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7" autoAdjust="0"/>
    <p:restoredTop sz="94660"/>
  </p:normalViewPr>
  <p:slideViewPr>
    <p:cSldViewPr snapToGrid="0">
      <p:cViewPr varScale="1">
        <p:scale>
          <a:sx n="90" d="100"/>
          <a:sy n="90" d="100"/>
        </p:scale>
        <p:origin x="114" y="6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D8397FB-F7D9-4B96-A1F6-80AC65F6A004}" type="datetimeFigureOut">
              <a:rPr kumimoji="1" lang="ja-JP" altLang="en-US" smtClean="0"/>
              <a:t>2020/1/27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CA99624-0D80-4CDB-B1B9-45DB2CA9B58F}" type="slidenum">
              <a:rPr kumimoji="1" lang="ja-JP" altLang="en-US" smtClean="0"/>
              <a:t>‹#›</a:t>
            </a:fld>
            <a:endParaRPr kumimoji="1" lang="ja-JP" altLang="en-US"/>
          </a:p>
        </p:txBody>
      </p:sp>
    </p:spTree>
    <p:extLst>
      <p:ext uri="{BB962C8B-B14F-4D97-AF65-F5344CB8AC3E}">
        <p14:creationId xmlns:p14="http://schemas.microsoft.com/office/powerpoint/2010/main" val="3162431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D8397FB-F7D9-4B96-A1F6-80AC65F6A004}" type="datetimeFigureOut">
              <a:rPr kumimoji="1" lang="ja-JP" altLang="en-US" smtClean="0"/>
              <a:t>2020/1/27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CA99624-0D80-4CDB-B1B9-45DB2CA9B58F}" type="slidenum">
              <a:rPr kumimoji="1" lang="ja-JP" altLang="en-US" smtClean="0"/>
              <a:t>‹#›</a:t>
            </a:fld>
            <a:endParaRPr kumimoji="1" lang="ja-JP" altLang="en-US"/>
          </a:p>
        </p:txBody>
      </p:sp>
    </p:spTree>
    <p:extLst>
      <p:ext uri="{BB962C8B-B14F-4D97-AF65-F5344CB8AC3E}">
        <p14:creationId xmlns:p14="http://schemas.microsoft.com/office/powerpoint/2010/main" val="1600726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D8397FB-F7D9-4B96-A1F6-80AC65F6A004}" type="datetimeFigureOut">
              <a:rPr kumimoji="1" lang="ja-JP" altLang="en-US" smtClean="0"/>
              <a:t>2020/1/27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CA99624-0D80-4CDB-B1B9-45DB2CA9B58F}" type="slidenum">
              <a:rPr kumimoji="1" lang="ja-JP" altLang="en-US" smtClean="0"/>
              <a:t>‹#›</a:t>
            </a:fld>
            <a:endParaRPr kumimoji="1" lang="ja-JP" altLang="en-US"/>
          </a:p>
        </p:txBody>
      </p:sp>
    </p:spTree>
    <p:extLst>
      <p:ext uri="{BB962C8B-B14F-4D97-AF65-F5344CB8AC3E}">
        <p14:creationId xmlns:p14="http://schemas.microsoft.com/office/powerpoint/2010/main" val="2544307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D8397FB-F7D9-4B96-A1F6-80AC65F6A004}" type="datetimeFigureOut">
              <a:rPr kumimoji="1" lang="ja-JP" altLang="en-US" smtClean="0"/>
              <a:t>2020/1/27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CA99624-0D80-4CDB-B1B9-45DB2CA9B58F}" type="slidenum">
              <a:rPr kumimoji="1" lang="ja-JP" altLang="en-US" smtClean="0"/>
              <a:t>‹#›</a:t>
            </a:fld>
            <a:endParaRPr kumimoji="1" lang="ja-JP" altLang="en-US"/>
          </a:p>
        </p:txBody>
      </p:sp>
    </p:spTree>
    <p:extLst>
      <p:ext uri="{BB962C8B-B14F-4D97-AF65-F5344CB8AC3E}">
        <p14:creationId xmlns:p14="http://schemas.microsoft.com/office/powerpoint/2010/main" val="3134969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D8397FB-F7D9-4B96-A1F6-80AC65F6A004}" type="datetimeFigureOut">
              <a:rPr kumimoji="1" lang="ja-JP" altLang="en-US" smtClean="0"/>
              <a:t>2020/1/27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CA99624-0D80-4CDB-B1B9-45DB2CA9B58F}" type="slidenum">
              <a:rPr kumimoji="1" lang="ja-JP" altLang="en-US" smtClean="0"/>
              <a:t>‹#›</a:t>
            </a:fld>
            <a:endParaRPr kumimoji="1" lang="ja-JP" altLang="en-US"/>
          </a:p>
        </p:txBody>
      </p:sp>
    </p:spTree>
    <p:extLst>
      <p:ext uri="{BB962C8B-B14F-4D97-AF65-F5344CB8AC3E}">
        <p14:creationId xmlns:p14="http://schemas.microsoft.com/office/powerpoint/2010/main" val="3541219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D8397FB-F7D9-4B96-A1F6-80AC65F6A004}" type="datetimeFigureOut">
              <a:rPr kumimoji="1" lang="ja-JP" altLang="en-US" smtClean="0"/>
              <a:t>2020/1/27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CA99624-0D80-4CDB-B1B9-45DB2CA9B58F}" type="slidenum">
              <a:rPr kumimoji="1" lang="ja-JP" altLang="en-US" smtClean="0"/>
              <a:t>‹#›</a:t>
            </a:fld>
            <a:endParaRPr kumimoji="1" lang="ja-JP" altLang="en-US"/>
          </a:p>
        </p:txBody>
      </p:sp>
    </p:spTree>
    <p:extLst>
      <p:ext uri="{BB962C8B-B14F-4D97-AF65-F5344CB8AC3E}">
        <p14:creationId xmlns:p14="http://schemas.microsoft.com/office/powerpoint/2010/main" val="552682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D8397FB-F7D9-4B96-A1F6-80AC65F6A004}" type="datetimeFigureOut">
              <a:rPr kumimoji="1" lang="ja-JP" altLang="en-US" smtClean="0"/>
              <a:t>2020/1/27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CA99624-0D80-4CDB-B1B9-45DB2CA9B58F}" type="slidenum">
              <a:rPr kumimoji="1" lang="ja-JP" altLang="en-US" smtClean="0"/>
              <a:t>‹#›</a:t>
            </a:fld>
            <a:endParaRPr kumimoji="1" lang="ja-JP" altLang="en-US"/>
          </a:p>
        </p:txBody>
      </p:sp>
    </p:spTree>
    <p:extLst>
      <p:ext uri="{BB962C8B-B14F-4D97-AF65-F5344CB8AC3E}">
        <p14:creationId xmlns:p14="http://schemas.microsoft.com/office/powerpoint/2010/main" val="1029744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D8397FB-F7D9-4B96-A1F6-80AC65F6A004}" type="datetimeFigureOut">
              <a:rPr kumimoji="1" lang="ja-JP" altLang="en-US" smtClean="0"/>
              <a:t>2020/1/27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CA99624-0D80-4CDB-B1B9-45DB2CA9B58F}" type="slidenum">
              <a:rPr kumimoji="1" lang="ja-JP" altLang="en-US" smtClean="0"/>
              <a:t>‹#›</a:t>
            </a:fld>
            <a:endParaRPr kumimoji="1" lang="ja-JP" altLang="en-US"/>
          </a:p>
        </p:txBody>
      </p:sp>
    </p:spTree>
    <p:extLst>
      <p:ext uri="{BB962C8B-B14F-4D97-AF65-F5344CB8AC3E}">
        <p14:creationId xmlns:p14="http://schemas.microsoft.com/office/powerpoint/2010/main" val="27793997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D8397FB-F7D9-4B96-A1F6-80AC65F6A004}" type="datetimeFigureOut">
              <a:rPr kumimoji="1" lang="ja-JP" altLang="en-US" smtClean="0"/>
              <a:t>2020/1/27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CA99624-0D80-4CDB-B1B9-45DB2CA9B58F}" type="slidenum">
              <a:rPr kumimoji="1" lang="ja-JP" altLang="en-US" smtClean="0"/>
              <a:t>‹#›</a:t>
            </a:fld>
            <a:endParaRPr kumimoji="1" lang="ja-JP" altLang="en-US"/>
          </a:p>
        </p:txBody>
      </p:sp>
    </p:spTree>
    <p:extLst>
      <p:ext uri="{BB962C8B-B14F-4D97-AF65-F5344CB8AC3E}">
        <p14:creationId xmlns:p14="http://schemas.microsoft.com/office/powerpoint/2010/main" val="2430251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D8397FB-F7D9-4B96-A1F6-80AC65F6A004}" type="datetimeFigureOut">
              <a:rPr kumimoji="1" lang="ja-JP" altLang="en-US" smtClean="0"/>
              <a:t>2020/1/27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CA99624-0D80-4CDB-B1B9-45DB2CA9B58F}" type="slidenum">
              <a:rPr kumimoji="1" lang="ja-JP" altLang="en-US" smtClean="0"/>
              <a:t>‹#›</a:t>
            </a:fld>
            <a:endParaRPr kumimoji="1" lang="ja-JP" altLang="en-US"/>
          </a:p>
        </p:txBody>
      </p:sp>
    </p:spTree>
    <p:extLst>
      <p:ext uri="{BB962C8B-B14F-4D97-AF65-F5344CB8AC3E}">
        <p14:creationId xmlns:p14="http://schemas.microsoft.com/office/powerpoint/2010/main" val="1883270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D8397FB-F7D9-4B96-A1F6-80AC65F6A004}" type="datetimeFigureOut">
              <a:rPr kumimoji="1" lang="ja-JP" altLang="en-US" smtClean="0"/>
              <a:t>2020/1/27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CA99624-0D80-4CDB-B1B9-45DB2CA9B58F}" type="slidenum">
              <a:rPr kumimoji="1" lang="ja-JP" altLang="en-US" smtClean="0"/>
              <a:t>‹#›</a:t>
            </a:fld>
            <a:endParaRPr kumimoji="1" lang="ja-JP" altLang="en-US"/>
          </a:p>
        </p:txBody>
      </p:sp>
    </p:spTree>
    <p:extLst>
      <p:ext uri="{BB962C8B-B14F-4D97-AF65-F5344CB8AC3E}">
        <p14:creationId xmlns:p14="http://schemas.microsoft.com/office/powerpoint/2010/main" val="28281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8397FB-F7D9-4B96-A1F6-80AC65F6A004}" type="datetimeFigureOut">
              <a:rPr kumimoji="1" lang="ja-JP" altLang="en-US" smtClean="0"/>
              <a:t>2020/1/27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A99624-0D80-4CDB-B1B9-45DB2CA9B58F}" type="slidenum">
              <a:rPr kumimoji="1" lang="ja-JP" altLang="en-US" smtClean="0"/>
              <a:t>‹#›</a:t>
            </a:fld>
            <a:endParaRPr kumimoji="1" lang="ja-JP" altLang="en-US"/>
          </a:p>
        </p:txBody>
      </p:sp>
    </p:spTree>
    <p:extLst>
      <p:ext uri="{BB962C8B-B14F-4D97-AF65-F5344CB8AC3E}">
        <p14:creationId xmlns:p14="http://schemas.microsoft.com/office/powerpoint/2010/main" val="9233242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ja-JP" altLang="en-US" dirty="0" smtClean="0"/>
              <a:t>本アーカイブワークショップ</a:t>
            </a:r>
            <a:r>
              <a:rPr kumimoji="1" lang="en-US" altLang="ja-JP" dirty="0" smtClean="0"/>
              <a:t/>
            </a:r>
            <a:br>
              <a:rPr kumimoji="1" lang="en-US" altLang="ja-JP" dirty="0" smtClean="0"/>
            </a:br>
            <a:r>
              <a:rPr kumimoji="1" lang="ja-JP" altLang="en-US" dirty="0" smtClean="0"/>
              <a:t>開催の趣旨</a:t>
            </a:r>
            <a:endParaRPr kumimoji="1" lang="ja-JP" altLang="en-US" dirty="0"/>
          </a:p>
        </p:txBody>
      </p:sp>
      <p:sp>
        <p:nvSpPr>
          <p:cNvPr id="3" name="サブタイトル 2"/>
          <p:cNvSpPr>
            <a:spLocks noGrp="1"/>
          </p:cNvSpPr>
          <p:nvPr>
            <p:ph type="subTitle" idx="1"/>
          </p:nvPr>
        </p:nvSpPr>
        <p:spPr>
          <a:xfrm>
            <a:off x="1609061" y="4633396"/>
            <a:ext cx="9144000" cy="1655762"/>
          </a:xfrm>
        </p:spPr>
        <p:txBody>
          <a:bodyPr/>
          <a:lstStyle/>
          <a:p>
            <a:r>
              <a:rPr kumimoji="1" lang="ja-JP" altLang="en-US" dirty="0" smtClean="0"/>
              <a:t>高田唯史</a:t>
            </a:r>
            <a:r>
              <a:rPr kumimoji="1" lang="en-US" altLang="ja-JP" dirty="0" smtClean="0"/>
              <a:t>(</a:t>
            </a:r>
            <a:r>
              <a:rPr kumimoji="1" lang="ja-JP" altLang="en-US" dirty="0" smtClean="0"/>
              <a:t>国立天文台天文データセンター</a:t>
            </a:r>
            <a:r>
              <a:rPr kumimoji="1" lang="en-US" altLang="ja-JP" dirty="0" smtClean="0"/>
              <a:t>)</a:t>
            </a:r>
            <a:endParaRPr kumimoji="1" lang="ja-JP" altLang="en-US" dirty="0"/>
          </a:p>
        </p:txBody>
      </p:sp>
    </p:spTree>
    <p:extLst>
      <p:ext uri="{BB962C8B-B14F-4D97-AF65-F5344CB8AC3E}">
        <p14:creationId xmlns:p14="http://schemas.microsoft.com/office/powerpoint/2010/main" val="3950957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開催目的（ファーストサーキュラーより）</a:t>
            </a:r>
            <a:endParaRPr kumimoji="1" lang="ja-JP" altLang="en-US" dirty="0"/>
          </a:p>
        </p:txBody>
      </p:sp>
      <p:sp>
        <p:nvSpPr>
          <p:cNvPr id="3" name="コンテンツ プレースホルダー 2"/>
          <p:cNvSpPr>
            <a:spLocks noGrp="1"/>
          </p:cNvSpPr>
          <p:nvPr>
            <p:ph idx="1"/>
          </p:nvPr>
        </p:nvSpPr>
        <p:spPr>
          <a:xfrm>
            <a:off x="572386" y="2027644"/>
            <a:ext cx="11208488" cy="4351338"/>
          </a:xfrm>
        </p:spPr>
        <p:txBody>
          <a:bodyPr>
            <a:normAutofit/>
          </a:bodyPr>
          <a:lstStyle/>
          <a:p>
            <a:r>
              <a:rPr lang="ja-JP" altLang="en-US" dirty="0"/>
              <a:t>近年、大学・公開天文台の望遠鏡・装置開発が活発に行われ、同時</a:t>
            </a:r>
            <a:r>
              <a:rPr lang="ja-JP" altLang="en-US" dirty="0" smtClean="0"/>
              <a:t>に大規模</a:t>
            </a:r>
            <a:r>
              <a:rPr lang="ja-JP" altLang="en-US" dirty="0"/>
              <a:t>観測プロジェクトの推進が進む中、日本のデータアーカイブの</a:t>
            </a:r>
            <a:r>
              <a:rPr lang="ja-JP" altLang="en-US" dirty="0" smtClean="0"/>
              <a:t>置かれる状況</a:t>
            </a:r>
            <a:r>
              <a:rPr lang="ja-JP" altLang="en-US" dirty="0"/>
              <a:t>を整理して理解し、データアーカイブの意義・在り方を確認した上で</a:t>
            </a:r>
            <a:r>
              <a:rPr lang="ja-JP" altLang="en-US" dirty="0" smtClean="0"/>
              <a:t>、その</a:t>
            </a:r>
            <a:r>
              <a:rPr lang="ja-JP" altLang="en-US" dirty="0"/>
              <a:t>維持・向上のため向かうべき方向について意見交換を行う</a:t>
            </a:r>
            <a:r>
              <a:rPr lang="ja-JP" altLang="en-US" dirty="0" smtClean="0"/>
              <a:t>。本ワークショップ</a:t>
            </a:r>
            <a:r>
              <a:rPr lang="ja-JP" altLang="en-US" dirty="0"/>
              <a:t>は、その議論のキックオフのための検討会の位置づけであり</a:t>
            </a:r>
            <a:r>
              <a:rPr lang="ja-JP" altLang="en-US" dirty="0" smtClean="0"/>
              <a:t>、各大学</a:t>
            </a:r>
            <a:r>
              <a:rPr lang="ja-JP" altLang="en-US" dirty="0"/>
              <a:t>所有の観測装置やすばる望遠鏡から得られるデータの運用と</a:t>
            </a:r>
            <a:r>
              <a:rPr lang="ja-JP" altLang="en-US" dirty="0" smtClean="0"/>
              <a:t>いった具体的</a:t>
            </a:r>
            <a:r>
              <a:rPr lang="ja-JP" altLang="en-US" dirty="0"/>
              <a:t>な課題を持つ光赤外分野の有志を中心に課題をあぶり出し、次回以降</a:t>
            </a:r>
            <a:r>
              <a:rPr lang="ja-JP" altLang="en-US" dirty="0" smtClean="0"/>
              <a:t>のより</a:t>
            </a:r>
            <a:r>
              <a:rPr lang="ja-JP" altLang="en-US" dirty="0"/>
              <a:t>全体的なデータアーカイブの在り方に向けた検討会で議論を深めたい。</a:t>
            </a:r>
          </a:p>
          <a:p>
            <a:endParaRPr kumimoji="1" lang="ja-JP" altLang="en-US" dirty="0"/>
          </a:p>
        </p:txBody>
      </p:sp>
    </p:spTree>
    <p:extLst>
      <p:ext uri="{BB962C8B-B14F-4D97-AF65-F5344CB8AC3E}">
        <p14:creationId xmlns:p14="http://schemas.microsoft.com/office/powerpoint/2010/main" val="2135559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議論のテーマ</a:t>
            </a:r>
            <a:endParaRPr kumimoji="1" lang="ja-JP" altLang="en-US" dirty="0"/>
          </a:p>
        </p:txBody>
      </p:sp>
      <p:sp>
        <p:nvSpPr>
          <p:cNvPr id="3" name="コンテンツ プレースホルダー 2"/>
          <p:cNvSpPr>
            <a:spLocks noGrp="1"/>
          </p:cNvSpPr>
          <p:nvPr>
            <p:ph idx="1"/>
          </p:nvPr>
        </p:nvSpPr>
        <p:spPr>
          <a:xfrm>
            <a:off x="838200" y="1488558"/>
            <a:ext cx="10515600" cy="5018568"/>
          </a:xfrm>
        </p:spPr>
        <p:txBody>
          <a:bodyPr>
            <a:normAutofit/>
          </a:bodyPr>
          <a:lstStyle/>
          <a:p>
            <a:r>
              <a:rPr lang="ja-JP" altLang="en-US" dirty="0"/>
              <a:t>データアーカイブを取り巻く背景</a:t>
            </a:r>
            <a:r>
              <a:rPr lang="ja-JP" altLang="en-US" dirty="0" smtClean="0"/>
              <a:t>整理</a:t>
            </a:r>
            <a:endParaRPr lang="en-US" altLang="ja-JP" dirty="0" smtClean="0"/>
          </a:p>
          <a:p>
            <a:pPr lvl="1">
              <a:buFont typeface="Wingdings" panose="05000000000000000000" pitchFamily="2" charset="2"/>
              <a:buChar char="ü"/>
            </a:pPr>
            <a:r>
              <a:rPr lang="ja-JP" altLang="en-US" dirty="0" smtClean="0"/>
              <a:t>日本</a:t>
            </a:r>
            <a:r>
              <a:rPr lang="ja-JP" altLang="en-US" dirty="0"/>
              <a:t>・国政策・大学共同利用体制・国立天文台の</a:t>
            </a:r>
            <a:r>
              <a:rPr lang="ja-JP" altLang="en-US" dirty="0" smtClean="0"/>
              <a:t>状況</a:t>
            </a:r>
            <a:endParaRPr lang="en-US" altLang="ja-JP" dirty="0" smtClean="0"/>
          </a:p>
          <a:p>
            <a:pPr lvl="1">
              <a:buFont typeface="Wingdings" panose="05000000000000000000" pitchFamily="2" charset="2"/>
              <a:buChar char="ü"/>
            </a:pPr>
            <a:r>
              <a:rPr lang="ja-JP" altLang="en-US" dirty="0" smtClean="0"/>
              <a:t>世界</a:t>
            </a:r>
            <a:r>
              <a:rPr lang="ja-JP" altLang="en-US" dirty="0"/>
              <a:t>の</a:t>
            </a:r>
            <a:r>
              <a:rPr lang="ja-JP" altLang="en-US" dirty="0" smtClean="0"/>
              <a:t>時流</a:t>
            </a:r>
            <a:endParaRPr lang="en-US" altLang="ja-JP" dirty="0" smtClean="0"/>
          </a:p>
          <a:p>
            <a:pPr lvl="1">
              <a:buFont typeface="Wingdings" panose="05000000000000000000" pitchFamily="2" charset="2"/>
              <a:buChar char="ü"/>
            </a:pPr>
            <a:r>
              <a:rPr lang="en-US" altLang="ja-JP" dirty="0" smtClean="0"/>
              <a:t>IT</a:t>
            </a:r>
            <a:r>
              <a:rPr lang="ja-JP" altLang="en-US" dirty="0" smtClean="0"/>
              <a:t>関連技術・環境の変化（装置生産側や管理側）</a:t>
            </a:r>
            <a:endParaRPr lang="en-US" altLang="ja-JP" dirty="0" smtClean="0"/>
          </a:p>
          <a:p>
            <a:pPr lvl="1">
              <a:buFont typeface="Wingdings" panose="05000000000000000000" pitchFamily="2" charset="2"/>
              <a:buChar char="ü"/>
            </a:pPr>
            <a:r>
              <a:rPr lang="ja-JP" altLang="en-US" dirty="0" smtClean="0"/>
              <a:t>観測天文学の現在・近未来における観測データの多様性？</a:t>
            </a:r>
            <a:endParaRPr lang="en-US" altLang="ja-JP" dirty="0" smtClean="0"/>
          </a:p>
          <a:p>
            <a:r>
              <a:rPr lang="ja-JP" altLang="en-US" dirty="0"/>
              <a:t>データアーカイブの存在</a:t>
            </a:r>
            <a:r>
              <a:rPr lang="ja-JP" altLang="en-US" dirty="0" smtClean="0"/>
              <a:t>意義</a:t>
            </a:r>
            <a:endParaRPr lang="en-US" altLang="ja-JP" dirty="0" smtClean="0"/>
          </a:p>
          <a:p>
            <a:pPr lvl="1">
              <a:buFont typeface="Wingdings" panose="05000000000000000000" pitchFamily="2" charset="2"/>
              <a:buChar char="ü"/>
            </a:pPr>
            <a:r>
              <a:rPr lang="ja-JP" altLang="en-US" dirty="0" smtClean="0"/>
              <a:t>何</a:t>
            </a:r>
            <a:r>
              <a:rPr lang="ja-JP" altLang="en-US" dirty="0"/>
              <a:t>をするためのもの</a:t>
            </a:r>
            <a:r>
              <a:rPr lang="ja-JP" altLang="en-US" dirty="0" smtClean="0"/>
              <a:t>か</a:t>
            </a:r>
            <a:endParaRPr lang="en-US" altLang="ja-JP" dirty="0" smtClean="0"/>
          </a:p>
          <a:p>
            <a:pPr lvl="1">
              <a:buFont typeface="Wingdings" panose="05000000000000000000" pitchFamily="2" charset="2"/>
              <a:buChar char="ü"/>
            </a:pPr>
            <a:r>
              <a:rPr lang="ja-JP" altLang="en-US" dirty="0" smtClean="0"/>
              <a:t>それ</a:t>
            </a:r>
            <a:r>
              <a:rPr lang="ja-JP" altLang="en-US" dirty="0"/>
              <a:t>が日本・世界の天文学にとってどのような位置づけ</a:t>
            </a:r>
            <a:r>
              <a:rPr lang="ja-JP" altLang="en-US" dirty="0" smtClean="0"/>
              <a:t>か</a:t>
            </a:r>
            <a:endParaRPr lang="ja-JP" altLang="en-US" dirty="0"/>
          </a:p>
          <a:p>
            <a:r>
              <a:rPr lang="ja-JP" altLang="en-US" dirty="0" smtClean="0"/>
              <a:t>データアーカイブ</a:t>
            </a:r>
            <a:r>
              <a:rPr lang="ja-JP" altLang="en-US" dirty="0"/>
              <a:t>の維持・向上の</a:t>
            </a:r>
            <a:r>
              <a:rPr lang="ja-JP" altLang="en-US" dirty="0" smtClean="0"/>
              <a:t>在り方</a:t>
            </a:r>
            <a:endParaRPr lang="en-US" altLang="ja-JP" dirty="0" smtClean="0"/>
          </a:p>
          <a:p>
            <a:pPr lvl="1">
              <a:buFont typeface="Wingdings" panose="05000000000000000000" pitchFamily="2" charset="2"/>
              <a:buChar char="ü"/>
            </a:pPr>
            <a:r>
              <a:rPr lang="ja-JP" altLang="en-US" dirty="0" smtClean="0"/>
              <a:t>何</a:t>
            </a:r>
            <a:r>
              <a:rPr lang="ja-JP" altLang="en-US" dirty="0"/>
              <a:t>を・どこで保持し、どのように提供し、何をしたいのか、誰が行うの</a:t>
            </a:r>
            <a:r>
              <a:rPr lang="ja-JP" altLang="en-US" dirty="0" smtClean="0"/>
              <a:t>か</a:t>
            </a:r>
            <a:endParaRPr lang="en-US" altLang="ja-JP" dirty="0" smtClean="0"/>
          </a:p>
          <a:p>
            <a:r>
              <a:rPr kumimoji="1" lang="ja-JP" altLang="en-US" dirty="0" smtClean="0"/>
              <a:t>その他にも何かあれば</a:t>
            </a:r>
            <a:endParaRPr kumimoji="1" lang="ja-JP" altLang="en-US" dirty="0"/>
          </a:p>
        </p:txBody>
      </p:sp>
    </p:spTree>
    <p:extLst>
      <p:ext uri="{BB962C8B-B14F-4D97-AF65-F5344CB8AC3E}">
        <p14:creationId xmlns:p14="http://schemas.microsoft.com/office/powerpoint/2010/main" val="2156389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データアーカイブという言葉に含まれる活動</a:t>
            </a:r>
            <a:br>
              <a:rPr lang="ja-JP" altLang="en-US" dirty="0"/>
            </a:br>
            <a:endParaRPr kumimoji="1" lang="ja-JP" altLang="en-US" dirty="0"/>
          </a:p>
        </p:txBody>
      </p:sp>
      <p:sp>
        <p:nvSpPr>
          <p:cNvPr id="3" name="コンテンツ プレースホルダー 2"/>
          <p:cNvSpPr>
            <a:spLocks noGrp="1"/>
          </p:cNvSpPr>
          <p:nvPr>
            <p:ph idx="1"/>
          </p:nvPr>
        </p:nvSpPr>
        <p:spPr>
          <a:xfrm>
            <a:off x="202019" y="1403498"/>
            <a:ext cx="11887200" cy="4773465"/>
          </a:xfrm>
        </p:spPr>
        <p:txBody>
          <a:bodyPr>
            <a:normAutofit fontScale="92500" lnSpcReduction="10000"/>
          </a:bodyPr>
          <a:lstStyle/>
          <a:p>
            <a:pPr>
              <a:buFont typeface="Wingdings" panose="05000000000000000000" pitchFamily="2" charset="2"/>
              <a:buChar char="l"/>
            </a:pPr>
            <a:r>
              <a:rPr lang="ja-JP" altLang="en-US" dirty="0" smtClean="0"/>
              <a:t>扱う</a:t>
            </a:r>
            <a:r>
              <a:rPr lang="ja-JP" altLang="en-US" dirty="0"/>
              <a:t>データ種類：　生データ、解析済みデータ、それらを記述したり補足するメタ情報</a:t>
            </a:r>
          </a:p>
          <a:p>
            <a:pPr>
              <a:buFont typeface="Wingdings" panose="05000000000000000000" pitchFamily="2" charset="2"/>
              <a:buChar char="l"/>
            </a:pPr>
            <a:r>
              <a:rPr lang="ja-JP" altLang="en-US" dirty="0" smtClean="0"/>
              <a:t>データ</a:t>
            </a:r>
            <a:r>
              <a:rPr lang="ja-JP" altLang="en-US" dirty="0"/>
              <a:t>（永続）保管</a:t>
            </a:r>
          </a:p>
          <a:p>
            <a:pPr>
              <a:buFont typeface="Wingdings" panose="05000000000000000000" pitchFamily="2" charset="2"/>
              <a:buChar char="l"/>
            </a:pPr>
            <a:r>
              <a:rPr lang="ja-JP" altLang="en-US" dirty="0" smtClean="0"/>
              <a:t>データ公開</a:t>
            </a:r>
            <a:endParaRPr lang="en-US" altLang="ja-JP" dirty="0" smtClean="0"/>
          </a:p>
          <a:p>
            <a:pPr>
              <a:buFont typeface="Wingdings" panose="05000000000000000000" pitchFamily="2" charset="2"/>
              <a:buChar char="l"/>
            </a:pPr>
            <a:r>
              <a:rPr lang="ja-JP" altLang="en-US" dirty="0" smtClean="0"/>
              <a:t>データ</a:t>
            </a:r>
            <a:r>
              <a:rPr lang="ja-JP" altLang="en-US" dirty="0"/>
              <a:t>品質</a:t>
            </a:r>
            <a:r>
              <a:rPr lang="ja-JP" altLang="en-US" dirty="0" smtClean="0"/>
              <a:t>評価</a:t>
            </a:r>
            <a:endParaRPr lang="en-US" altLang="ja-JP" dirty="0" smtClean="0"/>
          </a:p>
          <a:p>
            <a:pPr>
              <a:buFont typeface="Wingdings" panose="05000000000000000000" pitchFamily="2" charset="2"/>
              <a:buChar char="l"/>
            </a:pPr>
            <a:r>
              <a:rPr lang="ja-JP" altLang="en-US" dirty="0" smtClean="0"/>
              <a:t>アーカイブ</a:t>
            </a:r>
            <a:r>
              <a:rPr lang="ja-JP" altLang="en-US" dirty="0"/>
              <a:t>の有用性向上の</a:t>
            </a:r>
            <a:r>
              <a:rPr lang="ja-JP" altLang="en-US" dirty="0" smtClean="0"/>
              <a:t>ため</a:t>
            </a:r>
            <a:endParaRPr lang="en-US" altLang="ja-JP" dirty="0" smtClean="0"/>
          </a:p>
          <a:p>
            <a:pPr>
              <a:buFont typeface="Wingdings" panose="05000000000000000000" pitchFamily="2" charset="2"/>
              <a:buChar char="l"/>
            </a:pPr>
            <a:r>
              <a:rPr lang="ja-JP" altLang="en-US" dirty="0" smtClean="0"/>
              <a:t>望遠鏡</a:t>
            </a:r>
            <a:r>
              <a:rPr lang="ja-JP" altLang="en-US" dirty="0"/>
              <a:t>・装置への</a:t>
            </a:r>
            <a:r>
              <a:rPr lang="ja-JP" altLang="en-US" dirty="0" smtClean="0"/>
              <a:t>フィードバック</a:t>
            </a:r>
            <a:endParaRPr lang="en-US" altLang="ja-JP" dirty="0" smtClean="0"/>
          </a:p>
          <a:p>
            <a:pPr>
              <a:buFont typeface="Wingdings" panose="05000000000000000000" pitchFamily="2" charset="2"/>
              <a:buChar char="l"/>
            </a:pPr>
            <a:r>
              <a:rPr lang="ja-JP" altLang="en-US" dirty="0" smtClean="0"/>
              <a:t>データ</a:t>
            </a:r>
            <a:r>
              <a:rPr lang="ja-JP" altLang="en-US" dirty="0"/>
              <a:t>健全性確保・</a:t>
            </a:r>
            <a:r>
              <a:rPr lang="ja-JP" altLang="en-US" dirty="0" smtClean="0"/>
              <a:t>修正</a:t>
            </a:r>
            <a:endParaRPr lang="en-US" altLang="ja-JP" dirty="0" smtClean="0"/>
          </a:p>
          <a:p>
            <a:pPr>
              <a:buFont typeface="Wingdings" panose="05000000000000000000" pitchFamily="2" charset="2"/>
              <a:buChar char="l"/>
            </a:pPr>
            <a:r>
              <a:rPr lang="ja-JP" altLang="en-US" dirty="0" smtClean="0"/>
              <a:t>解析</a:t>
            </a:r>
            <a:r>
              <a:rPr lang="ja-JP" altLang="en-US" dirty="0"/>
              <a:t>可能性の</a:t>
            </a:r>
            <a:r>
              <a:rPr lang="ja-JP" altLang="en-US" dirty="0" smtClean="0"/>
              <a:t>確保</a:t>
            </a:r>
            <a:endParaRPr lang="en-US" altLang="ja-JP" dirty="0" smtClean="0"/>
          </a:p>
          <a:p>
            <a:pPr>
              <a:buFont typeface="Wingdings" panose="05000000000000000000" pitchFamily="2" charset="2"/>
              <a:buChar char="l"/>
            </a:pPr>
            <a:r>
              <a:rPr lang="ja-JP" altLang="en-US" dirty="0" smtClean="0"/>
              <a:t>データ</a:t>
            </a:r>
            <a:r>
              <a:rPr lang="ja-JP" altLang="en-US" dirty="0"/>
              <a:t>素性（特性）の完全かつ整合的な記録</a:t>
            </a:r>
          </a:p>
          <a:p>
            <a:pPr>
              <a:buFont typeface="Wingdings" panose="05000000000000000000" pitchFamily="2" charset="2"/>
              <a:buChar char="l"/>
            </a:pPr>
            <a:r>
              <a:rPr lang="ja-JP" altLang="en-US" dirty="0" smtClean="0"/>
              <a:t>解析</a:t>
            </a:r>
            <a:r>
              <a:rPr lang="ja-JP" altLang="en-US" dirty="0"/>
              <a:t>に資する情報の向上、解析結果（較正等）の向上</a:t>
            </a:r>
            <a:endParaRPr kumimoji="1" lang="ja-JP" altLang="en-US" dirty="0"/>
          </a:p>
        </p:txBody>
      </p:sp>
    </p:spTree>
    <p:extLst>
      <p:ext uri="{BB962C8B-B14F-4D97-AF65-F5344CB8AC3E}">
        <p14:creationId xmlns:p14="http://schemas.microsoft.com/office/powerpoint/2010/main" val="11943703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獲得目標</a:t>
            </a:r>
            <a:endParaRPr kumimoji="1" lang="ja-JP" altLang="en-US" dirty="0"/>
          </a:p>
        </p:txBody>
      </p:sp>
      <p:sp>
        <p:nvSpPr>
          <p:cNvPr id="3" name="コンテンツ プレースホルダー 2"/>
          <p:cNvSpPr>
            <a:spLocks noGrp="1"/>
          </p:cNvSpPr>
          <p:nvPr>
            <p:ph idx="1"/>
          </p:nvPr>
        </p:nvSpPr>
        <p:spPr>
          <a:xfrm>
            <a:off x="699977" y="1878788"/>
            <a:ext cx="10963940" cy="4351338"/>
          </a:xfrm>
        </p:spPr>
        <p:txBody>
          <a:bodyPr>
            <a:normAutofit/>
          </a:bodyPr>
          <a:lstStyle/>
          <a:p>
            <a:r>
              <a:rPr lang="ja-JP" altLang="en-US" dirty="0" smtClean="0"/>
              <a:t>日本</a:t>
            </a:r>
            <a:r>
              <a:rPr lang="ja-JP" altLang="en-US" dirty="0"/>
              <a:t>のデータアーカイブの背景を再確認</a:t>
            </a:r>
            <a:r>
              <a:rPr lang="ja-JP" altLang="en-US" dirty="0" smtClean="0"/>
              <a:t>する</a:t>
            </a:r>
            <a:endParaRPr lang="en-US" altLang="ja-JP" dirty="0" smtClean="0"/>
          </a:p>
          <a:p>
            <a:pPr lvl="1">
              <a:buFont typeface="Wingdings" panose="05000000000000000000" pitchFamily="2" charset="2"/>
              <a:buChar char="ü"/>
            </a:pPr>
            <a:r>
              <a:rPr lang="ja-JP" altLang="en-US" dirty="0" smtClean="0"/>
              <a:t>日本</a:t>
            </a:r>
            <a:r>
              <a:rPr lang="ja-JP" altLang="en-US" dirty="0"/>
              <a:t>のデータアーカイブの価値観が揺らぐ中</a:t>
            </a:r>
            <a:r>
              <a:rPr lang="ja-JP" altLang="en-US" dirty="0" smtClean="0"/>
              <a:t>、日本・国立天</a:t>
            </a:r>
            <a:r>
              <a:rPr lang="ja-JP" altLang="en-US" dirty="0"/>
              <a:t>文台の局面、世界の動きと合わせて背景を整理し理解</a:t>
            </a:r>
            <a:r>
              <a:rPr lang="ja-JP" altLang="en-US" dirty="0" smtClean="0"/>
              <a:t>する</a:t>
            </a:r>
            <a:endParaRPr lang="ja-JP" altLang="en-US" dirty="0"/>
          </a:p>
          <a:p>
            <a:r>
              <a:rPr lang="ja-JP" altLang="en-US" dirty="0" smtClean="0"/>
              <a:t>日本</a:t>
            </a:r>
            <a:r>
              <a:rPr lang="ja-JP" altLang="en-US" dirty="0"/>
              <a:t>のデータアーカイブの意義を確認</a:t>
            </a:r>
            <a:r>
              <a:rPr lang="ja-JP" altLang="en-US" dirty="0" smtClean="0"/>
              <a:t>する</a:t>
            </a:r>
            <a:endParaRPr lang="en-US" altLang="ja-JP" dirty="0" smtClean="0"/>
          </a:p>
          <a:p>
            <a:pPr lvl="1">
              <a:buFont typeface="Wingdings" panose="05000000000000000000" pitchFamily="2" charset="2"/>
              <a:buChar char="ü"/>
            </a:pPr>
            <a:r>
              <a:rPr lang="ja-JP" altLang="en-US" dirty="0" smtClean="0"/>
              <a:t>キックオフ</a:t>
            </a:r>
            <a:r>
              <a:rPr lang="ja-JP" altLang="en-US" dirty="0"/>
              <a:t>として有志のベースラインの意見分布を</a:t>
            </a:r>
            <a:r>
              <a:rPr lang="ja-JP" altLang="en-US" dirty="0" smtClean="0"/>
              <a:t>知る</a:t>
            </a:r>
            <a:endParaRPr lang="ja-JP" altLang="en-US" dirty="0"/>
          </a:p>
          <a:p>
            <a:r>
              <a:rPr lang="ja-JP" altLang="en-US" dirty="0" smtClean="0"/>
              <a:t>日本</a:t>
            </a:r>
            <a:r>
              <a:rPr lang="ja-JP" altLang="en-US" dirty="0"/>
              <a:t>のデータアーカイブの維持・向上の在り方についての意見</a:t>
            </a:r>
            <a:r>
              <a:rPr lang="ja-JP" altLang="en-US" dirty="0" smtClean="0"/>
              <a:t>交換</a:t>
            </a:r>
            <a:endParaRPr lang="en-US" altLang="ja-JP" dirty="0" smtClean="0"/>
          </a:p>
          <a:p>
            <a:pPr lvl="1">
              <a:buFont typeface="Wingdings" panose="05000000000000000000" pitchFamily="2" charset="2"/>
              <a:buChar char="ü"/>
            </a:pPr>
            <a:r>
              <a:rPr kumimoji="1" lang="ja-JP" altLang="en-US" dirty="0" smtClean="0"/>
              <a:t>科学的目標達成や効率的な観測所運用のための強力な武器となり得るか？</a:t>
            </a:r>
            <a:endParaRPr kumimoji="1" lang="en-US" altLang="ja-JP" dirty="0" smtClean="0"/>
          </a:p>
          <a:p>
            <a:pPr lvl="1">
              <a:buFont typeface="Wingdings" panose="05000000000000000000" pitchFamily="2" charset="2"/>
              <a:buChar char="ü"/>
            </a:pPr>
            <a:r>
              <a:rPr kumimoji="1" lang="ja-JP" altLang="en-US" dirty="0" smtClean="0"/>
              <a:t>教育や広報活動等におけるアーカイブの意義については次回以降で議論することを想定</a:t>
            </a:r>
            <a:endParaRPr kumimoji="1" lang="ja-JP" altLang="en-US" dirty="0"/>
          </a:p>
        </p:txBody>
      </p:sp>
    </p:spTree>
    <p:extLst>
      <p:ext uri="{BB962C8B-B14F-4D97-AF65-F5344CB8AC3E}">
        <p14:creationId xmlns:p14="http://schemas.microsoft.com/office/powerpoint/2010/main" val="291575605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381</Words>
  <Application>Microsoft Office PowerPoint</Application>
  <PresentationFormat>ワイド画面</PresentationFormat>
  <Paragraphs>35</Paragraphs>
  <Slides>5</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5</vt:i4>
      </vt:variant>
    </vt:vector>
  </HeadingPairs>
  <TitlesOfParts>
    <vt:vector size="11" baseType="lpstr">
      <vt:lpstr>ＭＳ Ｐゴシック</vt:lpstr>
      <vt:lpstr>Arial</vt:lpstr>
      <vt:lpstr>Calibri</vt:lpstr>
      <vt:lpstr>Calibri Light</vt:lpstr>
      <vt:lpstr>Wingdings</vt:lpstr>
      <vt:lpstr>Office テーマ</vt:lpstr>
      <vt:lpstr>本アーカイブワークショップ 開催の趣旨</vt:lpstr>
      <vt:lpstr>開催目的（ファーストサーキュラーより）</vt:lpstr>
      <vt:lpstr>議論のテーマ</vt:lpstr>
      <vt:lpstr>データアーカイブという言葉に含まれる活動 </vt:lpstr>
      <vt:lpstr>獲得目標</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本アーカイブワークショップ 開催の趣旨</dc:title>
  <dc:creator>高田 唯史</dc:creator>
  <cp:lastModifiedBy>高田 唯史</cp:lastModifiedBy>
  <cp:revision>3</cp:revision>
  <dcterms:created xsi:type="dcterms:W3CDTF">2020-01-27T07:42:17Z</dcterms:created>
  <dcterms:modified xsi:type="dcterms:W3CDTF">2020-01-27T07:54:45Z</dcterms:modified>
</cp:coreProperties>
</file>