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6" r:id="rId11"/>
    <p:sldId id="267" r:id="rId12"/>
    <p:sldId id="268" r:id="rId13"/>
    <p:sldId id="269" r:id="rId14"/>
    <p:sldId id="272" r:id="rId15"/>
    <p:sldId id="270" r:id="rId16"/>
    <p:sldId id="271" r:id="rId17"/>
    <p:sldId id="274" r:id="rId18"/>
    <p:sldId id="273" r:id="rId19"/>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27" autoAdjust="0"/>
    <p:restoredTop sz="94660"/>
  </p:normalViewPr>
  <p:slideViewPr>
    <p:cSldViewPr snapToGrid="0">
      <p:cViewPr varScale="1">
        <p:scale>
          <a:sx n="90" d="100"/>
          <a:sy n="90" d="100"/>
        </p:scale>
        <p:origin x="114" y="64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2.xml"/><Relationship Id="rId1" Type="http://schemas.microsoft.com/office/2011/relationships/chartStyle" Target="style2.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600" b="1" i="0" u="none" strike="noStrike" kern="1200" spc="0" normalizeH="0" baseline="0">
                <a:solidFill>
                  <a:schemeClr val="dk1">
                    <a:lumMod val="50000"/>
                    <a:lumOff val="50000"/>
                  </a:schemeClr>
                </a:solidFill>
                <a:latin typeface="+mj-lt"/>
                <a:ea typeface="+mj-ea"/>
                <a:cs typeface="+mj-cs"/>
              </a:defRPr>
            </a:pPr>
            <a:r>
              <a:rPr lang="en-US"/>
              <a:t>2018</a:t>
            </a:r>
            <a:r>
              <a:rPr lang="ja-JP"/>
              <a:t>年更新レンタルシステム費用内訳</a:t>
            </a:r>
          </a:p>
        </c:rich>
      </c:tx>
      <c:layout/>
      <c:overlay val="0"/>
      <c:spPr>
        <a:noFill/>
        <a:ln>
          <a:noFill/>
        </a:ln>
        <a:effectLst/>
      </c:spPr>
      <c:txPr>
        <a:bodyPr rot="0" spcFirstLastPara="1" vertOverflow="ellipsis" vert="horz" wrap="square" anchor="ctr" anchorCtr="1"/>
        <a:lstStyle/>
        <a:p>
          <a:pPr>
            <a:defRPr sz="1600" b="1" i="0" u="none" strike="noStrike" kern="1200" spc="0" normalizeH="0" baseline="0">
              <a:solidFill>
                <a:schemeClr val="dk1">
                  <a:lumMod val="50000"/>
                  <a:lumOff val="50000"/>
                </a:schemeClr>
              </a:solidFill>
              <a:latin typeface="+mj-lt"/>
              <a:ea typeface="+mj-ea"/>
              <a:cs typeface="+mj-cs"/>
            </a:defRPr>
          </a:pPr>
          <a:endParaRPr lang="ja-JP"/>
        </a:p>
      </c:txPr>
    </c:title>
    <c:autoTitleDeleted val="0"/>
    <c:plotArea>
      <c:layout/>
      <c:pieChart>
        <c:varyColors val="1"/>
        <c:ser>
          <c:idx val="0"/>
          <c:order val="0"/>
          <c:dPt>
            <c:idx val="0"/>
            <c:bubble3D val="0"/>
            <c:spPr>
              <a:gradFill>
                <a:gsLst>
                  <a:gs pos="100000">
                    <a:schemeClr val="accent1">
                      <a:lumMod val="60000"/>
                      <a:lumOff val="40000"/>
                    </a:schemeClr>
                  </a:gs>
                  <a:gs pos="0">
                    <a:schemeClr val="accent1"/>
                  </a:gs>
                </a:gsLst>
                <a:lin ang="5400000" scaled="0"/>
              </a:gradFill>
              <a:ln w="19050">
                <a:solidFill>
                  <a:schemeClr val="lt1"/>
                </a:solidFill>
              </a:ln>
              <a:effectLst/>
            </c:spPr>
          </c:dPt>
          <c:dPt>
            <c:idx val="1"/>
            <c:bubble3D val="0"/>
            <c:spPr>
              <a:gradFill>
                <a:gsLst>
                  <a:gs pos="100000">
                    <a:schemeClr val="accent2">
                      <a:lumMod val="60000"/>
                      <a:lumOff val="40000"/>
                    </a:schemeClr>
                  </a:gs>
                  <a:gs pos="0">
                    <a:schemeClr val="accent2"/>
                  </a:gs>
                </a:gsLst>
                <a:lin ang="5400000" scaled="0"/>
              </a:gradFill>
              <a:ln w="19050">
                <a:solidFill>
                  <a:schemeClr val="lt1"/>
                </a:solidFill>
              </a:ln>
              <a:effectLst/>
            </c:spPr>
          </c:dPt>
          <c:dPt>
            <c:idx val="2"/>
            <c:bubble3D val="0"/>
            <c:spPr>
              <a:gradFill>
                <a:gsLst>
                  <a:gs pos="100000">
                    <a:schemeClr val="accent3">
                      <a:lumMod val="60000"/>
                      <a:lumOff val="40000"/>
                    </a:schemeClr>
                  </a:gs>
                  <a:gs pos="0">
                    <a:schemeClr val="accent3"/>
                  </a:gs>
                </a:gsLst>
                <a:lin ang="5400000" scaled="0"/>
              </a:gradFill>
              <a:ln w="19050">
                <a:solidFill>
                  <a:schemeClr val="lt1"/>
                </a:solidFill>
              </a:ln>
              <a:effectLst/>
            </c:spPr>
          </c:dPt>
          <c:dPt>
            <c:idx val="3"/>
            <c:bubble3D val="0"/>
            <c:spPr>
              <a:gradFill>
                <a:gsLst>
                  <a:gs pos="100000">
                    <a:schemeClr val="accent4">
                      <a:lumMod val="60000"/>
                      <a:lumOff val="40000"/>
                    </a:schemeClr>
                  </a:gs>
                  <a:gs pos="0">
                    <a:schemeClr val="accent4"/>
                  </a:gs>
                </a:gsLst>
                <a:lin ang="5400000" scaled="0"/>
              </a:gradFill>
              <a:ln w="19050">
                <a:solidFill>
                  <a:schemeClr val="lt1"/>
                </a:solidFill>
              </a:ln>
              <a:effectLst/>
            </c:spPr>
          </c:dPt>
          <c:dPt>
            <c:idx val="4"/>
            <c:bubble3D val="0"/>
            <c:spPr>
              <a:gradFill>
                <a:gsLst>
                  <a:gs pos="100000">
                    <a:schemeClr val="accent5">
                      <a:lumMod val="60000"/>
                      <a:lumOff val="40000"/>
                    </a:schemeClr>
                  </a:gs>
                  <a:gs pos="0">
                    <a:schemeClr val="accent5"/>
                  </a:gs>
                </a:gsLst>
                <a:lin ang="5400000" scaled="0"/>
              </a:gradFill>
              <a:ln w="19050">
                <a:solidFill>
                  <a:schemeClr val="lt1"/>
                </a:solidFill>
              </a:ln>
              <a:effectLst/>
            </c:spPr>
          </c:dPt>
          <c:dPt>
            <c:idx val="5"/>
            <c:bubble3D val="0"/>
            <c:spPr>
              <a:gradFill>
                <a:gsLst>
                  <a:gs pos="100000">
                    <a:schemeClr val="accent6">
                      <a:lumMod val="60000"/>
                      <a:lumOff val="40000"/>
                    </a:schemeClr>
                  </a:gs>
                  <a:gs pos="0">
                    <a:schemeClr val="accent6"/>
                  </a:gs>
                </a:gsLst>
                <a:lin ang="5400000" scaled="0"/>
              </a:gradFill>
              <a:ln w="19050">
                <a:solidFill>
                  <a:schemeClr val="lt1"/>
                </a:solidFill>
              </a:ln>
              <a:effectLst/>
            </c:spPr>
          </c:dPt>
          <c:dPt>
            <c:idx val="6"/>
            <c:bubble3D val="0"/>
            <c:spPr>
              <a:gradFill>
                <a:gsLst>
                  <a:gs pos="100000">
                    <a:schemeClr val="accent1">
                      <a:lumMod val="60000"/>
                      <a:lumMod val="60000"/>
                      <a:lumOff val="40000"/>
                    </a:schemeClr>
                  </a:gs>
                  <a:gs pos="0">
                    <a:schemeClr val="accent1">
                      <a:lumMod val="60000"/>
                    </a:schemeClr>
                  </a:gs>
                </a:gsLst>
                <a:lin ang="5400000" scaled="0"/>
              </a:gradFill>
              <a:ln w="19050">
                <a:solidFill>
                  <a:schemeClr val="lt1"/>
                </a:solidFill>
              </a:ln>
              <a:effectLst/>
            </c:spPr>
          </c:dPt>
          <c:dPt>
            <c:idx val="7"/>
            <c:bubble3D val="0"/>
            <c:spPr>
              <a:gradFill>
                <a:gsLst>
                  <a:gs pos="100000">
                    <a:schemeClr val="accent2">
                      <a:lumMod val="60000"/>
                      <a:lumMod val="60000"/>
                      <a:lumOff val="40000"/>
                    </a:schemeClr>
                  </a:gs>
                  <a:gs pos="0">
                    <a:schemeClr val="accent2">
                      <a:lumMod val="60000"/>
                    </a:schemeClr>
                  </a:gs>
                </a:gsLst>
                <a:lin ang="5400000" scaled="0"/>
              </a:gradFill>
              <a:ln w="19050">
                <a:solidFill>
                  <a:schemeClr val="lt1"/>
                </a:solidFill>
              </a:ln>
              <a:effectLst/>
            </c:spPr>
          </c:dPt>
          <c:dPt>
            <c:idx val="8"/>
            <c:bubble3D val="0"/>
            <c:spPr>
              <a:gradFill>
                <a:gsLst>
                  <a:gs pos="100000">
                    <a:schemeClr val="accent3">
                      <a:lumMod val="60000"/>
                      <a:lumMod val="60000"/>
                      <a:lumOff val="40000"/>
                    </a:schemeClr>
                  </a:gs>
                  <a:gs pos="0">
                    <a:schemeClr val="accent3">
                      <a:lumMod val="60000"/>
                    </a:schemeClr>
                  </a:gs>
                </a:gsLst>
                <a:lin ang="5400000" scaled="0"/>
              </a:gradFill>
              <a:ln w="19050">
                <a:solidFill>
                  <a:schemeClr val="lt1"/>
                </a:solidFill>
              </a:ln>
              <a:effectLst/>
            </c:spPr>
          </c:dPt>
          <c:dPt>
            <c:idx val="9"/>
            <c:bubble3D val="0"/>
            <c:spPr>
              <a:gradFill>
                <a:gsLst>
                  <a:gs pos="100000">
                    <a:schemeClr val="accent4">
                      <a:lumMod val="60000"/>
                      <a:lumMod val="60000"/>
                      <a:lumOff val="40000"/>
                    </a:schemeClr>
                  </a:gs>
                  <a:gs pos="0">
                    <a:schemeClr val="accent4">
                      <a:lumMod val="60000"/>
                    </a:schemeClr>
                  </a:gs>
                </a:gsLst>
                <a:lin ang="5400000" scaled="0"/>
              </a:gradFill>
              <a:ln w="19050">
                <a:solidFill>
                  <a:schemeClr val="lt1"/>
                </a:solidFill>
              </a:ln>
              <a:effectLst/>
            </c:spPr>
          </c:dPt>
          <c:dPt>
            <c:idx val="10"/>
            <c:bubble3D val="0"/>
            <c:spPr>
              <a:gradFill>
                <a:gsLst>
                  <a:gs pos="100000">
                    <a:schemeClr val="accent5">
                      <a:lumMod val="60000"/>
                      <a:lumMod val="60000"/>
                      <a:lumOff val="40000"/>
                    </a:schemeClr>
                  </a:gs>
                  <a:gs pos="0">
                    <a:schemeClr val="accent5">
                      <a:lumMod val="60000"/>
                    </a:schemeClr>
                  </a:gs>
                </a:gsLst>
                <a:lin ang="5400000" scaled="0"/>
              </a:gradFill>
              <a:ln w="19050">
                <a:solidFill>
                  <a:schemeClr val="lt1"/>
                </a:solidFill>
              </a:ln>
              <a:effectLst/>
            </c:spPr>
          </c:dPt>
          <c:dPt>
            <c:idx val="11"/>
            <c:bubble3D val="0"/>
            <c:spPr>
              <a:gradFill>
                <a:gsLst>
                  <a:gs pos="100000">
                    <a:schemeClr val="accent6">
                      <a:lumMod val="60000"/>
                      <a:lumMod val="60000"/>
                      <a:lumOff val="40000"/>
                    </a:schemeClr>
                  </a:gs>
                  <a:gs pos="0">
                    <a:schemeClr val="accent6">
                      <a:lumMod val="60000"/>
                    </a:schemeClr>
                  </a:gs>
                </a:gsLst>
                <a:lin ang="5400000" scaled="0"/>
              </a:gradFill>
              <a:ln w="19050">
                <a:solidFill>
                  <a:schemeClr val="lt1"/>
                </a:solidFill>
              </a:ln>
              <a:effectLst/>
            </c:spPr>
          </c:dPt>
          <c:dPt>
            <c:idx val="12"/>
            <c:bubble3D val="0"/>
            <c:spPr>
              <a:gradFill>
                <a:gsLst>
                  <a:gs pos="100000">
                    <a:schemeClr val="accent1">
                      <a:lumMod val="80000"/>
                      <a:lumOff val="20000"/>
                      <a:lumMod val="60000"/>
                      <a:lumOff val="40000"/>
                    </a:schemeClr>
                  </a:gs>
                  <a:gs pos="0">
                    <a:schemeClr val="accent1">
                      <a:lumMod val="80000"/>
                      <a:lumOff val="20000"/>
                    </a:schemeClr>
                  </a:gs>
                </a:gsLst>
                <a:lin ang="5400000" scaled="0"/>
              </a:gradFill>
              <a:ln w="19050">
                <a:solidFill>
                  <a:schemeClr val="lt1"/>
                </a:solidFill>
              </a:ln>
              <a:effectLst/>
            </c:spPr>
          </c:dPt>
          <c:dPt>
            <c:idx val="13"/>
            <c:bubble3D val="0"/>
            <c:spPr>
              <a:gradFill>
                <a:gsLst>
                  <a:gs pos="100000">
                    <a:schemeClr val="accent2">
                      <a:lumMod val="80000"/>
                      <a:lumOff val="20000"/>
                      <a:lumMod val="60000"/>
                      <a:lumOff val="40000"/>
                    </a:schemeClr>
                  </a:gs>
                  <a:gs pos="0">
                    <a:schemeClr val="accent2">
                      <a:lumMod val="80000"/>
                      <a:lumOff val="20000"/>
                    </a:schemeClr>
                  </a:gs>
                </a:gsLst>
                <a:lin ang="5400000" scaled="0"/>
              </a:gradFill>
              <a:ln w="19050">
                <a:solidFill>
                  <a:schemeClr val="lt1"/>
                </a:solidFill>
              </a:ln>
              <a:effectLst/>
            </c:spPr>
          </c:dPt>
          <c:dPt>
            <c:idx val="14"/>
            <c:bubble3D val="0"/>
            <c:spPr>
              <a:gradFill>
                <a:gsLst>
                  <a:gs pos="100000">
                    <a:schemeClr val="accent3">
                      <a:lumMod val="80000"/>
                      <a:lumOff val="20000"/>
                      <a:lumMod val="60000"/>
                      <a:lumOff val="40000"/>
                    </a:schemeClr>
                  </a:gs>
                  <a:gs pos="0">
                    <a:schemeClr val="accent3">
                      <a:lumMod val="80000"/>
                      <a:lumOff val="20000"/>
                    </a:schemeClr>
                  </a:gs>
                </a:gsLst>
                <a:lin ang="5400000" scaled="0"/>
              </a:gradFill>
              <a:ln w="19050">
                <a:solidFill>
                  <a:schemeClr val="lt1"/>
                </a:solidFill>
              </a:ln>
              <a:effectLst/>
            </c:spPr>
          </c:dPt>
          <c:dPt>
            <c:idx val="15"/>
            <c:bubble3D val="0"/>
            <c:spPr>
              <a:gradFill>
                <a:gsLst>
                  <a:gs pos="100000">
                    <a:schemeClr val="accent4">
                      <a:lumMod val="80000"/>
                      <a:lumOff val="20000"/>
                      <a:lumMod val="60000"/>
                      <a:lumOff val="40000"/>
                    </a:schemeClr>
                  </a:gs>
                  <a:gs pos="0">
                    <a:schemeClr val="accent4">
                      <a:lumMod val="80000"/>
                      <a:lumOff val="20000"/>
                    </a:schemeClr>
                  </a:gs>
                </a:gsLst>
                <a:lin ang="5400000" scaled="0"/>
              </a:gradFill>
              <a:ln w="19050">
                <a:solidFill>
                  <a:schemeClr val="lt1"/>
                </a:solidFill>
              </a:ln>
              <a:effectLst/>
            </c:spPr>
          </c:dPt>
          <c:dPt>
            <c:idx val="16"/>
            <c:bubble3D val="0"/>
            <c:spPr>
              <a:gradFill>
                <a:gsLst>
                  <a:gs pos="100000">
                    <a:schemeClr val="accent5">
                      <a:lumMod val="80000"/>
                      <a:lumOff val="20000"/>
                      <a:lumMod val="60000"/>
                      <a:lumOff val="40000"/>
                    </a:schemeClr>
                  </a:gs>
                  <a:gs pos="0">
                    <a:schemeClr val="accent5">
                      <a:lumMod val="80000"/>
                      <a:lumOff val="20000"/>
                    </a:schemeClr>
                  </a:gs>
                </a:gsLst>
                <a:lin ang="5400000" scaled="0"/>
              </a:gradFill>
              <a:ln w="19050">
                <a:solidFill>
                  <a:schemeClr val="lt1"/>
                </a:solidFill>
              </a:ln>
              <a:effectLst/>
            </c:spPr>
          </c:dPt>
          <c:dPt>
            <c:idx val="17"/>
            <c:bubble3D val="0"/>
            <c:spPr>
              <a:gradFill>
                <a:gsLst>
                  <a:gs pos="100000">
                    <a:schemeClr val="accent6">
                      <a:lumMod val="80000"/>
                      <a:lumOff val="20000"/>
                      <a:lumMod val="60000"/>
                      <a:lumOff val="40000"/>
                    </a:schemeClr>
                  </a:gs>
                  <a:gs pos="0">
                    <a:schemeClr val="accent6">
                      <a:lumMod val="80000"/>
                      <a:lumOff val="20000"/>
                    </a:schemeClr>
                  </a:gs>
                </a:gsLst>
                <a:lin ang="5400000" scaled="0"/>
              </a:gradFill>
              <a:ln w="19050">
                <a:solidFill>
                  <a:schemeClr val="lt1"/>
                </a:solidFill>
              </a:ln>
              <a:effectLst/>
            </c:spPr>
          </c:dPt>
          <c:cat>
            <c:strRef>
              <c:f>Sheet1!$K$2:$K$19</c:f>
              <c:strCache>
                <c:ptCount val="18"/>
                <c:pt idx="0">
                  <c:v>多波長解析</c:v>
                </c:pt>
                <c:pt idx="1">
                  <c:v>開発試験多波長解析</c:v>
                </c:pt>
                <c:pt idx="2">
                  <c:v>共通機能</c:v>
                </c:pt>
                <c:pt idx="3">
                  <c:v>MASTARS</c:v>
                </c:pt>
                <c:pt idx="4">
                  <c:v>SMOKA</c:v>
                </c:pt>
                <c:pt idx="5">
                  <c:v>HSCアーカイブ</c:v>
                </c:pt>
                <c:pt idx="6">
                  <c:v>ALMAアーカイブ</c:v>
                </c:pt>
                <c:pt idx="7">
                  <c:v>VERAアーカイブ</c:v>
                </c:pt>
                <c:pt idx="8">
                  <c:v>野辺山アーカイブ</c:v>
                </c:pt>
                <c:pt idx="9">
                  <c:v>岡山アーカイブ</c:v>
                </c:pt>
                <c:pt idx="10">
                  <c:v>太陽アーカイブ</c:v>
                </c:pt>
                <c:pt idx="11">
                  <c:v>データ遠隔</c:v>
                </c:pt>
                <c:pt idx="12">
                  <c:v>ヴァーチャル天文台</c:v>
                </c:pt>
                <c:pt idx="13">
                  <c:v>開発試験ヴァーチャル</c:v>
                </c:pt>
                <c:pt idx="14">
                  <c:v>RISEデータ解析</c:v>
                </c:pt>
                <c:pt idx="15">
                  <c:v>測地解析</c:v>
                </c:pt>
                <c:pt idx="16">
                  <c:v>水沢バックアップ</c:v>
                </c:pt>
                <c:pt idx="17">
                  <c:v>サポート＆サービス</c:v>
                </c:pt>
              </c:strCache>
            </c:strRef>
          </c:cat>
          <c:val>
            <c:numRef>
              <c:f>Sheet1!$L$2:$L$19</c:f>
              <c:numCache>
                <c:formatCode>#,##0.0_ </c:formatCode>
                <c:ptCount val="18"/>
                <c:pt idx="0">
                  <c:v>43157724.406253159</c:v>
                </c:pt>
                <c:pt idx="1">
                  <c:v>3820463.7343155807</c:v>
                </c:pt>
                <c:pt idx="2">
                  <c:v>5039813.3919718452</c:v>
                </c:pt>
                <c:pt idx="3">
                  <c:v>4798781.7766583031</c:v>
                </c:pt>
                <c:pt idx="4">
                  <c:v>27526260.995190255</c:v>
                </c:pt>
                <c:pt idx="5">
                  <c:v>24710020.570283804</c:v>
                </c:pt>
                <c:pt idx="6">
                  <c:v>12344873.44150722</c:v>
                </c:pt>
                <c:pt idx="7">
                  <c:v>2533985.6454785359</c:v>
                </c:pt>
                <c:pt idx="8">
                  <c:v>1825758.17020211</c:v>
                </c:pt>
                <c:pt idx="9">
                  <c:v>1511966.5439107418</c:v>
                </c:pt>
                <c:pt idx="10">
                  <c:v>2275158.2380063306</c:v>
                </c:pt>
                <c:pt idx="11">
                  <c:v>2036829.7809953706</c:v>
                </c:pt>
                <c:pt idx="12">
                  <c:v>11554424.901193932</c:v>
                </c:pt>
                <c:pt idx="13">
                  <c:v>1502505.4898517055</c:v>
                </c:pt>
                <c:pt idx="14">
                  <c:v>2641661.4511980433</c:v>
                </c:pt>
                <c:pt idx="15">
                  <c:v>640648.51771188166</c:v>
                </c:pt>
                <c:pt idx="16">
                  <c:v>1548684.4441874777</c:v>
                </c:pt>
                <c:pt idx="17">
                  <c:v>48056147.601453848</c:v>
                </c:pt>
              </c:numCache>
            </c:numRef>
          </c:val>
        </c:ser>
        <c:dLbls>
          <c:showLegendKey val="0"/>
          <c:showVal val="0"/>
          <c:showCatName val="0"/>
          <c:showSerName val="0"/>
          <c:showPercent val="0"/>
          <c:showBubbleSize val="0"/>
          <c:showLeaderLines val="1"/>
        </c:dLbls>
        <c:firstSliceAng val="0"/>
      </c:pieChart>
      <c:spPr>
        <a:noFill/>
        <a:ln>
          <a:noFill/>
        </a:ln>
        <a:effectLst/>
      </c:spPr>
    </c:plotArea>
    <c:legend>
      <c:legendPos val="r"/>
      <c:layout>
        <c:manualLayout>
          <c:xMode val="edge"/>
          <c:yMode val="edge"/>
          <c:x val="0.74875998920403208"/>
          <c:y val="0.18596539486307906"/>
          <c:w val="0.24925292684167089"/>
          <c:h val="0.65400622996494107"/>
        </c:manualLayout>
      </c:layout>
      <c:overlay val="0"/>
      <c:spPr>
        <a:solidFill>
          <a:schemeClr val="lt1">
            <a:alpha val="50000"/>
          </a:schemeClr>
        </a:solidFill>
        <a:ln>
          <a:noFill/>
        </a:ln>
        <a:effectLst/>
      </c:spPr>
      <c:txPr>
        <a:bodyPr rot="0" spcFirstLastPara="1" vertOverflow="ellipsis" vert="horz" wrap="square" anchor="ctr" anchorCtr="1"/>
        <a:lstStyle/>
        <a:p>
          <a:pPr>
            <a:defRPr sz="900" b="0" i="0" u="none" strike="noStrike" kern="1200" baseline="0">
              <a:solidFill>
                <a:schemeClr val="dk1">
                  <a:lumMod val="65000"/>
                  <a:lumOff val="35000"/>
                </a:schemeClr>
              </a:solidFill>
              <a:latin typeface="+mn-lt"/>
              <a:ea typeface="+mn-ea"/>
              <a:cs typeface="+mn-cs"/>
            </a:defRPr>
          </a:pPr>
          <a:endParaRPr lang="ja-JP"/>
        </a:p>
      </c:txPr>
    </c:legend>
    <c:plotVisOnly val="1"/>
    <c:dispBlanksAs val="gap"/>
    <c:showDLblsOverMax val="0"/>
  </c:chart>
  <c:spPr>
    <a:pattFill prst="dkDnDiag">
      <a:fgClr>
        <a:schemeClr val="lt1"/>
      </a:fgClr>
      <a:bgClr>
        <a:schemeClr val="dk1">
          <a:lumMod val="10000"/>
          <a:lumOff val="90000"/>
        </a:schemeClr>
      </a:bgClr>
    </a:pattFill>
    <a:ln w="9525" cap="flat" cmpd="sng" algn="ctr">
      <a:solidFill>
        <a:schemeClr val="dk1">
          <a:lumMod val="15000"/>
          <a:lumOff val="85000"/>
        </a:schemeClr>
      </a:solidFill>
      <a:round/>
    </a:ln>
    <a:effectLst/>
  </c:spPr>
  <c:txPr>
    <a:bodyPr/>
    <a:lstStyle/>
    <a:p>
      <a:pPr>
        <a:defRPr/>
      </a:pPr>
      <a:endParaRPr lang="ja-JP"/>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altLang="ja-JP" sz="2400" b="1" dirty="0">
                <a:latin typeface="HGPｺﾞｼｯｸE" panose="020B0900000000000000" pitchFamily="50" charset="-128"/>
                <a:ea typeface="HGPｺﾞｼｯｸE" panose="020B0900000000000000" pitchFamily="50" charset="-128"/>
              </a:rPr>
              <a:t>ADC</a:t>
            </a:r>
            <a:r>
              <a:rPr lang="ja-JP" altLang="en-US" sz="2400" b="1" dirty="0">
                <a:latin typeface="HGPｺﾞｼｯｸE" panose="020B0900000000000000" pitchFamily="50" charset="-128"/>
                <a:ea typeface="HGPｺﾞｼｯｸE" panose="020B0900000000000000" pitchFamily="50" charset="-128"/>
              </a:rPr>
              <a:t>データ系計算機関連予算推移</a:t>
            </a:r>
          </a:p>
        </c:rich>
      </c:tx>
      <c:layout>
        <c:manualLayout>
          <c:xMode val="edge"/>
          <c:yMode val="edge"/>
          <c:x val="0.26509113570509057"/>
          <c:y val="2.7777828496069058E-2"/>
        </c:manualLayout>
      </c:layout>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ja-JP"/>
        </a:p>
      </c:txPr>
    </c:title>
    <c:autoTitleDeleted val="0"/>
    <c:view3D>
      <c:rotX val="15"/>
      <c:rotY val="20"/>
      <c:depthPercent val="100"/>
      <c:rAngAx val="1"/>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bar3DChart>
        <c:barDir val="col"/>
        <c:grouping val="stacked"/>
        <c:varyColors val="0"/>
        <c:ser>
          <c:idx val="0"/>
          <c:order val="0"/>
          <c:tx>
            <c:strRef>
              <c:f>Sheet1!$B$1</c:f>
              <c:strCache>
                <c:ptCount val="1"/>
                <c:pt idx="0">
                  <c:v>レンタル</c:v>
                </c:pt>
              </c:strCache>
            </c:strRef>
          </c:tx>
          <c:spPr>
            <a:solidFill>
              <a:schemeClr val="accent1"/>
            </a:solidFill>
            <a:ln>
              <a:noFill/>
            </a:ln>
            <a:effectLst/>
            <a:sp3d/>
          </c:spPr>
          <c:invertIfNegative val="0"/>
          <c:cat>
            <c:strRef>
              <c:f>Sheet1!$A$2:$A$7</c:f>
              <c:strCache>
                <c:ptCount val="6"/>
                <c:pt idx="0">
                  <c:v>2016年</c:v>
                </c:pt>
                <c:pt idx="1">
                  <c:v>2017年</c:v>
                </c:pt>
                <c:pt idx="2">
                  <c:v>2018年</c:v>
                </c:pt>
                <c:pt idx="3">
                  <c:v>2019年</c:v>
                </c:pt>
                <c:pt idx="4">
                  <c:v>2020年</c:v>
                </c:pt>
                <c:pt idx="5">
                  <c:v>2021年</c:v>
                </c:pt>
              </c:strCache>
            </c:strRef>
          </c:cat>
          <c:val>
            <c:numRef>
              <c:f>Sheet1!$B$2:$B$7</c:f>
              <c:numCache>
                <c:formatCode>General</c:formatCode>
                <c:ptCount val="6"/>
                <c:pt idx="0">
                  <c:v>30200</c:v>
                </c:pt>
                <c:pt idx="1">
                  <c:v>30200</c:v>
                </c:pt>
                <c:pt idx="2">
                  <c:v>20000</c:v>
                </c:pt>
                <c:pt idx="3">
                  <c:v>20000</c:v>
                </c:pt>
                <c:pt idx="4">
                  <c:v>20000</c:v>
                </c:pt>
                <c:pt idx="5">
                  <c:v>20000</c:v>
                </c:pt>
              </c:numCache>
            </c:numRef>
          </c:val>
        </c:ser>
        <c:ser>
          <c:idx val="1"/>
          <c:order val="1"/>
          <c:tx>
            <c:strRef>
              <c:f>Sheet1!$C$1</c:f>
              <c:strCache>
                <c:ptCount val="1"/>
                <c:pt idx="0">
                  <c:v>買取</c:v>
                </c:pt>
              </c:strCache>
            </c:strRef>
          </c:tx>
          <c:spPr>
            <a:solidFill>
              <a:schemeClr val="accent2"/>
            </a:solidFill>
            <a:ln>
              <a:noFill/>
            </a:ln>
            <a:effectLst/>
            <a:sp3d/>
          </c:spPr>
          <c:invertIfNegative val="0"/>
          <c:cat>
            <c:strRef>
              <c:f>Sheet1!$A$2:$A$7</c:f>
              <c:strCache>
                <c:ptCount val="6"/>
                <c:pt idx="0">
                  <c:v>2016年</c:v>
                </c:pt>
                <c:pt idx="1">
                  <c:v>2017年</c:v>
                </c:pt>
                <c:pt idx="2">
                  <c:v>2018年</c:v>
                </c:pt>
                <c:pt idx="3">
                  <c:v>2019年</c:v>
                </c:pt>
                <c:pt idx="4">
                  <c:v>2020年</c:v>
                </c:pt>
                <c:pt idx="5">
                  <c:v>2021年</c:v>
                </c:pt>
              </c:strCache>
            </c:strRef>
          </c:cat>
          <c:val>
            <c:numRef>
              <c:f>Sheet1!$C$2:$C$7</c:f>
              <c:numCache>
                <c:formatCode>General</c:formatCode>
                <c:ptCount val="6"/>
                <c:pt idx="0">
                  <c:v>3200</c:v>
                </c:pt>
                <c:pt idx="1">
                  <c:v>3200</c:v>
                </c:pt>
                <c:pt idx="2">
                  <c:v>10000</c:v>
                </c:pt>
                <c:pt idx="3">
                  <c:v>6300</c:v>
                </c:pt>
                <c:pt idx="4">
                  <c:v>3200</c:v>
                </c:pt>
                <c:pt idx="5">
                  <c:v>2000</c:v>
                </c:pt>
              </c:numCache>
            </c:numRef>
          </c:val>
        </c:ser>
        <c:ser>
          <c:idx val="2"/>
          <c:order val="2"/>
          <c:tx>
            <c:strRef>
              <c:f>Sheet1!$D$1</c:f>
              <c:strCache>
                <c:ptCount val="1"/>
                <c:pt idx="0">
                  <c:v>運用人員</c:v>
                </c:pt>
              </c:strCache>
            </c:strRef>
          </c:tx>
          <c:spPr>
            <a:solidFill>
              <a:schemeClr val="accent3"/>
            </a:solidFill>
            <a:ln>
              <a:noFill/>
            </a:ln>
            <a:effectLst/>
            <a:sp3d/>
          </c:spPr>
          <c:invertIfNegative val="0"/>
          <c:cat>
            <c:strRef>
              <c:f>Sheet1!$A$2:$A$7</c:f>
              <c:strCache>
                <c:ptCount val="6"/>
                <c:pt idx="0">
                  <c:v>2016年</c:v>
                </c:pt>
                <c:pt idx="1">
                  <c:v>2017年</c:v>
                </c:pt>
                <c:pt idx="2">
                  <c:v>2018年</c:v>
                </c:pt>
                <c:pt idx="3">
                  <c:v>2019年</c:v>
                </c:pt>
                <c:pt idx="4">
                  <c:v>2020年</c:v>
                </c:pt>
                <c:pt idx="5">
                  <c:v>2021年</c:v>
                </c:pt>
              </c:strCache>
            </c:strRef>
          </c:cat>
          <c:val>
            <c:numRef>
              <c:f>Sheet1!$D$2:$D$7</c:f>
              <c:numCache>
                <c:formatCode>General</c:formatCode>
                <c:ptCount val="6"/>
                <c:pt idx="0">
                  <c:v>3500</c:v>
                </c:pt>
                <c:pt idx="1">
                  <c:v>4200</c:v>
                </c:pt>
                <c:pt idx="2">
                  <c:v>4200</c:v>
                </c:pt>
                <c:pt idx="3">
                  <c:v>4200</c:v>
                </c:pt>
                <c:pt idx="4">
                  <c:v>4200</c:v>
                </c:pt>
                <c:pt idx="5">
                  <c:v>4200</c:v>
                </c:pt>
              </c:numCache>
            </c:numRef>
          </c:val>
        </c:ser>
        <c:ser>
          <c:idx val="3"/>
          <c:order val="3"/>
          <c:tx>
            <c:strRef>
              <c:f>Sheet1!$E$1</c:f>
              <c:strCache>
                <c:ptCount val="1"/>
                <c:pt idx="0">
                  <c:v>契約人員</c:v>
                </c:pt>
              </c:strCache>
            </c:strRef>
          </c:tx>
          <c:spPr>
            <a:solidFill>
              <a:schemeClr val="accent4"/>
            </a:solidFill>
            <a:ln>
              <a:noFill/>
            </a:ln>
            <a:effectLst/>
            <a:sp3d/>
          </c:spPr>
          <c:invertIfNegative val="0"/>
          <c:cat>
            <c:strRef>
              <c:f>Sheet1!$A$2:$A$7</c:f>
              <c:strCache>
                <c:ptCount val="6"/>
                <c:pt idx="0">
                  <c:v>2016年</c:v>
                </c:pt>
                <c:pt idx="1">
                  <c:v>2017年</c:v>
                </c:pt>
                <c:pt idx="2">
                  <c:v>2018年</c:v>
                </c:pt>
                <c:pt idx="3">
                  <c:v>2019年</c:v>
                </c:pt>
                <c:pt idx="4">
                  <c:v>2020年</c:v>
                </c:pt>
                <c:pt idx="5">
                  <c:v>2021年</c:v>
                </c:pt>
              </c:strCache>
            </c:strRef>
          </c:cat>
          <c:val>
            <c:numRef>
              <c:f>Sheet1!$E$2:$E$7</c:f>
              <c:numCache>
                <c:formatCode>General</c:formatCode>
                <c:ptCount val="6"/>
                <c:pt idx="0">
                  <c:v>400</c:v>
                </c:pt>
                <c:pt idx="1">
                  <c:v>400</c:v>
                </c:pt>
                <c:pt idx="2">
                  <c:v>400</c:v>
                </c:pt>
              </c:numCache>
            </c:numRef>
          </c:val>
        </c:ser>
        <c:ser>
          <c:idx val="4"/>
          <c:order val="4"/>
          <c:tx>
            <c:strRef>
              <c:f>Sheet1!$F$1</c:f>
              <c:strCache>
                <c:ptCount val="1"/>
                <c:pt idx="0">
                  <c:v>電気代</c:v>
                </c:pt>
              </c:strCache>
            </c:strRef>
          </c:tx>
          <c:spPr>
            <a:solidFill>
              <a:schemeClr val="accent5"/>
            </a:solidFill>
            <a:ln>
              <a:noFill/>
            </a:ln>
            <a:effectLst/>
            <a:sp3d/>
          </c:spPr>
          <c:invertIfNegative val="0"/>
          <c:cat>
            <c:strRef>
              <c:f>Sheet1!$A$2:$A$7</c:f>
              <c:strCache>
                <c:ptCount val="6"/>
                <c:pt idx="0">
                  <c:v>2016年</c:v>
                </c:pt>
                <c:pt idx="1">
                  <c:v>2017年</c:v>
                </c:pt>
                <c:pt idx="2">
                  <c:v>2018年</c:v>
                </c:pt>
                <c:pt idx="3">
                  <c:v>2019年</c:v>
                </c:pt>
                <c:pt idx="4">
                  <c:v>2020年</c:v>
                </c:pt>
                <c:pt idx="5">
                  <c:v>2021年</c:v>
                </c:pt>
              </c:strCache>
            </c:strRef>
          </c:cat>
          <c:val>
            <c:numRef>
              <c:f>Sheet1!$F$2:$F$7</c:f>
              <c:numCache>
                <c:formatCode>General</c:formatCode>
                <c:ptCount val="6"/>
                <c:pt idx="0">
                  <c:v>3480</c:v>
                </c:pt>
                <c:pt idx="1">
                  <c:v>3480</c:v>
                </c:pt>
                <c:pt idx="2">
                  <c:v>3480</c:v>
                </c:pt>
                <c:pt idx="3">
                  <c:v>3480</c:v>
                </c:pt>
                <c:pt idx="4">
                  <c:v>3480</c:v>
                </c:pt>
                <c:pt idx="5">
                  <c:v>3480</c:v>
                </c:pt>
              </c:numCache>
            </c:numRef>
          </c:val>
        </c:ser>
        <c:dLbls>
          <c:showLegendKey val="0"/>
          <c:showVal val="0"/>
          <c:showCatName val="0"/>
          <c:showSerName val="0"/>
          <c:showPercent val="0"/>
          <c:showBubbleSize val="0"/>
        </c:dLbls>
        <c:gapWidth val="150"/>
        <c:shape val="box"/>
        <c:axId val="-1298931328"/>
        <c:axId val="-1298929696"/>
        <c:axId val="0"/>
      </c:bar3DChart>
      <c:catAx>
        <c:axId val="-1298931328"/>
        <c:scaling>
          <c:orientation val="minMax"/>
        </c:scaling>
        <c:delete val="0"/>
        <c:axPos val="b"/>
        <c:title>
          <c:tx>
            <c:rich>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ja-JP" altLang="en-US" sz="1400" b="1"/>
                  <a:t>年度</a:t>
                </a:r>
              </a:p>
            </c:rich>
          </c:tx>
          <c:layout/>
          <c:overlay val="0"/>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ja-JP"/>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300" b="0" i="0" u="none" strike="noStrike" kern="1200" baseline="0">
                <a:solidFill>
                  <a:schemeClr val="tx1">
                    <a:lumMod val="65000"/>
                    <a:lumOff val="35000"/>
                  </a:schemeClr>
                </a:solidFill>
                <a:latin typeface="+mn-lt"/>
                <a:ea typeface="+mn-ea"/>
                <a:cs typeface="+mn-cs"/>
              </a:defRPr>
            </a:pPr>
            <a:endParaRPr lang="ja-JP"/>
          </a:p>
        </c:txPr>
        <c:crossAx val="-1298929696"/>
        <c:crosses val="autoZero"/>
        <c:auto val="1"/>
        <c:lblAlgn val="ctr"/>
        <c:lblOffset val="100"/>
        <c:noMultiLvlLbl val="0"/>
      </c:catAx>
      <c:valAx>
        <c:axId val="-1298929696"/>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ja-JP" altLang="en-US" sz="1400" b="1"/>
                  <a:t>費用（万円）</a:t>
                </a:r>
              </a:p>
            </c:rich>
          </c:tx>
          <c:layout/>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ja-JP"/>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300" b="0" i="0" u="none" strike="noStrike" kern="1200" baseline="0">
                <a:solidFill>
                  <a:schemeClr val="tx1">
                    <a:lumMod val="65000"/>
                    <a:lumOff val="35000"/>
                  </a:schemeClr>
                </a:solidFill>
                <a:latin typeface="+mn-lt"/>
                <a:ea typeface="+mn-ea"/>
                <a:cs typeface="+mn-cs"/>
              </a:defRPr>
            </a:pPr>
            <a:endParaRPr lang="ja-JP"/>
          </a:p>
        </c:txPr>
        <c:crossAx val="-1298931328"/>
        <c:crosses val="autoZero"/>
        <c:crossBetween val="between"/>
      </c:valAx>
      <c:spPr>
        <a:noFill/>
        <a:ln>
          <a:noFill/>
        </a:ln>
        <a:effectLst/>
      </c:spPr>
    </c:plotArea>
    <c:legend>
      <c:legendPos val="b"/>
      <c:layout>
        <c:manualLayout>
          <c:xMode val="edge"/>
          <c:yMode val="edge"/>
          <c:x val="0.1605666605900927"/>
          <c:y val="0.91437565702185752"/>
          <c:w val="0.655660221198759"/>
          <c:h val="7.2267934659068264E-2"/>
        </c:manualLayout>
      </c:layout>
      <c:overlay val="0"/>
      <c:spPr>
        <a:noFill/>
        <a:ln>
          <a:noFill/>
        </a:ln>
        <a:effectLst/>
      </c:spPr>
      <c:txPr>
        <a:bodyPr rot="0" spcFirstLastPara="1" vertOverflow="ellipsis" vert="horz" wrap="square" anchor="ctr" anchorCtr="1"/>
        <a:lstStyle/>
        <a:p>
          <a:pPr>
            <a:defRPr sz="2000" b="0" i="0" u="none" strike="noStrike" kern="1200" baseline="0">
              <a:solidFill>
                <a:schemeClr val="tx1">
                  <a:lumMod val="65000"/>
                  <a:lumOff val="35000"/>
                </a:schemeClr>
              </a:solidFill>
              <a:latin typeface="+mn-lt"/>
              <a:ea typeface="+mn-ea"/>
              <a:cs typeface="+mn-cs"/>
            </a:defRPr>
          </a:pPr>
          <a:endParaRPr lang="ja-JP"/>
        </a:p>
      </c:txPr>
    </c:legend>
    <c:plotVisOnly val="1"/>
    <c:dispBlanksAs val="gap"/>
    <c:showDLblsOverMax val="0"/>
  </c:chart>
  <c:spPr>
    <a:noFill/>
    <a:ln>
      <a:noFill/>
    </a:ln>
    <a:effectLst/>
  </c:spPr>
  <c:txPr>
    <a:bodyPr/>
    <a:lstStyle/>
    <a:p>
      <a:pPr>
        <a:defRPr/>
      </a:pPr>
      <a:endParaRPr lang="ja-JP"/>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6">
  <cs:axisTitle>
    <cs:lnRef idx="0"/>
    <cs:fillRef idx="0"/>
    <cs:effectRef idx="0"/>
    <cs:fontRef idx="minor">
      <a:schemeClr val="dk1">
        <a:lumMod val="65000"/>
        <a:lumOff val="35000"/>
      </a:schemeClr>
    </cs:fontRef>
    <cs:defRPr sz="900" b="1" kern="1200"/>
  </cs:axisTitle>
  <cs:categoryAxis>
    <cs:lnRef idx="0"/>
    <cs:fillRef idx="0"/>
    <cs:effectRef idx="0"/>
    <cs:fontRef idx="minor">
      <a:schemeClr val="dk1">
        <a:lumMod val="65000"/>
        <a:lumOff val="35000"/>
      </a:schemeClr>
    </cs:fontRef>
    <cs:defRPr sz="900" kern="1200" cap="none" spc="0" normalizeH="0" baseline="0"/>
  </cs:categoryAxis>
  <cs:chartArea>
    <cs:lnRef idx="0"/>
    <cs:fillRef idx="0"/>
    <cs:effectRef idx="0"/>
    <cs:fontRef idx="minor">
      <a:schemeClr val="dk1"/>
    </cs:fontRef>
    <cs:spPr>
      <a:pattFill prst="dkDnDiag">
        <a:fgClr>
          <a:schemeClr val="lt1"/>
        </a:fgClr>
        <a:bgClr>
          <a:schemeClr val="dk1">
            <a:lumMod val="10000"/>
            <a:lumOff val="90000"/>
          </a:schemeClr>
        </a:bgClr>
      </a:pattFill>
      <a:ln w="9525" cap="flat" cmpd="sng" algn="ctr">
        <a:solidFill>
          <a:schemeClr val="dk1">
            <a:lumMod val="15000"/>
            <a:lumOff val="85000"/>
          </a:schemeClr>
        </a:solidFill>
        <a:round/>
      </a:ln>
    </cs:spPr>
    <cs:defRPr sz="900" kern="1200"/>
  </cs:chartArea>
  <cs:dataLabel>
    <cs:lnRef idx="0"/>
    <cs:fillRef idx="0"/>
    <cs:effectRef idx="0"/>
    <cs:fontRef idx="minor">
      <a:schemeClr val="dk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alpha val="75000"/>
        </a:schemeClr>
      </a:solidFill>
      <a:ln w="9525">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tx1"/>
    </cs:fontRef>
    <cs:spPr>
      <a:gradFill>
        <a:gsLst>
          <a:gs pos="100000">
            <a:schemeClr val="phClr">
              <a:lumMod val="60000"/>
              <a:lumOff val="40000"/>
            </a:schemeClr>
          </a:gs>
          <a:gs pos="0">
            <a:schemeClr val="phClr"/>
          </a:gs>
        </a:gsLst>
        <a:lin ang="5400000" scaled="0"/>
      </a:gradFill>
      <a:ln w="19050">
        <a:solidFill>
          <a:schemeClr val="lt1"/>
        </a:solidFill>
      </a:ln>
    </cs:spPr>
  </cs:dataPoint>
  <cs:dataPoint3D>
    <cs:lnRef idx="0"/>
    <cs:fillRef idx="0">
      <cs:styleClr val="auto"/>
    </cs:fillRef>
    <cs:effectRef idx="0"/>
    <cs:fontRef idx="minor">
      <a:schemeClr val="tx1"/>
    </cs:fontRef>
    <cs:spPr>
      <a:gradFill>
        <a:gsLst>
          <a:gs pos="100000">
            <a:schemeClr val="phClr">
              <a:lumMod val="60000"/>
              <a:lumOff val="40000"/>
            </a:schemeClr>
          </a:gs>
          <a:gs pos="0">
            <a:schemeClr val="phClr"/>
          </a:gs>
        </a:gsLst>
        <a:lin ang="5400000" scaled="0"/>
      </a:gradFill>
      <a:ln w="50800">
        <a:solidFill>
          <a:schemeClr val="lt1"/>
        </a:solidFill>
      </a:ln>
    </cs:spPr>
  </cs:dataPoint3D>
  <cs:dataPointLine>
    <cs:lnRef idx="0">
      <cs:styleClr val="auto"/>
    </cs:lnRef>
    <cs:fillRef idx="0"/>
    <cs:effectRef idx="0"/>
    <cs:fontRef idx="minor">
      <a:schemeClr val="dk1"/>
    </cs:fontRef>
    <cs:spPr>
      <a:ln w="22225" cap="rnd">
        <a:solidFill>
          <a:schemeClr val="phClr"/>
        </a:solidFill>
        <a:round/>
      </a:ln>
    </cs:spPr>
  </cs:dataPointLine>
  <cs:dataPointMarker>
    <cs:lnRef idx="0">
      <cs:styleClr val="auto"/>
    </cs:lnRef>
    <cs:fillRef idx="0">
      <cs:styleClr val="auto"/>
    </cs:fillRef>
    <cs:effectRef idx="0"/>
    <cs:fontRef idx="minor">
      <a:schemeClr val="dk1"/>
    </cs:fontRef>
    <cs:spPr>
      <a:solidFill>
        <a:schemeClr val="lt1"/>
      </a:solidFill>
      <a:ln w="15875">
        <a:solidFill>
          <a:schemeClr val="phClr"/>
        </a:solidFill>
        <a:round/>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65000"/>
        <a:lumOff val="35000"/>
      </a:schemeClr>
    </cs:fontRef>
    <cs:spPr>
      <a:ln w="9525" cap="flat" cmpd="sng" algn="ctr">
        <a:solidFill>
          <a:schemeClr val="dk1">
            <a:lumMod val="15000"/>
            <a:lumOff val="85000"/>
          </a:schemeClr>
        </a:solidFill>
        <a:round/>
      </a:ln>
    </cs:spPr>
    <cs:defRPr sz="800" kern="1200"/>
  </cs:dataTable>
  <cs:downBar>
    <cs:lnRef idx="0"/>
    <cs:fillRef idx="0"/>
    <cs:effectRef idx="0"/>
    <cs:fontRef idx="minor">
      <a:schemeClr val="dk1"/>
    </cs:fontRef>
    <cs:spPr>
      <a:solidFill>
        <a:schemeClr val="dk1">
          <a:lumMod val="75000"/>
          <a:lumOff val="25000"/>
        </a:schemeClr>
      </a:solidFill>
      <a:ln w="9525" cap="flat" cmpd="sng" algn="ctr">
        <a:solidFill>
          <a:schemeClr val="dk1">
            <a:lumMod val="50000"/>
            <a:lumOff val="50000"/>
          </a:schemeClr>
        </a:solidFill>
        <a:round/>
      </a:ln>
    </cs:spPr>
  </cs:downBar>
  <cs:dropLine>
    <cs:lnRef idx="0"/>
    <cs:fillRef idx="0"/>
    <cs:effectRef idx="0"/>
    <cs:fontRef idx="minor">
      <a:schemeClr val="dk1"/>
    </cs:fontRef>
    <cs:spPr>
      <a:ln w="9525" cap="flat" cmpd="sng" algn="ctr">
        <a:solidFill>
          <a:schemeClr val="dk1">
            <a:lumMod val="35000"/>
            <a:lumOff val="65000"/>
          </a:schemeClr>
        </a:solidFill>
        <a:round/>
      </a:ln>
    </cs:spPr>
  </cs:dropLine>
  <cs:errorBar>
    <cs:lnRef idx="0"/>
    <cs:fillRef idx="0"/>
    <cs:effectRef idx="0"/>
    <cs:fontRef idx="minor">
      <a:schemeClr val="dk1"/>
    </cs:fontRef>
    <cs:spPr>
      <a:ln w="9525" cap="flat" cmpd="sng" algn="ctr">
        <a:solidFill>
          <a:schemeClr val="dk1">
            <a:lumMod val="50000"/>
            <a:lumOff val="50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dk1">
            <a:lumMod val="15000"/>
            <a:lumOff val="85000"/>
          </a:schemeClr>
        </a:solidFill>
        <a:round/>
      </a:ln>
    </cs:spPr>
  </cs:gridlineMajor>
  <cs:gridlineMinor>
    <cs:lnRef idx="0"/>
    <cs:fillRef idx="0"/>
    <cs:effectRef idx="0"/>
    <cs:fontRef idx="minor">
      <a:schemeClr val="dk1"/>
    </cs:fontRef>
    <cs:spPr>
      <a:ln w="9525" cap="flat" cmpd="sng" algn="ctr">
        <a:solidFill>
          <a:schemeClr val="dk1">
            <a:lumMod val="5000"/>
            <a:lumOff val="95000"/>
          </a:schemeClr>
        </a:solidFill>
        <a:round/>
      </a:ln>
    </cs:spPr>
  </cs:gridlineMinor>
  <cs:hiLoLine>
    <cs:lnRef idx="0"/>
    <cs:fillRef idx="0"/>
    <cs:effectRef idx="0"/>
    <cs:fontRef idx="minor">
      <a:schemeClr val="dk1"/>
    </cs:fontRef>
    <cs:spPr>
      <a:ln w="9525" cap="flat" cmpd="sng" algn="ctr">
        <a:solidFill>
          <a:schemeClr val="dk1">
            <a:lumMod val="35000"/>
            <a:lumOff val="65000"/>
          </a:schemeClr>
        </a:solidFill>
        <a:round/>
      </a:ln>
    </cs:spPr>
  </cs:hiLoLine>
  <cs:leaderLine>
    <cs:lnRef idx="0"/>
    <cs:fillRef idx="0"/>
    <cs:effectRef idx="0"/>
    <cs:fontRef idx="minor">
      <a:schemeClr val="dk1"/>
    </cs:fontRef>
    <cs:spPr>
      <a:ln w="9525" cap="flat" cmpd="sng" algn="ctr">
        <a:solidFill>
          <a:schemeClr val="dk1">
            <a:lumMod val="35000"/>
            <a:lumOff val="65000"/>
          </a:schemeClr>
        </a:solidFill>
        <a:round/>
      </a:ln>
    </cs:spPr>
  </cs:leaderLine>
  <cs:legend>
    <cs:lnRef idx="0"/>
    <cs:fillRef idx="0"/>
    <cs:effectRef idx="0"/>
    <cs:fontRef idx="minor">
      <a:schemeClr val="dk1">
        <a:lumMod val="65000"/>
        <a:lumOff val="35000"/>
      </a:schemeClr>
    </cs:fontRef>
    <cs:spPr>
      <a:solidFill>
        <a:schemeClr val="lt1">
          <a:alpha val="50000"/>
        </a:schemeClr>
      </a:solidFill>
    </cs:spPr>
    <cs:defRPr sz="900"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65000"/>
        <a:lumOff val="35000"/>
      </a:schemeClr>
    </cs:fontRef>
    <cs:defRPr sz="900" kern="1200"/>
  </cs:seriesAxis>
  <cs:seriesLine>
    <cs:lnRef idx="0"/>
    <cs:fillRef idx="0"/>
    <cs:effectRef idx="0"/>
    <cs:fontRef idx="minor">
      <a:schemeClr val="dk1"/>
    </cs:fontRef>
    <cs:spPr>
      <a:ln w="9525" cap="flat" cmpd="sng" algn="ctr">
        <a:solidFill>
          <a:schemeClr val="dk1">
            <a:lumMod val="35000"/>
            <a:lumOff val="65000"/>
          </a:schemeClr>
        </a:solidFill>
        <a:round/>
      </a:ln>
    </cs:spPr>
  </cs:seriesLine>
  <cs:title>
    <cs:lnRef idx="0"/>
    <cs:fillRef idx="0"/>
    <cs:effectRef idx="0"/>
    <cs:fontRef idx="major">
      <a:schemeClr val="dk1">
        <a:lumMod val="50000"/>
        <a:lumOff val="50000"/>
      </a:schemeClr>
    </cs:fontRef>
    <cs:defRPr sz="1600" b="1" kern="1200" spc="0" normalizeH="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65000"/>
        <a:lumOff val="35000"/>
      </a:schemeClr>
    </cs:fontRef>
    <cs:defRPr sz="900" kern="1200"/>
  </cs:trendlineLabel>
  <cs:upBar>
    <cs:lnRef idx="0"/>
    <cs:fillRef idx="0"/>
    <cs:effectRef idx="0"/>
    <cs:fontRef idx="minor">
      <a:schemeClr val="dk1"/>
    </cs:fontRef>
    <cs:spPr>
      <a:solidFill>
        <a:schemeClr val="lt1"/>
      </a:solidFill>
      <a:ln w="9525" cap="flat" cmpd="sng" algn="ctr">
        <a:solidFill>
          <a:schemeClr val="dk1">
            <a:lumMod val="50000"/>
            <a:lumOff val="50000"/>
          </a:schemeClr>
        </a:solidFill>
        <a:round/>
      </a:ln>
    </cs:spPr>
  </cs:upBar>
  <cs:valueAxis>
    <cs:lnRef idx="0"/>
    <cs:fillRef idx="0"/>
    <cs:effectRef idx="0"/>
    <cs:fontRef idx="minor">
      <a:schemeClr val="dk1">
        <a:lumMod val="65000"/>
        <a:lumOff val="35000"/>
      </a:schemeClr>
    </cs:fontRef>
    <cs:defRPr sz="900" kern="1200"/>
  </cs:valueAxis>
  <cs:wall>
    <cs:lnRef idx="0"/>
    <cs:fillRef idx="0"/>
    <cs:effectRef idx="0"/>
    <cs:fontRef idx="minor">
      <a:schemeClr val="dk1"/>
    </cs:fontRef>
  </cs:wall>
</cs:chartStyle>
</file>

<file path=ppt/charts/style2.xml><?xml version="1.0" encoding="utf-8"?>
<cs:chartStyle xmlns:cs="http://schemas.microsoft.com/office/drawing/2012/chartStyle" xmlns:a="http://schemas.openxmlformats.org/drawingml/2006/main" id="28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F6B40C92-B873-4BA2-BE20-57178E48E4D8}" type="datetimeFigureOut">
              <a:rPr kumimoji="1" lang="ja-JP" altLang="en-US" smtClean="0"/>
              <a:t>2020/1/29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765B269-71CA-41E6-A6B1-7D746FEF791C}" type="slidenum">
              <a:rPr kumimoji="1" lang="ja-JP" altLang="en-US" smtClean="0"/>
              <a:t>‹#›</a:t>
            </a:fld>
            <a:endParaRPr kumimoji="1" lang="ja-JP" altLang="en-US"/>
          </a:p>
        </p:txBody>
      </p:sp>
    </p:spTree>
    <p:extLst>
      <p:ext uri="{BB962C8B-B14F-4D97-AF65-F5344CB8AC3E}">
        <p14:creationId xmlns:p14="http://schemas.microsoft.com/office/powerpoint/2010/main" val="35996014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F6B40C92-B873-4BA2-BE20-57178E48E4D8}" type="datetimeFigureOut">
              <a:rPr kumimoji="1" lang="ja-JP" altLang="en-US" smtClean="0"/>
              <a:t>2020/1/29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765B269-71CA-41E6-A6B1-7D746FEF791C}" type="slidenum">
              <a:rPr kumimoji="1" lang="ja-JP" altLang="en-US" smtClean="0"/>
              <a:t>‹#›</a:t>
            </a:fld>
            <a:endParaRPr kumimoji="1" lang="ja-JP" altLang="en-US"/>
          </a:p>
        </p:txBody>
      </p:sp>
    </p:spTree>
    <p:extLst>
      <p:ext uri="{BB962C8B-B14F-4D97-AF65-F5344CB8AC3E}">
        <p14:creationId xmlns:p14="http://schemas.microsoft.com/office/powerpoint/2010/main" val="10712372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F6B40C92-B873-4BA2-BE20-57178E48E4D8}" type="datetimeFigureOut">
              <a:rPr kumimoji="1" lang="ja-JP" altLang="en-US" smtClean="0"/>
              <a:t>2020/1/29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765B269-71CA-41E6-A6B1-7D746FEF791C}" type="slidenum">
              <a:rPr kumimoji="1" lang="ja-JP" altLang="en-US" smtClean="0"/>
              <a:t>‹#›</a:t>
            </a:fld>
            <a:endParaRPr kumimoji="1" lang="ja-JP" altLang="en-US"/>
          </a:p>
        </p:txBody>
      </p:sp>
    </p:spTree>
    <p:extLst>
      <p:ext uri="{BB962C8B-B14F-4D97-AF65-F5344CB8AC3E}">
        <p14:creationId xmlns:p14="http://schemas.microsoft.com/office/powerpoint/2010/main" val="42685850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F6B40C92-B873-4BA2-BE20-57178E48E4D8}" type="datetimeFigureOut">
              <a:rPr kumimoji="1" lang="ja-JP" altLang="en-US" smtClean="0"/>
              <a:t>2020/1/29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765B269-71CA-41E6-A6B1-7D746FEF791C}" type="slidenum">
              <a:rPr kumimoji="1" lang="ja-JP" altLang="en-US" smtClean="0"/>
              <a:t>‹#›</a:t>
            </a:fld>
            <a:endParaRPr kumimoji="1" lang="ja-JP" altLang="en-US"/>
          </a:p>
        </p:txBody>
      </p:sp>
    </p:spTree>
    <p:extLst>
      <p:ext uri="{BB962C8B-B14F-4D97-AF65-F5344CB8AC3E}">
        <p14:creationId xmlns:p14="http://schemas.microsoft.com/office/powerpoint/2010/main" val="33247356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F6B40C92-B873-4BA2-BE20-57178E48E4D8}" type="datetimeFigureOut">
              <a:rPr kumimoji="1" lang="ja-JP" altLang="en-US" smtClean="0"/>
              <a:t>2020/1/29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765B269-71CA-41E6-A6B1-7D746FEF791C}" type="slidenum">
              <a:rPr kumimoji="1" lang="ja-JP" altLang="en-US" smtClean="0"/>
              <a:t>‹#›</a:t>
            </a:fld>
            <a:endParaRPr kumimoji="1" lang="ja-JP" altLang="en-US"/>
          </a:p>
        </p:txBody>
      </p:sp>
    </p:spTree>
    <p:extLst>
      <p:ext uri="{BB962C8B-B14F-4D97-AF65-F5344CB8AC3E}">
        <p14:creationId xmlns:p14="http://schemas.microsoft.com/office/powerpoint/2010/main" val="36642603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F6B40C92-B873-4BA2-BE20-57178E48E4D8}" type="datetimeFigureOut">
              <a:rPr kumimoji="1" lang="ja-JP" altLang="en-US" smtClean="0"/>
              <a:t>2020/1/29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765B269-71CA-41E6-A6B1-7D746FEF791C}" type="slidenum">
              <a:rPr kumimoji="1" lang="ja-JP" altLang="en-US" smtClean="0"/>
              <a:t>‹#›</a:t>
            </a:fld>
            <a:endParaRPr kumimoji="1" lang="ja-JP" altLang="en-US"/>
          </a:p>
        </p:txBody>
      </p:sp>
    </p:spTree>
    <p:extLst>
      <p:ext uri="{BB962C8B-B14F-4D97-AF65-F5344CB8AC3E}">
        <p14:creationId xmlns:p14="http://schemas.microsoft.com/office/powerpoint/2010/main" val="23541787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F6B40C92-B873-4BA2-BE20-57178E48E4D8}" type="datetimeFigureOut">
              <a:rPr kumimoji="1" lang="ja-JP" altLang="en-US" smtClean="0"/>
              <a:t>2020/1/29</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D765B269-71CA-41E6-A6B1-7D746FEF791C}" type="slidenum">
              <a:rPr kumimoji="1" lang="ja-JP" altLang="en-US" smtClean="0"/>
              <a:t>‹#›</a:t>
            </a:fld>
            <a:endParaRPr kumimoji="1" lang="ja-JP" altLang="en-US"/>
          </a:p>
        </p:txBody>
      </p:sp>
    </p:spTree>
    <p:extLst>
      <p:ext uri="{BB962C8B-B14F-4D97-AF65-F5344CB8AC3E}">
        <p14:creationId xmlns:p14="http://schemas.microsoft.com/office/powerpoint/2010/main" val="21004628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F6B40C92-B873-4BA2-BE20-57178E48E4D8}" type="datetimeFigureOut">
              <a:rPr kumimoji="1" lang="ja-JP" altLang="en-US" smtClean="0"/>
              <a:t>2020/1/29</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D765B269-71CA-41E6-A6B1-7D746FEF791C}" type="slidenum">
              <a:rPr kumimoji="1" lang="ja-JP" altLang="en-US" smtClean="0"/>
              <a:t>‹#›</a:t>
            </a:fld>
            <a:endParaRPr kumimoji="1" lang="ja-JP" altLang="en-US"/>
          </a:p>
        </p:txBody>
      </p:sp>
    </p:spTree>
    <p:extLst>
      <p:ext uri="{BB962C8B-B14F-4D97-AF65-F5344CB8AC3E}">
        <p14:creationId xmlns:p14="http://schemas.microsoft.com/office/powerpoint/2010/main" val="42496926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F6B40C92-B873-4BA2-BE20-57178E48E4D8}" type="datetimeFigureOut">
              <a:rPr kumimoji="1" lang="ja-JP" altLang="en-US" smtClean="0"/>
              <a:t>2020/1/29</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D765B269-71CA-41E6-A6B1-7D746FEF791C}" type="slidenum">
              <a:rPr kumimoji="1" lang="ja-JP" altLang="en-US" smtClean="0"/>
              <a:t>‹#›</a:t>
            </a:fld>
            <a:endParaRPr kumimoji="1" lang="ja-JP" altLang="en-US"/>
          </a:p>
        </p:txBody>
      </p:sp>
    </p:spTree>
    <p:extLst>
      <p:ext uri="{BB962C8B-B14F-4D97-AF65-F5344CB8AC3E}">
        <p14:creationId xmlns:p14="http://schemas.microsoft.com/office/powerpoint/2010/main" val="14513272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F6B40C92-B873-4BA2-BE20-57178E48E4D8}" type="datetimeFigureOut">
              <a:rPr kumimoji="1" lang="ja-JP" altLang="en-US" smtClean="0"/>
              <a:t>2020/1/29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765B269-71CA-41E6-A6B1-7D746FEF791C}" type="slidenum">
              <a:rPr kumimoji="1" lang="ja-JP" altLang="en-US" smtClean="0"/>
              <a:t>‹#›</a:t>
            </a:fld>
            <a:endParaRPr kumimoji="1" lang="ja-JP" altLang="en-US"/>
          </a:p>
        </p:txBody>
      </p:sp>
    </p:spTree>
    <p:extLst>
      <p:ext uri="{BB962C8B-B14F-4D97-AF65-F5344CB8AC3E}">
        <p14:creationId xmlns:p14="http://schemas.microsoft.com/office/powerpoint/2010/main" val="30257520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F6B40C92-B873-4BA2-BE20-57178E48E4D8}" type="datetimeFigureOut">
              <a:rPr kumimoji="1" lang="ja-JP" altLang="en-US" smtClean="0"/>
              <a:t>2020/1/29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765B269-71CA-41E6-A6B1-7D746FEF791C}" type="slidenum">
              <a:rPr kumimoji="1" lang="ja-JP" altLang="en-US" smtClean="0"/>
              <a:t>‹#›</a:t>
            </a:fld>
            <a:endParaRPr kumimoji="1" lang="ja-JP" altLang="en-US"/>
          </a:p>
        </p:txBody>
      </p:sp>
    </p:spTree>
    <p:extLst>
      <p:ext uri="{BB962C8B-B14F-4D97-AF65-F5344CB8AC3E}">
        <p14:creationId xmlns:p14="http://schemas.microsoft.com/office/powerpoint/2010/main" val="9457223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6B40C92-B873-4BA2-BE20-57178E48E4D8}" type="datetimeFigureOut">
              <a:rPr kumimoji="1" lang="ja-JP" altLang="en-US" smtClean="0"/>
              <a:t>2020/1/29</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765B269-71CA-41E6-A6B1-7D746FEF791C}" type="slidenum">
              <a:rPr kumimoji="1" lang="ja-JP" altLang="en-US" smtClean="0"/>
              <a:t>‹#›</a:t>
            </a:fld>
            <a:endParaRPr kumimoji="1" lang="ja-JP" altLang="en-US"/>
          </a:p>
        </p:txBody>
      </p:sp>
    </p:spTree>
    <p:extLst>
      <p:ext uri="{BB962C8B-B14F-4D97-AF65-F5344CB8AC3E}">
        <p14:creationId xmlns:p14="http://schemas.microsoft.com/office/powerpoint/2010/main" val="202682211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www.mext.go.jp/b_menu/shingi/gijyutu/gijyutu4/040/attach/1413786.htm" TargetMode="External"/><Relationship Id="rId2" Type="http://schemas.openxmlformats.org/officeDocument/2006/relationships/hyperlink" Target="https://www.mext.go.jp/b_menu/shingi/gijyutu/gijyutu22/siryo/__icsFiles/afieldfile/2016/12/08/1380241_04.pdf" TargetMode="External"/><Relationship Id="rId1" Type="http://schemas.openxmlformats.org/officeDocument/2006/relationships/slideLayout" Target="../slideLayouts/slideLayout2.xml"/><Relationship Id="rId4" Type="http://schemas.openxmlformats.org/officeDocument/2006/relationships/hyperlink" Target="http://www.scj.go.jp/ja/member/iinkai/openscience24/openscience.html"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s://www.adc.nao.ac.jp/J/cc/public/center/ADC_Data_policy_20140522.pdf" TargetMode="External"/><Relationship Id="rId2" Type="http://schemas.openxmlformats.org/officeDocument/2006/relationships/hyperlink" Target="https://www.mext.go.jp/b_menu/shingi/gijyutu/gijyutu4/010/toushin/1412585.htm" TargetMode="External"/><Relationship Id="rId1" Type="http://schemas.openxmlformats.org/officeDocument/2006/relationships/slideLayout" Target="../slideLayouts/slideLayout2.xml"/><Relationship Id="rId4" Type="http://schemas.openxmlformats.org/officeDocument/2006/relationships/hyperlink" Target="https://www.adc.nao.ac.jp/J/cc/public/center/ADC_Data_acceptance_policy.pdf"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www.mext.go.jp/kaigisiryo/2019/11/__icsFiles/afieldfile/2019/11/22/1422630_006.pdf"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www.mext.go.jp/kaigisiryo/2019/11/__icsFiles/afieldfile/2019/11/22/1422630_006.pdf" TargetMode="Externa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212651" y="1122363"/>
            <a:ext cx="11770241" cy="2387600"/>
          </a:xfrm>
        </p:spPr>
        <p:txBody>
          <a:bodyPr>
            <a:normAutofit/>
          </a:bodyPr>
          <a:lstStyle/>
          <a:p>
            <a:r>
              <a:rPr kumimoji="1" lang="en-US" altLang="ja-JP" sz="5400" dirty="0" smtClean="0"/>
              <a:t/>
            </a:r>
            <a:br>
              <a:rPr kumimoji="1" lang="en-US" altLang="ja-JP" sz="5400" dirty="0" smtClean="0"/>
            </a:br>
            <a:r>
              <a:rPr kumimoji="1" lang="ja-JP" altLang="en-US" sz="5400" dirty="0" smtClean="0"/>
              <a:t>天文アーカイブを取り巻く状況について</a:t>
            </a:r>
            <a:endParaRPr kumimoji="1" lang="ja-JP" altLang="en-US" sz="5400" dirty="0"/>
          </a:p>
        </p:txBody>
      </p:sp>
      <p:sp>
        <p:nvSpPr>
          <p:cNvPr id="3" name="サブタイトル 2"/>
          <p:cNvSpPr>
            <a:spLocks noGrp="1"/>
          </p:cNvSpPr>
          <p:nvPr>
            <p:ph type="subTitle" idx="1"/>
          </p:nvPr>
        </p:nvSpPr>
        <p:spPr>
          <a:xfrm>
            <a:off x="1525771" y="4186828"/>
            <a:ext cx="9144000" cy="1655762"/>
          </a:xfrm>
        </p:spPr>
        <p:txBody>
          <a:bodyPr/>
          <a:lstStyle/>
          <a:p>
            <a:r>
              <a:rPr kumimoji="1" lang="ja-JP" altLang="en-US" dirty="0" smtClean="0"/>
              <a:t>高田唯史</a:t>
            </a:r>
            <a:r>
              <a:rPr kumimoji="1" lang="en-US" altLang="ja-JP" dirty="0" smtClean="0"/>
              <a:t>(</a:t>
            </a:r>
            <a:r>
              <a:rPr kumimoji="1" lang="ja-JP" altLang="en-US" dirty="0" smtClean="0"/>
              <a:t>国立天文台天文データセンター</a:t>
            </a:r>
            <a:r>
              <a:rPr kumimoji="1" lang="en-US" altLang="ja-JP" dirty="0" smtClean="0"/>
              <a:t>)</a:t>
            </a:r>
            <a:endParaRPr kumimoji="1" lang="ja-JP" altLang="en-US" dirty="0"/>
          </a:p>
        </p:txBody>
      </p:sp>
      <p:sp>
        <p:nvSpPr>
          <p:cNvPr id="4" name="雲形吹き出し 3"/>
          <p:cNvSpPr/>
          <p:nvPr/>
        </p:nvSpPr>
        <p:spPr>
          <a:xfrm>
            <a:off x="637953" y="1616149"/>
            <a:ext cx="2551814" cy="999460"/>
          </a:xfrm>
          <a:prstGeom prst="cloud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t>国立天</a:t>
            </a:r>
            <a:r>
              <a:rPr lang="ja-JP" altLang="en-US" dirty="0" smtClean="0"/>
              <a:t>文台の</a:t>
            </a:r>
            <a:endParaRPr kumimoji="1" lang="ja-JP" altLang="en-US" dirty="0"/>
          </a:p>
        </p:txBody>
      </p:sp>
    </p:spTree>
    <p:extLst>
      <p:ext uri="{BB962C8B-B14F-4D97-AF65-F5344CB8AC3E}">
        <p14:creationId xmlns:p14="http://schemas.microsoft.com/office/powerpoint/2010/main" val="188694891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87368" y="352599"/>
            <a:ext cx="11817263" cy="1325563"/>
          </a:xfrm>
        </p:spPr>
        <p:txBody>
          <a:bodyPr/>
          <a:lstStyle/>
          <a:p>
            <a:r>
              <a:rPr lang="ja-JP" altLang="en-US" dirty="0"/>
              <a:t>国立天文台データ解析・アーカイブ・公開システム</a:t>
            </a:r>
            <a:endParaRPr kumimoji="1" lang="ja-JP" altLang="en-US" dirty="0"/>
          </a:p>
        </p:txBody>
      </p:sp>
      <p:sp>
        <p:nvSpPr>
          <p:cNvPr id="3" name="コンテンツ プレースホルダー 2"/>
          <p:cNvSpPr>
            <a:spLocks noGrp="1"/>
          </p:cNvSpPr>
          <p:nvPr>
            <p:ph idx="1"/>
          </p:nvPr>
        </p:nvSpPr>
        <p:spPr>
          <a:xfrm>
            <a:off x="187369" y="1825625"/>
            <a:ext cx="11817262" cy="4351338"/>
          </a:xfrm>
        </p:spPr>
        <p:txBody>
          <a:bodyPr/>
          <a:lstStyle/>
          <a:p>
            <a:r>
              <a:rPr kumimoji="1" lang="ja-JP" altLang="en-US" dirty="0" smtClean="0"/>
              <a:t>２０１８年３月１日より稼働したレンタル計算機システム</a:t>
            </a:r>
            <a:endParaRPr lang="en-US" altLang="ja-JP" dirty="0" smtClean="0"/>
          </a:p>
          <a:p>
            <a:r>
              <a:rPr kumimoji="1" lang="ja-JP" altLang="en-US" dirty="0" smtClean="0"/>
              <a:t>納入業者は富士通（株）</a:t>
            </a:r>
            <a:endParaRPr kumimoji="1" lang="en-US" altLang="ja-JP" dirty="0" smtClean="0"/>
          </a:p>
          <a:p>
            <a:r>
              <a:rPr kumimoji="1" lang="ja-JP" altLang="en-US" dirty="0" smtClean="0"/>
              <a:t>１４個のサブシステムもしくはコンポーネント、そのうち、１０個はアーカイブシステム</a:t>
            </a:r>
            <a:endParaRPr kumimoji="1" lang="en-US" altLang="ja-JP" dirty="0" smtClean="0"/>
          </a:p>
          <a:p>
            <a:r>
              <a:rPr kumimoji="1" lang="ja-JP" altLang="en-US" dirty="0" smtClean="0"/>
              <a:t>設置場所は主に三鷹だが、それ以外に、水沢、野辺山、岡山に設置</a:t>
            </a:r>
            <a:endParaRPr kumimoji="1" lang="en-US" altLang="ja-JP" dirty="0" smtClean="0"/>
          </a:p>
          <a:p>
            <a:r>
              <a:rPr kumimoji="1" lang="ja-JP" altLang="en-US" dirty="0" smtClean="0"/>
              <a:t>常駐</a:t>
            </a:r>
            <a:r>
              <a:rPr kumimoji="1" lang="en-US" altLang="ja-JP" dirty="0" smtClean="0"/>
              <a:t>SE3</a:t>
            </a:r>
            <a:r>
              <a:rPr kumimoji="1" lang="ja-JP" altLang="en-US" dirty="0" smtClean="0"/>
              <a:t>人、</a:t>
            </a:r>
            <a:r>
              <a:rPr kumimoji="1" lang="en-US" altLang="ja-JP" dirty="0" smtClean="0"/>
              <a:t>CE</a:t>
            </a:r>
            <a:r>
              <a:rPr kumimoji="1" lang="ja-JP" altLang="en-US" dirty="0" smtClean="0"/>
              <a:t>の常駐なし</a:t>
            </a:r>
            <a:endParaRPr kumimoji="1" lang="en-US" altLang="ja-JP" dirty="0" smtClean="0"/>
          </a:p>
          <a:p>
            <a:r>
              <a:rPr kumimoji="1" lang="ja-JP" altLang="en-US" dirty="0" smtClean="0"/>
              <a:t>翌営業日サポートが基本線（休日対応なし：法定停電時は別途契約）</a:t>
            </a:r>
            <a:endParaRPr kumimoji="1" lang="en-US" altLang="ja-JP" dirty="0" smtClean="0"/>
          </a:p>
          <a:p>
            <a:endParaRPr kumimoji="1" lang="en-US" altLang="ja-JP" dirty="0" smtClean="0"/>
          </a:p>
        </p:txBody>
      </p:sp>
    </p:spTree>
    <p:extLst>
      <p:ext uri="{BB962C8B-B14F-4D97-AF65-F5344CB8AC3E}">
        <p14:creationId xmlns:p14="http://schemas.microsoft.com/office/powerpoint/2010/main" val="243668391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図 3"/>
          <p:cNvPicPr>
            <a:picLocks noChangeAspect="1"/>
          </p:cNvPicPr>
          <p:nvPr/>
        </p:nvPicPr>
        <p:blipFill>
          <a:blip r:embed="rId2"/>
          <a:stretch>
            <a:fillRect/>
          </a:stretch>
        </p:blipFill>
        <p:spPr>
          <a:xfrm>
            <a:off x="501041" y="247127"/>
            <a:ext cx="10363200" cy="6438900"/>
          </a:xfrm>
          <a:prstGeom prst="rect">
            <a:avLst/>
          </a:prstGeom>
        </p:spPr>
      </p:pic>
      <p:sp>
        <p:nvSpPr>
          <p:cNvPr id="5" name="テキスト ボックス 4"/>
          <p:cNvSpPr txBox="1"/>
          <p:nvPr/>
        </p:nvSpPr>
        <p:spPr>
          <a:xfrm>
            <a:off x="10772384" y="475989"/>
            <a:ext cx="1240078" cy="2585323"/>
          </a:xfrm>
          <a:prstGeom prst="rect">
            <a:avLst/>
          </a:prstGeom>
          <a:noFill/>
        </p:spPr>
        <p:txBody>
          <a:bodyPr wrap="square" rtlCol="0">
            <a:spAutoFit/>
          </a:bodyPr>
          <a:lstStyle/>
          <a:p>
            <a:r>
              <a:rPr kumimoji="1" lang="en-US" altLang="ja-JP" dirty="0" smtClean="0">
                <a:solidFill>
                  <a:srgbClr val="FF0000"/>
                </a:solidFill>
              </a:rPr>
              <a:t>MASTARS</a:t>
            </a:r>
          </a:p>
          <a:p>
            <a:r>
              <a:rPr kumimoji="1" lang="en-US" altLang="ja-JP" dirty="0" smtClean="0">
                <a:solidFill>
                  <a:srgbClr val="FF0000"/>
                </a:solidFill>
              </a:rPr>
              <a:t>SMOKA</a:t>
            </a:r>
          </a:p>
          <a:p>
            <a:r>
              <a:rPr kumimoji="1" lang="en-US" altLang="ja-JP" dirty="0" smtClean="0">
                <a:solidFill>
                  <a:srgbClr val="FF0000"/>
                </a:solidFill>
              </a:rPr>
              <a:t>HSC</a:t>
            </a:r>
          </a:p>
          <a:p>
            <a:r>
              <a:rPr kumimoji="1" lang="en-US" altLang="ja-JP" dirty="0" smtClean="0">
                <a:solidFill>
                  <a:srgbClr val="FF0000"/>
                </a:solidFill>
              </a:rPr>
              <a:t>ALMA</a:t>
            </a:r>
          </a:p>
          <a:p>
            <a:r>
              <a:rPr kumimoji="1" lang="ja-JP" altLang="en-US" dirty="0" smtClean="0">
                <a:solidFill>
                  <a:srgbClr val="FF0000"/>
                </a:solidFill>
              </a:rPr>
              <a:t>野辺山</a:t>
            </a:r>
            <a:endParaRPr kumimoji="1" lang="en-US" altLang="ja-JP" dirty="0" smtClean="0">
              <a:solidFill>
                <a:srgbClr val="FF0000"/>
              </a:solidFill>
            </a:endParaRPr>
          </a:p>
          <a:p>
            <a:r>
              <a:rPr kumimoji="1" lang="en-US" altLang="ja-JP" dirty="0" smtClean="0">
                <a:solidFill>
                  <a:srgbClr val="FF0000"/>
                </a:solidFill>
              </a:rPr>
              <a:t>VERA</a:t>
            </a:r>
          </a:p>
          <a:p>
            <a:r>
              <a:rPr kumimoji="1" lang="ja-JP" altLang="en-US" dirty="0" smtClean="0">
                <a:solidFill>
                  <a:srgbClr val="FF0000"/>
                </a:solidFill>
              </a:rPr>
              <a:t>太陽</a:t>
            </a:r>
            <a:endParaRPr kumimoji="1" lang="en-US" altLang="ja-JP" dirty="0" smtClean="0">
              <a:solidFill>
                <a:srgbClr val="FF0000"/>
              </a:solidFill>
            </a:endParaRPr>
          </a:p>
          <a:p>
            <a:r>
              <a:rPr kumimoji="1" lang="ja-JP" altLang="en-US" dirty="0" smtClean="0">
                <a:solidFill>
                  <a:srgbClr val="FF0000"/>
                </a:solidFill>
              </a:rPr>
              <a:t>岡山</a:t>
            </a:r>
            <a:endParaRPr kumimoji="1" lang="en-US" altLang="ja-JP" dirty="0" smtClean="0">
              <a:solidFill>
                <a:srgbClr val="FF0000"/>
              </a:solidFill>
            </a:endParaRPr>
          </a:p>
          <a:p>
            <a:r>
              <a:rPr kumimoji="1" lang="ja-JP" altLang="en-US" dirty="0" smtClean="0">
                <a:solidFill>
                  <a:srgbClr val="FF0000"/>
                </a:solidFill>
              </a:rPr>
              <a:t>遠隔</a:t>
            </a:r>
            <a:endParaRPr kumimoji="1" lang="ja-JP" altLang="en-US" dirty="0">
              <a:solidFill>
                <a:srgbClr val="FF0000"/>
              </a:solidFill>
            </a:endParaRPr>
          </a:p>
        </p:txBody>
      </p:sp>
      <p:sp>
        <p:nvSpPr>
          <p:cNvPr id="6" name="テキスト ボックス 5"/>
          <p:cNvSpPr txBox="1"/>
          <p:nvPr/>
        </p:nvSpPr>
        <p:spPr>
          <a:xfrm>
            <a:off x="363255" y="4684734"/>
            <a:ext cx="926926" cy="369332"/>
          </a:xfrm>
          <a:prstGeom prst="rect">
            <a:avLst/>
          </a:prstGeom>
          <a:noFill/>
        </p:spPr>
        <p:txBody>
          <a:bodyPr wrap="square" rtlCol="0">
            <a:spAutoFit/>
          </a:bodyPr>
          <a:lstStyle/>
          <a:p>
            <a:r>
              <a:rPr kumimoji="1" lang="en-US" altLang="ja-JP" dirty="0" smtClean="0">
                <a:solidFill>
                  <a:srgbClr val="FF0000"/>
                </a:solidFill>
              </a:rPr>
              <a:t>JVO</a:t>
            </a:r>
            <a:endParaRPr kumimoji="1" lang="ja-JP" altLang="en-US" dirty="0">
              <a:solidFill>
                <a:srgbClr val="FF0000"/>
              </a:solidFill>
            </a:endParaRPr>
          </a:p>
        </p:txBody>
      </p:sp>
      <p:sp>
        <p:nvSpPr>
          <p:cNvPr id="7" name="テキスト ボックス 6"/>
          <p:cNvSpPr txBox="1"/>
          <p:nvPr/>
        </p:nvSpPr>
        <p:spPr>
          <a:xfrm>
            <a:off x="4922728" y="5762697"/>
            <a:ext cx="1803749" cy="923330"/>
          </a:xfrm>
          <a:prstGeom prst="rect">
            <a:avLst/>
          </a:prstGeom>
          <a:noFill/>
        </p:spPr>
        <p:txBody>
          <a:bodyPr wrap="square" rtlCol="0">
            <a:spAutoFit/>
          </a:bodyPr>
          <a:lstStyle/>
          <a:p>
            <a:r>
              <a:rPr kumimoji="1" lang="en-US" altLang="ja-JP" dirty="0" smtClean="0">
                <a:solidFill>
                  <a:srgbClr val="FF0000"/>
                </a:solidFill>
              </a:rPr>
              <a:t>RISE</a:t>
            </a:r>
          </a:p>
          <a:p>
            <a:r>
              <a:rPr kumimoji="1" lang="ja-JP" altLang="en-US" dirty="0" smtClean="0">
                <a:solidFill>
                  <a:srgbClr val="FF0000"/>
                </a:solidFill>
              </a:rPr>
              <a:t>測地解析</a:t>
            </a:r>
            <a:endParaRPr kumimoji="1" lang="en-US" altLang="ja-JP" dirty="0" smtClean="0">
              <a:solidFill>
                <a:srgbClr val="FF0000"/>
              </a:solidFill>
            </a:endParaRPr>
          </a:p>
          <a:p>
            <a:r>
              <a:rPr kumimoji="1" lang="ja-JP" altLang="en-US" dirty="0" smtClean="0">
                <a:solidFill>
                  <a:srgbClr val="FF0000"/>
                </a:solidFill>
              </a:rPr>
              <a:t>水沢バックアップ</a:t>
            </a:r>
            <a:endParaRPr kumimoji="1" lang="ja-JP" altLang="en-US" dirty="0">
              <a:solidFill>
                <a:srgbClr val="FF0000"/>
              </a:solidFill>
            </a:endParaRPr>
          </a:p>
        </p:txBody>
      </p:sp>
      <p:sp>
        <p:nvSpPr>
          <p:cNvPr id="8" name="テキスト ボックス 7"/>
          <p:cNvSpPr txBox="1"/>
          <p:nvPr/>
        </p:nvSpPr>
        <p:spPr>
          <a:xfrm>
            <a:off x="8079288" y="5348614"/>
            <a:ext cx="1114816" cy="646331"/>
          </a:xfrm>
          <a:prstGeom prst="rect">
            <a:avLst/>
          </a:prstGeom>
          <a:noFill/>
        </p:spPr>
        <p:txBody>
          <a:bodyPr wrap="square" rtlCol="0">
            <a:spAutoFit/>
          </a:bodyPr>
          <a:lstStyle/>
          <a:p>
            <a:r>
              <a:rPr kumimoji="1" lang="ja-JP" altLang="en-US" dirty="0" smtClean="0">
                <a:solidFill>
                  <a:srgbClr val="FF0000"/>
                </a:solidFill>
              </a:rPr>
              <a:t>多波長</a:t>
            </a:r>
            <a:endParaRPr kumimoji="1" lang="en-US" altLang="ja-JP" dirty="0" smtClean="0">
              <a:solidFill>
                <a:srgbClr val="FF0000"/>
              </a:solidFill>
            </a:endParaRPr>
          </a:p>
          <a:p>
            <a:r>
              <a:rPr kumimoji="1" lang="en-US" altLang="ja-JP" dirty="0" smtClean="0">
                <a:solidFill>
                  <a:srgbClr val="FF0000"/>
                </a:solidFill>
              </a:rPr>
              <a:t>JVO</a:t>
            </a:r>
            <a:endParaRPr kumimoji="1" lang="ja-JP" altLang="en-US" dirty="0">
              <a:solidFill>
                <a:srgbClr val="FF0000"/>
              </a:solidFill>
            </a:endParaRPr>
          </a:p>
        </p:txBody>
      </p:sp>
    </p:spTree>
    <p:extLst>
      <p:ext uri="{BB962C8B-B14F-4D97-AF65-F5344CB8AC3E}">
        <p14:creationId xmlns:p14="http://schemas.microsoft.com/office/powerpoint/2010/main" val="41141254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graphicFrame>
        <p:nvGraphicFramePr>
          <p:cNvPr id="4" name="コンテンツ プレースホルダー 3"/>
          <p:cNvGraphicFramePr>
            <a:graphicFrameLocks noGrp="1"/>
          </p:cNvGraphicFramePr>
          <p:nvPr>
            <p:ph idx="1"/>
            <p:extLst/>
          </p:nvPr>
        </p:nvGraphicFramePr>
        <p:xfrm>
          <a:off x="576198" y="225465"/>
          <a:ext cx="11135638" cy="6363221"/>
        </p:xfrm>
        <a:graphic>
          <a:graphicData uri="http://schemas.openxmlformats.org/drawingml/2006/table">
            <a:tbl>
              <a:tblPr>
                <a:tableStyleId>{5C22544A-7EE6-4342-B048-85BDC9FD1C3A}</a:tableStyleId>
              </a:tblPr>
              <a:tblGrid>
                <a:gridCol w="2577219"/>
                <a:gridCol w="1619315"/>
                <a:gridCol w="1619315"/>
                <a:gridCol w="1573699"/>
                <a:gridCol w="1967125"/>
                <a:gridCol w="1778965"/>
              </a:tblGrid>
              <a:tr h="360452">
                <a:tc>
                  <a:txBody>
                    <a:bodyPr/>
                    <a:lstStyle/>
                    <a:p>
                      <a:pPr algn="l" fontAlgn="ctr"/>
                      <a:r>
                        <a:rPr lang="ja-JP" altLang="en-US" sz="1800" u="none" strike="noStrike" baseline="0" dirty="0">
                          <a:effectLst/>
                          <a:latin typeface="+mj-ea"/>
                          <a:ea typeface="+mj-ea"/>
                        </a:rPr>
                        <a:t>システム名</a:t>
                      </a:r>
                      <a:endParaRPr lang="ja-JP" altLang="en-US" sz="1800" b="1" i="0" u="none" strike="noStrike" baseline="0" dirty="0">
                        <a:solidFill>
                          <a:srgbClr val="000000"/>
                        </a:solidFill>
                        <a:effectLst/>
                        <a:latin typeface="+mj-ea"/>
                        <a:ea typeface="+mj-ea"/>
                      </a:endParaRPr>
                    </a:p>
                  </a:txBody>
                  <a:tcPr marL="9525" marR="9525" marT="9525" marB="0" anchor="ctr"/>
                </a:tc>
                <a:tc>
                  <a:txBody>
                    <a:bodyPr/>
                    <a:lstStyle/>
                    <a:p>
                      <a:pPr algn="l" fontAlgn="ctr"/>
                      <a:r>
                        <a:rPr lang="ja-JP" altLang="en-US" sz="1800" u="none" strike="noStrike" baseline="0">
                          <a:effectLst/>
                          <a:latin typeface="+mj-ea"/>
                          <a:ea typeface="+mj-ea"/>
                        </a:rPr>
                        <a:t>サーバー数</a:t>
                      </a:r>
                      <a:endParaRPr lang="ja-JP" altLang="en-US" sz="1800" b="1" i="0" u="none" strike="noStrike" baseline="0">
                        <a:solidFill>
                          <a:srgbClr val="000000"/>
                        </a:solidFill>
                        <a:effectLst/>
                        <a:latin typeface="+mj-ea"/>
                        <a:ea typeface="+mj-ea"/>
                      </a:endParaRPr>
                    </a:p>
                  </a:txBody>
                  <a:tcPr marL="9525" marR="9525" marT="9525" marB="0" anchor="ctr"/>
                </a:tc>
                <a:tc>
                  <a:txBody>
                    <a:bodyPr/>
                    <a:lstStyle/>
                    <a:p>
                      <a:pPr algn="l" fontAlgn="ctr"/>
                      <a:r>
                        <a:rPr lang="ja-JP" altLang="en-US" sz="1800" u="none" strike="noStrike" baseline="0">
                          <a:effectLst/>
                          <a:latin typeface="+mj-ea"/>
                          <a:ea typeface="+mj-ea"/>
                        </a:rPr>
                        <a:t>総コア数</a:t>
                      </a:r>
                      <a:endParaRPr lang="ja-JP" altLang="en-US" sz="1800" b="1" i="0" u="none" strike="noStrike" baseline="0">
                        <a:solidFill>
                          <a:srgbClr val="000000"/>
                        </a:solidFill>
                        <a:effectLst/>
                        <a:latin typeface="+mj-ea"/>
                        <a:ea typeface="+mj-ea"/>
                      </a:endParaRPr>
                    </a:p>
                  </a:txBody>
                  <a:tcPr marL="9525" marR="9525" marT="9525" marB="0" anchor="ctr"/>
                </a:tc>
                <a:tc>
                  <a:txBody>
                    <a:bodyPr/>
                    <a:lstStyle/>
                    <a:p>
                      <a:pPr algn="l" fontAlgn="ctr"/>
                      <a:r>
                        <a:rPr lang="ja-JP" altLang="en-US" sz="1800" u="none" strike="noStrike" baseline="0">
                          <a:effectLst/>
                          <a:latin typeface="+mj-ea"/>
                          <a:ea typeface="+mj-ea"/>
                        </a:rPr>
                        <a:t>総メモリ量</a:t>
                      </a:r>
                      <a:endParaRPr lang="ja-JP" altLang="en-US" sz="1800" b="1" i="0" u="none" strike="noStrike" baseline="0">
                        <a:solidFill>
                          <a:srgbClr val="000000"/>
                        </a:solidFill>
                        <a:effectLst/>
                        <a:latin typeface="+mj-ea"/>
                        <a:ea typeface="+mj-ea"/>
                      </a:endParaRPr>
                    </a:p>
                  </a:txBody>
                  <a:tcPr marL="9525" marR="9525" marT="9525" marB="0" anchor="ctr"/>
                </a:tc>
                <a:tc>
                  <a:txBody>
                    <a:bodyPr/>
                    <a:lstStyle/>
                    <a:p>
                      <a:pPr algn="l" fontAlgn="ctr"/>
                      <a:r>
                        <a:rPr lang="ja-JP" altLang="en-US" sz="1800" u="none" strike="noStrike" baseline="0">
                          <a:effectLst/>
                          <a:latin typeface="+mj-ea"/>
                          <a:ea typeface="+mj-ea"/>
                        </a:rPr>
                        <a:t>総ディスク容量</a:t>
                      </a:r>
                      <a:endParaRPr lang="ja-JP" altLang="en-US" sz="1800" b="1" i="0" u="none" strike="noStrike" baseline="0">
                        <a:solidFill>
                          <a:srgbClr val="000000"/>
                        </a:solidFill>
                        <a:effectLst/>
                        <a:latin typeface="+mj-ea"/>
                        <a:ea typeface="+mj-ea"/>
                      </a:endParaRPr>
                    </a:p>
                  </a:txBody>
                  <a:tcPr marL="9525" marR="9525" marT="9525" marB="0" anchor="ctr"/>
                </a:tc>
                <a:tc>
                  <a:txBody>
                    <a:bodyPr/>
                    <a:lstStyle/>
                    <a:p>
                      <a:pPr algn="l" fontAlgn="ctr"/>
                      <a:r>
                        <a:rPr lang="ja-JP" altLang="en-US" sz="1800" u="none" strike="noStrike" baseline="0">
                          <a:effectLst/>
                          <a:latin typeface="+mj-ea"/>
                          <a:ea typeface="+mj-ea"/>
                        </a:rPr>
                        <a:t>テープ装置</a:t>
                      </a:r>
                      <a:endParaRPr lang="ja-JP" altLang="en-US" sz="1800" b="1" i="0" u="none" strike="noStrike" baseline="0">
                        <a:solidFill>
                          <a:srgbClr val="000000"/>
                        </a:solidFill>
                        <a:effectLst/>
                        <a:latin typeface="+mj-ea"/>
                        <a:ea typeface="+mj-ea"/>
                      </a:endParaRPr>
                    </a:p>
                  </a:txBody>
                  <a:tcPr marL="9525" marR="9525" marT="9525" marB="0" anchor="ctr"/>
                </a:tc>
              </a:tr>
              <a:tr h="360452">
                <a:tc>
                  <a:txBody>
                    <a:bodyPr/>
                    <a:lstStyle/>
                    <a:p>
                      <a:pPr algn="l" fontAlgn="ctr"/>
                      <a:endParaRPr lang="ja-JP" altLang="en-US" sz="1800" b="1" i="0" u="none" strike="noStrike" baseline="0">
                        <a:solidFill>
                          <a:srgbClr val="000000"/>
                        </a:solidFill>
                        <a:effectLst/>
                        <a:latin typeface="+mj-ea"/>
                        <a:ea typeface="+mj-ea"/>
                      </a:endParaRPr>
                    </a:p>
                  </a:txBody>
                  <a:tcPr marL="9525" marR="9525" marT="9525" marB="0" anchor="ctr"/>
                </a:tc>
                <a:tc>
                  <a:txBody>
                    <a:bodyPr/>
                    <a:lstStyle/>
                    <a:p>
                      <a:pPr algn="l" fontAlgn="ctr"/>
                      <a:endParaRPr lang="ja-JP" altLang="en-US" sz="1800" b="1" i="0" u="none" strike="noStrike" baseline="0">
                        <a:solidFill>
                          <a:srgbClr val="000000"/>
                        </a:solidFill>
                        <a:effectLst/>
                        <a:latin typeface="+mj-ea"/>
                        <a:ea typeface="+mj-ea"/>
                      </a:endParaRPr>
                    </a:p>
                  </a:txBody>
                  <a:tcPr marL="9525" marR="9525" marT="9525" marB="0" anchor="ctr"/>
                </a:tc>
                <a:tc>
                  <a:txBody>
                    <a:bodyPr/>
                    <a:lstStyle/>
                    <a:p>
                      <a:pPr algn="l" fontAlgn="ctr"/>
                      <a:endParaRPr lang="ja-JP" altLang="en-US" sz="1800" b="1" i="0" u="none" strike="noStrike" baseline="0">
                        <a:solidFill>
                          <a:srgbClr val="000000"/>
                        </a:solidFill>
                        <a:effectLst/>
                        <a:latin typeface="+mj-ea"/>
                        <a:ea typeface="+mj-ea"/>
                      </a:endParaRPr>
                    </a:p>
                  </a:txBody>
                  <a:tcPr marL="9525" marR="9525" marT="9525" marB="0" anchor="ctr"/>
                </a:tc>
                <a:tc>
                  <a:txBody>
                    <a:bodyPr/>
                    <a:lstStyle/>
                    <a:p>
                      <a:pPr algn="l" fontAlgn="ctr"/>
                      <a:r>
                        <a:rPr lang="en-US" sz="1800" u="none" strike="noStrike" baseline="0">
                          <a:effectLst/>
                          <a:latin typeface="+mj-ea"/>
                          <a:ea typeface="+mj-ea"/>
                        </a:rPr>
                        <a:t>(GB)</a:t>
                      </a:r>
                      <a:endParaRPr lang="en-US" sz="1800" b="1" i="0" u="none" strike="noStrike" baseline="0">
                        <a:solidFill>
                          <a:srgbClr val="000000"/>
                        </a:solidFill>
                        <a:effectLst/>
                        <a:latin typeface="+mj-ea"/>
                        <a:ea typeface="+mj-ea"/>
                      </a:endParaRPr>
                    </a:p>
                  </a:txBody>
                  <a:tcPr marL="9525" marR="9525" marT="9525" marB="0" anchor="ctr"/>
                </a:tc>
                <a:tc>
                  <a:txBody>
                    <a:bodyPr/>
                    <a:lstStyle/>
                    <a:p>
                      <a:pPr algn="l" fontAlgn="ctr"/>
                      <a:r>
                        <a:rPr lang="en-US" sz="1800" u="none" strike="noStrike" baseline="0">
                          <a:effectLst/>
                          <a:latin typeface="+mj-ea"/>
                          <a:ea typeface="+mj-ea"/>
                        </a:rPr>
                        <a:t>(TB)</a:t>
                      </a:r>
                      <a:endParaRPr lang="en-US" sz="1800" b="1" i="0" u="none" strike="noStrike" baseline="0">
                        <a:solidFill>
                          <a:srgbClr val="000000"/>
                        </a:solidFill>
                        <a:effectLst/>
                        <a:latin typeface="+mj-ea"/>
                        <a:ea typeface="+mj-ea"/>
                      </a:endParaRPr>
                    </a:p>
                  </a:txBody>
                  <a:tcPr marL="9525" marR="9525" marT="9525" marB="0" anchor="ctr"/>
                </a:tc>
                <a:tc>
                  <a:txBody>
                    <a:bodyPr/>
                    <a:lstStyle/>
                    <a:p>
                      <a:pPr algn="l" fontAlgn="ctr"/>
                      <a:r>
                        <a:rPr lang="en-US" sz="1800" u="none" strike="noStrike" baseline="0">
                          <a:effectLst/>
                          <a:latin typeface="+mj-ea"/>
                          <a:ea typeface="+mj-ea"/>
                        </a:rPr>
                        <a:t>(TB)（</a:t>
                      </a:r>
                      <a:r>
                        <a:rPr lang="ja-JP" altLang="en-US" sz="1800" u="none" strike="noStrike" baseline="0">
                          <a:effectLst/>
                          <a:latin typeface="+mj-ea"/>
                          <a:ea typeface="+mj-ea"/>
                        </a:rPr>
                        <a:t>非圧縮）</a:t>
                      </a:r>
                      <a:endParaRPr lang="ja-JP" altLang="en-US" sz="1800" b="1" i="0" u="none" strike="noStrike" baseline="0">
                        <a:solidFill>
                          <a:srgbClr val="000000"/>
                        </a:solidFill>
                        <a:effectLst/>
                        <a:latin typeface="+mj-ea"/>
                        <a:ea typeface="+mj-ea"/>
                      </a:endParaRPr>
                    </a:p>
                  </a:txBody>
                  <a:tcPr marL="9525" marR="9525" marT="9525" marB="0" anchor="ctr"/>
                </a:tc>
              </a:tr>
              <a:tr h="331901">
                <a:tc>
                  <a:txBody>
                    <a:bodyPr/>
                    <a:lstStyle/>
                    <a:p>
                      <a:pPr algn="l" fontAlgn="ctr"/>
                      <a:r>
                        <a:rPr lang="ja-JP" altLang="en-US" sz="1800" u="none" strike="noStrike" baseline="0">
                          <a:effectLst/>
                          <a:latin typeface="+mj-ea"/>
                          <a:ea typeface="+mj-ea"/>
                        </a:rPr>
                        <a:t>多波長解析</a:t>
                      </a:r>
                      <a:endParaRPr lang="ja-JP" altLang="en-US" sz="1800" b="0" i="0" u="none" strike="noStrike" baseline="0">
                        <a:solidFill>
                          <a:srgbClr val="000000"/>
                        </a:solidFill>
                        <a:effectLst/>
                        <a:latin typeface="+mj-ea"/>
                        <a:ea typeface="+mj-ea"/>
                      </a:endParaRPr>
                    </a:p>
                  </a:txBody>
                  <a:tcPr marL="9525" marR="9525" marT="9525" marB="0" anchor="ctr"/>
                </a:tc>
                <a:tc>
                  <a:txBody>
                    <a:bodyPr/>
                    <a:lstStyle/>
                    <a:p>
                      <a:pPr algn="r" fontAlgn="ctr"/>
                      <a:r>
                        <a:rPr lang="en-US" altLang="ja-JP" sz="1800" u="none" strike="noStrike" baseline="0">
                          <a:effectLst/>
                          <a:latin typeface="+mj-ea"/>
                          <a:ea typeface="+mj-ea"/>
                        </a:rPr>
                        <a:t>48</a:t>
                      </a:r>
                      <a:endParaRPr lang="en-US" altLang="ja-JP" sz="1800" b="0" i="0" u="none" strike="noStrike" baseline="0">
                        <a:solidFill>
                          <a:srgbClr val="000000"/>
                        </a:solidFill>
                        <a:effectLst/>
                        <a:latin typeface="+mj-ea"/>
                        <a:ea typeface="+mj-ea"/>
                      </a:endParaRPr>
                    </a:p>
                  </a:txBody>
                  <a:tcPr marL="9525" marR="9525" marT="9525" marB="0" anchor="ctr"/>
                </a:tc>
                <a:tc>
                  <a:txBody>
                    <a:bodyPr/>
                    <a:lstStyle/>
                    <a:p>
                      <a:pPr algn="r" fontAlgn="ctr"/>
                      <a:r>
                        <a:rPr lang="en-US" altLang="ja-JP" sz="1800" u="none" strike="noStrike" baseline="0">
                          <a:effectLst/>
                          <a:latin typeface="+mj-ea"/>
                          <a:ea typeface="+mj-ea"/>
                        </a:rPr>
                        <a:t>696</a:t>
                      </a:r>
                      <a:endParaRPr lang="en-US" altLang="ja-JP" sz="1800" b="0" i="0" u="none" strike="noStrike" baseline="0">
                        <a:solidFill>
                          <a:srgbClr val="000000"/>
                        </a:solidFill>
                        <a:effectLst/>
                        <a:latin typeface="+mj-ea"/>
                        <a:ea typeface="+mj-ea"/>
                      </a:endParaRPr>
                    </a:p>
                  </a:txBody>
                  <a:tcPr marL="9525" marR="9525" marT="9525" marB="0" anchor="ctr"/>
                </a:tc>
                <a:tc>
                  <a:txBody>
                    <a:bodyPr/>
                    <a:lstStyle/>
                    <a:p>
                      <a:pPr algn="r" fontAlgn="ctr"/>
                      <a:r>
                        <a:rPr lang="en-US" altLang="ja-JP" sz="1800" u="none" strike="noStrike" baseline="0">
                          <a:effectLst/>
                          <a:latin typeface="+mj-ea"/>
                          <a:ea typeface="+mj-ea"/>
                        </a:rPr>
                        <a:t>8928</a:t>
                      </a:r>
                      <a:endParaRPr lang="en-US" altLang="ja-JP" sz="1800" b="0" i="0" u="none" strike="noStrike" baseline="0">
                        <a:solidFill>
                          <a:srgbClr val="000000"/>
                        </a:solidFill>
                        <a:effectLst/>
                        <a:latin typeface="+mj-ea"/>
                        <a:ea typeface="+mj-ea"/>
                      </a:endParaRPr>
                    </a:p>
                  </a:txBody>
                  <a:tcPr marL="9525" marR="9525" marT="9525" marB="0" anchor="ctr"/>
                </a:tc>
                <a:tc>
                  <a:txBody>
                    <a:bodyPr/>
                    <a:lstStyle/>
                    <a:p>
                      <a:pPr algn="r" fontAlgn="ctr"/>
                      <a:r>
                        <a:rPr lang="en-US" altLang="ja-JP" sz="1800" u="none" strike="noStrike" baseline="0">
                          <a:effectLst/>
                          <a:latin typeface="+mj-ea"/>
                          <a:ea typeface="+mj-ea"/>
                        </a:rPr>
                        <a:t>2160</a:t>
                      </a:r>
                      <a:endParaRPr lang="en-US" altLang="ja-JP" sz="1800" b="0" i="0" u="none" strike="noStrike" baseline="0">
                        <a:solidFill>
                          <a:srgbClr val="000000"/>
                        </a:solidFill>
                        <a:effectLst/>
                        <a:latin typeface="+mj-ea"/>
                        <a:ea typeface="+mj-ea"/>
                      </a:endParaRPr>
                    </a:p>
                  </a:txBody>
                  <a:tcPr marL="9525" marR="9525" marT="9525" marB="0" anchor="ctr"/>
                </a:tc>
                <a:tc>
                  <a:txBody>
                    <a:bodyPr/>
                    <a:lstStyle/>
                    <a:p>
                      <a:pPr algn="l" fontAlgn="ctr"/>
                      <a:endParaRPr lang="ja-JP" altLang="en-US" sz="1800" b="0" i="0" u="none" strike="noStrike" baseline="0">
                        <a:solidFill>
                          <a:srgbClr val="000000"/>
                        </a:solidFill>
                        <a:effectLst/>
                        <a:latin typeface="+mj-ea"/>
                        <a:ea typeface="+mj-ea"/>
                      </a:endParaRPr>
                    </a:p>
                  </a:txBody>
                  <a:tcPr marL="9525" marR="9525" marT="9525" marB="0" anchor="ctr"/>
                </a:tc>
              </a:tr>
              <a:tr h="331901">
                <a:tc>
                  <a:txBody>
                    <a:bodyPr/>
                    <a:lstStyle/>
                    <a:p>
                      <a:pPr algn="l" fontAlgn="ctr"/>
                      <a:r>
                        <a:rPr lang="zh-TW" altLang="en-US" sz="1800" u="none" strike="noStrike" baseline="0">
                          <a:effectLst/>
                          <a:latin typeface="+mj-ea"/>
                          <a:ea typeface="+mj-ea"/>
                        </a:rPr>
                        <a:t>開発試験多波長解析</a:t>
                      </a:r>
                      <a:endParaRPr lang="zh-TW" altLang="en-US" sz="1800" b="0" i="0" u="none" strike="noStrike" baseline="0">
                        <a:solidFill>
                          <a:srgbClr val="000000"/>
                        </a:solidFill>
                        <a:effectLst/>
                        <a:latin typeface="+mj-ea"/>
                        <a:ea typeface="+mj-ea"/>
                      </a:endParaRPr>
                    </a:p>
                  </a:txBody>
                  <a:tcPr marL="9525" marR="9525" marT="9525" marB="0" anchor="ctr"/>
                </a:tc>
                <a:tc>
                  <a:txBody>
                    <a:bodyPr/>
                    <a:lstStyle/>
                    <a:p>
                      <a:pPr algn="r" fontAlgn="ctr"/>
                      <a:r>
                        <a:rPr lang="en-US" altLang="ja-JP" sz="1800" u="none" strike="noStrike" baseline="0">
                          <a:effectLst/>
                          <a:latin typeface="+mj-ea"/>
                          <a:ea typeface="+mj-ea"/>
                        </a:rPr>
                        <a:t>3</a:t>
                      </a:r>
                      <a:endParaRPr lang="en-US" altLang="ja-JP" sz="1800" b="0" i="0" u="none" strike="noStrike" baseline="0">
                        <a:solidFill>
                          <a:srgbClr val="000000"/>
                        </a:solidFill>
                        <a:effectLst/>
                        <a:latin typeface="+mj-ea"/>
                        <a:ea typeface="+mj-ea"/>
                      </a:endParaRPr>
                    </a:p>
                  </a:txBody>
                  <a:tcPr marL="9525" marR="9525" marT="9525" marB="0" anchor="ctr"/>
                </a:tc>
                <a:tc>
                  <a:txBody>
                    <a:bodyPr/>
                    <a:lstStyle/>
                    <a:p>
                      <a:pPr algn="r" fontAlgn="ctr"/>
                      <a:r>
                        <a:rPr lang="en-US" altLang="ja-JP" sz="1800" u="none" strike="noStrike" baseline="0">
                          <a:effectLst/>
                          <a:latin typeface="+mj-ea"/>
                          <a:ea typeface="+mj-ea"/>
                        </a:rPr>
                        <a:t>48</a:t>
                      </a:r>
                      <a:endParaRPr lang="en-US" altLang="ja-JP" sz="1800" b="0" i="0" u="none" strike="noStrike" baseline="0">
                        <a:solidFill>
                          <a:srgbClr val="000000"/>
                        </a:solidFill>
                        <a:effectLst/>
                        <a:latin typeface="+mj-ea"/>
                        <a:ea typeface="+mj-ea"/>
                      </a:endParaRPr>
                    </a:p>
                  </a:txBody>
                  <a:tcPr marL="9525" marR="9525" marT="9525" marB="0" anchor="ctr"/>
                </a:tc>
                <a:tc>
                  <a:txBody>
                    <a:bodyPr/>
                    <a:lstStyle/>
                    <a:p>
                      <a:pPr algn="r" fontAlgn="ctr"/>
                      <a:r>
                        <a:rPr lang="en-US" altLang="ja-JP" sz="1800" u="none" strike="noStrike" baseline="0">
                          <a:effectLst/>
                          <a:latin typeface="+mj-ea"/>
                          <a:ea typeface="+mj-ea"/>
                        </a:rPr>
                        <a:t>768</a:t>
                      </a:r>
                      <a:endParaRPr lang="en-US" altLang="ja-JP" sz="1800" b="0" i="0" u="none" strike="noStrike" baseline="0">
                        <a:solidFill>
                          <a:srgbClr val="000000"/>
                        </a:solidFill>
                        <a:effectLst/>
                        <a:latin typeface="+mj-ea"/>
                        <a:ea typeface="+mj-ea"/>
                      </a:endParaRPr>
                    </a:p>
                  </a:txBody>
                  <a:tcPr marL="9525" marR="9525" marT="9525" marB="0" anchor="ctr"/>
                </a:tc>
                <a:tc>
                  <a:txBody>
                    <a:bodyPr/>
                    <a:lstStyle/>
                    <a:p>
                      <a:pPr algn="r" fontAlgn="ctr"/>
                      <a:r>
                        <a:rPr lang="en-US" altLang="ja-JP" sz="1800" u="none" strike="noStrike" baseline="0">
                          <a:effectLst/>
                          <a:latin typeface="+mj-ea"/>
                          <a:ea typeface="+mj-ea"/>
                        </a:rPr>
                        <a:t>189</a:t>
                      </a:r>
                      <a:endParaRPr lang="en-US" altLang="ja-JP" sz="1800" b="0" i="0" u="none" strike="noStrike" baseline="0">
                        <a:solidFill>
                          <a:srgbClr val="000000"/>
                        </a:solidFill>
                        <a:effectLst/>
                        <a:latin typeface="+mj-ea"/>
                        <a:ea typeface="+mj-ea"/>
                      </a:endParaRPr>
                    </a:p>
                  </a:txBody>
                  <a:tcPr marL="9525" marR="9525" marT="9525" marB="0" anchor="ctr"/>
                </a:tc>
                <a:tc>
                  <a:txBody>
                    <a:bodyPr/>
                    <a:lstStyle/>
                    <a:p>
                      <a:pPr algn="l" fontAlgn="ctr"/>
                      <a:endParaRPr lang="ja-JP" altLang="en-US" sz="1800" b="0" i="0" u="none" strike="noStrike" baseline="0">
                        <a:solidFill>
                          <a:srgbClr val="000000"/>
                        </a:solidFill>
                        <a:effectLst/>
                        <a:latin typeface="+mj-ea"/>
                        <a:ea typeface="+mj-ea"/>
                      </a:endParaRPr>
                    </a:p>
                  </a:txBody>
                  <a:tcPr marL="9525" marR="9525" marT="9525" marB="0" anchor="ctr"/>
                </a:tc>
              </a:tr>
              <a:tr h="331901">
                <a:tc>
                  <a:txBody>
                    <a:bodyPr/>
                    <a:lstStyle/>
                    <a:p>
                      <a:pPr algn="l" fontAlgn="ctr"/>
                      <a:r>
                        <a:rPr lang="ja-JP" altLang="en-US" sz="1800" u="none" strike="noStrike" baseline="0">
                          <a:effectLst/>
                          <a:latin typeface="+mj-ea"/>
                          <a:ea typeface="+mj-ea"/>
                        </a:rPr>
                        <a:t>共通機能</a:t>
                      </a:r>
                      <a:r>
                        <a:rPr lang="en-US" altLang="ja-JP" sz="1800" u="none" strike="noStrike" baseline="0">
                          <a:effectLst/>
                          <a:latin typeface="+mj-ea"/>
                          <a:ea typeface="+mj-ea"/>
                        </a:rPr>
                        <a:t>(</a:t>
                      </a:r>
                      <a:r>
                        <a:rPr lang="ja-JP" altLang="en-US" sz="1800" u="none" strike="noStrike" baseline="0">
                          <a:effectLst/>
                          <a:latin typeface="+mj-ea"/>
                          <a:ea typeface="+mj-ea"/>
                        </a:rPr>
                        <a:t>端末など</a:t>
                      </a:r>
                      <a:r>
                        <a:rPr lang="en-US" altLang="ja-JP" sz="1800" u="none" strike="noStrike" baseline="0">
                          <a:effectLst/>
                          <a:latin typeface="+mj-ea"/>
                          <a:ea typeface="+mj-ea"/>
                        </a:rPr>
                        <a:t>)</a:t>
                      </a:r>
                      <a:endParaRPr lang="en-US" altLang="ja-JP" sz="1800" b="0" i="0" u="none" strike="noStrike" baseline="0">
                        <a:solidFill>
                          <a:srgbClr val="000000"/>
                        </a:solidFill>
                        <a:effectLst/>
                        <a:latin typeface="+mj-ea"/>
                        <a:ea typeface="+mj-ea"/>
                      </a:endParaRPr>
                    </a:p>
                  </a:txBody>
                  <a:tcPr marL="9525" marR="9525" marT="9525" marB="0" anchor="ctr"/>
                </a:tc>
                <a:tc>
                  <a:txBody>
                    <a:bodyPr/>
                    <a:lstStyle/>
                    <a:p>
                      <a:pPr algn="r" fontAlgn="ctr"/>
                      <a:r>
                        <a:rPr lang="en-US" altLang="ja-JP" sz="1800" u="none" strike="noStrike" baseline="0">
                          <a:effectLst/>
                          <a:latin typeface="+mj-ea"/>
                          <a:ea typeface="+mj-ea"/>
                        </a:rPr>
                        <a:t>24</a:t>
                      </a:r>
                      <a:endParaRPr lang="en-US" altLang="ja-JP" sz="1800" b="0" i="0" u="none" strike="noStrike" baseline="0">
                        <a:solidFill>
                          <a:srgbClr val="000000"/>
                        </a:solidFill>
                        <a:effectLst/>
                        <a:latin typeface="+mj-ea"/>
                        <a:ea typeface="+mj-ea"/>
                      </a:endParaRPr>
                    </a:p>
                  </a:txBody>
                  <a:tcPr marL="9525" marR="9525" marT="9525" marB="0" anchor="ctr"/>
                </a:tc>
                <a:tc>
                  <a:txBody>
                    <a:bodyPr/>
                    <a:lstStyle/>
                    <a:p>
                      <a:pPr algn="r" fontAlgn="ctr"/>
                      <a:r>
                        <a:rPr lang="en-US" altLang="ja-JP" sz="1800" u="none" strike="noStrike" baseline="0">
                          <a:effectLst/>
                          <a:latin typeface="+mj-ea"/>
                          <a:ea typeface="+mj-ea"/>
                        </a:rPr>
                        <a:t>96</a:t>
                      </a:r>
                      <a:endParaRPr lang="en-US" altLang="ja-JP" sz="1800" b="0" i="0" u="none" strike="noStrike" baseline="0">
                        <a:solidFill>
                          <a:srgbClr val="000000"/>
                        </a:solidFill>
                        <a:effectLst/>
                        <a:latin typeface="+mj-ea"/>
                        <a:ea typeface="+mj-ea"/>
                      </a:endParaRPr>
                    </a:p>
                  </a:txBody>
                  <a:tcPr marL="9525" marR="9525" marT="9525" marB="0" anchor="ctr"/>
                </a:tc>
                <a:tc>
                  <a:txBody>
                    <a:bodyPr/>
                    <a:lstStyle/>
                    <a:p>
                      <a:pPr algn="r" fontAlgn="ctr"/>
                      <a:r>
                        <a:rPr lang="en-US" altLang="ja-JP" sz="1800" u="none" strike="noStrike" baseline="0">
                          <a:effectLst/>
                          <a:latin typeface="+mj-ea"/>
                          <a:ea typeface="+mj-ea"/>
                        </a:rPr>
                        <a:t>1536</a:t>
                      </a:r>
                      <a:endParaRPr lang="en-US" altLang="ja-JP" sz="1800" b="0" i="0" u="none" strike="noStrike" baseline="0">
                        <a:solidFill>
                          <a:srgbClr val="000000"/>
                        </a:solidFill>
                        <a:effectLst/>
                        <a:latin typeface="+mj-ea"/>
                        <a:ea typeface="+mj-ea"/>
                      </a:endParaRPr>
                    </a:p>
                  </a:txBody>
                  <a:tcPr marL="9525" marR="9525" marT="9525" marB="0" anchor="ctr"/>
                </a:tc>
                <a:tc>
                  <a:txBody>
                    <a:bodyPr/>
                    <a:lstStyle/>
                    <a:p>
                      <a:pPr algn="r" fontAlgn="ctr"/>
                      <a:r>
                        <a:rPr lang="en-US" altLang="ja-JP" sz="1800" u="none" strike="noStrike" baseline="0">
                          <a:effectLst/>
                          <a:latin typeface="+mj-ea"/>
                          <a:ea typeface="+mj-ea"/>
                        </a:rPr>
                        <a:t>72</a:t>
                      </a:r>
                      <a:endParaRPr lang="en-US" altLang="ja-JP" sz="1800" b="0" i="0" u="none" strike="noStrike" baseline="0">
                        <a:solidFill>
                          <a:srgbClr val="000000"/>
                        </a:solidFill>
                        <a:effectLst/>
                        <a:latin typeface="+mj-ea"/>
                        <a:ea typeface="+mj-ea"/>
                      </a:endParaRPr>
                    </a:p>
                  </a:txBody>
                  <a:tcPr marL="9525" marR="9525" marT="9525" marB="0" anchor="ctr"/>
                </a:tc>
                <a:tc>
                  <a:txBody>
                    <a:bodyPr/>
                    <a:lstStyle/>
                    <a:p>
                      <a:pPr algn="l" fontAlgn="ctr"/>
                      <a:endParaRPr lang="ja-JP" altLang="en-US" sz="1800" b="0" i="0" u="none" strike="noStrike" baseline="0">
                        <a:solidFill>
                          <a:srgbClr val="000000"/>
                        </a:solidFill>
                        <a:effectLst/>
                        <a:latin typeface="+mj-ea"/>
                        <a:ea typeface="+mj-ea"/>
                      </a:endParaRPr>
                    </a:p>
                  </a:txBody>
                  <a:tcPr marL="9525" marR="9525" marT="9525" marB="0" anchor="ctr"/>
                </a:tc>
              </a:tr>
              <a:tr h="331901">
                <a:tc>
                  <a:txBody>
                    <a:bodyPr/>
                    <a:lstStyle/>
                    <a:p>
                      <a:pPr algn="l" fontAlgn="ctr"/>
                      <a:r>
                        <a:rPr lang="en-US" sz="1800" u="none" strike="noStrike" baseline="0">
                          <a:effectLst/>
                          <a:latin typeface="+mj-ea"/>
                          <a:ea typeface="+mj-ea"/>
                        </a:rPr>
                        <a:t>MASTARS</a:t>
                      </a:r>
                      <a:endParaRPr lang="en-US" sz="1800" b="0" i="0" u="none" strike="noStrike" baseline="0">
                        <a:solidFill>
                          <a:srgbClr val="000000"/>
                        </a:solidFill>
                        <a:effectLst/>
                        <a:latin typeface="+mj-ea"/>
                        <a:ea typeface="+mj-ea"/>
                      </a:endParaRPr>
                    </a:p>
                  </a:txBody>
                  <a:tcPr marL="9525" marR="9525" marT="9525" marB="0" anchor="ctr"/>
                </a:tc>
                <a:tc>
                  <a:txBody>
                    <a:bodyPr/>
                    <a:lstStyle/>
                    <a:p>
                      <a:pPr algn="r" fontAlgn="ctr"/>
                      <a:r>
                        <a:rPr lang="en-US" altLang="ja-JP" sz="1800" u="none" strike="noStrike" baseline="0">
                          <a:effectLst/>
                          <a:latin typeface="+mj-ea"/>
                          <a:ea typeface="+mj-ea"/>
                        </a:rPr>
                        <a:t>5</a:t>
                      </a:r>
                      <a:endParaRPr lang="en-US" altLang="ja-JP" sz="1800" b="0" i="0" u="none" strike="noStrike" baseline="0">
                        <a:solidFill>
                          <a:srgbClr val="000000"/>
                        </a:solidFill>
                        <a:effectLst/>
                        <a:latin typeface="+mj-ea"/>
                        <a:ea typeface="+mj-ea"/>
                      </a:endParaRPr>
                    </a:p>
                  </a:txBody>
                  <a:tcPr marL="9525" marR="9525" marT="9525" marB="0" anchor="ctr"/>
                </a:tc>
                <a:tc>
                  <a:txBody>
                    <a:bodyPr/>
                    <a:lstStyle/>
                    <a:p>
                      <a:pPr algn="r" fontAlgn="ctr"/>
                      <a:r>
                        <a:rPr lang="en-US" altLang="ja-JP" sz="1800" u="none" strike="noStrike" baseline="0">
                          <a:effectLst/>
                          <a:latin typeface="+mj-ea"/>
                          <a:ea typeface="+mj-ea"/>
                        </a:rPr>
                        <a:t>68</a:t>
                      </a:r>
                      <a:endParaRPr lang="en-US" altLang="ja-JP" sz="1800" b="0" i="0" u="none" strike="noStrike" baseline="0">
                        <a:solidFill>
                          <a:srgbClr val="000000"/>
                        </a:solidFill>
                        <a:effectLst/>
                        <a:latin typeface="+mj-ea"/>
                        <a:ea typeface="+mj-ea"/>
                      </a:endParaRPr>
                    </a:p>
                  </a:txBody>
                  <a:tcPr marL="9525" marR="9525" marT="9525" marB="0" anchor="ctr"/>
                </a:tc>
                <a:tc>
                  <a:txBody>
                    <a:bodyPr/>
                    <a:lstStyle/>
                    <a:p>
                      <a:pPr algn="r" fontAlgn="ctr"/>
                      <a:r>
                        <a:rPr lang="en-US" altLang="ja-JP" sz="1800" u="none" strike="noStrike" baseline="0">
                          <a:effectLst/>
                          <a:latin typeface="+mj-ea"/>
                          <a:ea typeface="+mj-ea"/>
                        </a:rPr>
                        <a:t>464</a:t>
                      </a:r>
                      <a:endParaRPr lang="en-US" altLang="ja-JP" sz="1800" b="0" i="0" u="none" strike="noStrike" baseline="0">
                        <a:solidFill>
                          <a:srgbClr val="000000"/>
                        </a:solidFill>
                        <a:effectLst/>
                        <a:latin typeface="+mj-ea"/>
                        <a:ea typeface="+mj-ea"/>
                      </a:endParaRPr>
                    </a:p>
                  </a:txBody>
                  <a:tcPr marL="9525" marR="9525" marT="9525" marB="0" anchor="ctr"/>
                </a:tc>
                <a:tc>
                  <a:txBody>
                    <a:bodyPr/>
                    <a:lstStyle/>
                    <a:p>
                      <a:pPr algn="r" fontAlgn="ctr"/>
                      <a:r>
                        <a:rPr lang="en-US" altLang="ja-JP" sz="1800" u="none" strike="noStrike" baseline="0">
                          <a:effectLst/>
                          <a:latin typeface="+mj-ea"/>
                          <a:ea typeface="+mj-ea"/>
                        </a:rPr>
                        <a:t>476</a:t>
                      </a:r>
                      <a:endParaRPr lang="en-US" altLang="ja-JP" sz="1800" b="0" i="0" u="none" strike="noStrike" baseline="0">
                        <a:solidFill>
                          <a:srgbClr val="000000"/>
                        </a:solidFill>
                        <a:effectLst/>
                        <a:latin typeface="+mj-ea"/>
                        <a:ea typeface="+mj-ea"/>
                      </a:endParaRPr>
                    </a:p>
                  </a:txBody>
                  <a:tcPr marL="9525" marR="9525" marT="9525" marB="0" anchor="ctr"/>
                </a:tc>
                <a:tc>
                  <a:txBody>
                    <a:bodyPr/>
                    <a:lstStyle/>
                    <a:p>
                      <a:pPr algn="r" fontAlgn="ctr"/>
                      <a:r>
                        <a:rPr lang="en-US" altLang="ja-JP" sz="1800" u="none" strike="noStrike" baseline="0">
                          <a:effectLst/>
                          <a:latin typeface="+mj-ea"/>
                          <a:ea typeface="+mj-ea"/>
                        </a:rPr>
                        <a:t>360</a:t>
                      </a:r>
                      <a:endParaRPr lang="en-US" altLang="ja-JP" sz="1800" b="0" i="0" u="none" strike="noStrike" baseline="0">
                        <a:solidFill>
                          <a:srgbClr val="000000"/>
                        </a:solidFill>
                        <a:effectLst/>
                        <a:latin typeface="+mj-ea"/>
                        <a:ea typeface="+mj-ea"/>
                      </a:endParaRPr>
                    </a:p>
                  </a:txBody>
                  <a:tcPr marL="9525" marR="9525" marT="9525" marB="0" anchor="ctr"/>
                </a:tc>
              </a:tr>
              <a:tr h="331901">
                <a:tc>
                  <a:txBody>
                    <a:bodyPr/>
                    <a:lstStyle/>
                    <a:p>
                      <a:pPr algn="l" fontAlgn="ctr"/>
                      <a:r>
                        <a:rPr lang="en-US" sz="1800" u="none" strike="noStrike" baseline="0">
                          <a:effectLst/>
                          <a:latin typeface="+mj-ea"/>
                          <a:ea typeface="+mj-ea"/>
                        </a:rPr>
                        <a:t>SMOKA</a:t>
                      </a:r>
                      <a:endParaRPr lang="en-US" sz="1800" b="0" i="0" u="none" strike="noStrike" baseline="0">
                        <a:solidFill>
                          <a:srgbClr val="000000"/>
                        </a:solidFill>
                        <a:effectLst/>
                        <a:latin typeface="+mj-ea"/>
                        <a:ea typeface="+mj-ea"/>
                      </a:endParaRPr>
                    </a:p>
                  </a:txBody>
                  <a:tcPr marL="9525" marR="9525" marT="9525" marB="0" anchor="ctr"/>
                </a:tc>
                <a:tc>
                  <a:txBody>
                    <a:bodyPr/>
                    <a:lstStyle/>
                    <a:p>
                      <a:pPr algn="r" fontAlgn="ctr"/>
                      <a:r>
                        <a:rPr lang="en-US" altLang="ja-JP" sz="1800" u="none" strike="noStrike" baseline="0">
                          <a:effectLst/>
                          <a:latin typeface="+mj-ea"/>
                          <a:ea typeface="+mj-ea"/>
                        </a:rPr>
                        <a:t>34</a:t>
                      </a:r>
                      <a:endParaRPr lang="en-US" altLang="ja-JP" sz="1800" b="0" i="0" u="none" strike="noStrike" baseline="0">
                        <a:solidFill>
                          <a:srgbClr val="000000"/>
                        </a:solidFill>
                        <a:effectLst/>
                        <a:latin typeface="+mj-ea"/>
                        <a:ea typeface="+mj-ea"/>
                      </a:endParaRPr>
                    </a:p>
                  </a:txBody>
                  <a:tcPr marL="9525" marR="9525" marT="9525" marB="0" anchor="ctr"/>
                </a:tc>
                <a:tc>
                  <a:txBody>
                    <a:bodyPr/>
                    <a:lstStyle/>
                    <a:p>
                      <a:pPr algn="r" fontAlgn="ctr"/>
                      <a:r>
                        <a:rPr lang="en-US" altLang="ja-JP" sz="1800" u="none" strike="noStrike" baseline="0">
                          <a:effectLst/>
                          <a:latin typeface="+mj-ea"/>
                          <a:ea typeface="+mj-ea"/>
                        </a:rPr>
                        <a:t>512</a:t>
                      </a:r>
                      <a:endParaRPr lang="en-US" altLang="ja-JP" sz="1800" b="0" i="0" u="none" strike="noStrike" baseline="0">
                        <a:solidFill>
                          <a:srgbClr val="000000"/>
                        </a:solidFill>
                        <a:effectLst/>
                        <a:latin typeface="+mj-ea"/>
                        <a:ea typeface="+mj-ea"/>
                      </a:endParaRPr>
                    </a:p>
                  </a:txBody>
                  <a:tcPr marL="9525" marR="9525" marT="9525" marB="0" anchor="ctr"/>
                </a:tc>
                <a:tc>
                  <a:txBody>
                    <a:bodyPr/>
                    <a:lstStyle/>
                    <a:p>
                      <a:pPr algn="r" fontAlgn="ctr"/>
                      <a:r>
                        <a:rPr lang="en-US" altLang="ja-JP" sz="1800" u="none" strike="noStrike" baseline="0">
                          <a:effectLst/>
                          <a:latin typeface="+mj-ea"/>
                          <a:ea typeface="+mj-ea"/>
                        </a:rPr>
                        <a:t>2720</a:t>
                      </a:r>
                      <a:endParaRPr lang="en-US" altLang="ja-JP" sz="1800" b="0" i="0" u="none" strike="noStrike" baseline="0">
                        <a:solidFill>
                          <a:srgbClr val="000000"/>
                        </a:solidFill>
                        <a:effectLst/>
                        <a:latin typeface="+mj-ea"/>
                        <a:ea typeface="+mj-ea"/>
                      </a:endParaRPr>
                    </a:p>
                  </a:txBody>
                  <a:tcPr marL="9525" marR="9525" marT="9525" marB="0" anchor="ctr"/>
                </a:tc>
                <a:tc>
                  <a:txBody>
                    <a:bodyPr/>
                    <a:lstStyle/>
                    <a:p>
                      <a:pPr algn="r" fontAlgn="ctr"/>
                      <a:r>
                        <a:rPr lang="en-US" altLang="ja-JP" sz="1800" u="none" strike="noStrike" baseline="0">
                          <a:effectLst/>
                          <a:latin typeface="+mj-ea"/>
                          <a:ea typeface="+mj-ea"/>
                        </a:rPr>
                        <a:t>2839</a:t>
                      </a:r>
                      <a:endParaRPr lang="en-US" altLang="ja-JP" sz="1800" b="0" i="0" u="none" strike="noStrike" baseline="0">
                        <a:solidFill>
                          <a:srgbClr val="000000"/>
                        </a:solidFill>
                        <a:effectLst/>
                        <a:latin typeface="+mj-ea"/>
                        <a:ea typeface="+mj-ea"/>
                      </a:endParaRPr>
                    </a:p>
                  </a:txBody>
                  <a:tcPr marL="9525" marR="9525" marT="9525" marB="0" anchor="ctr"/>
                </a:tc>
                <a:tc>
                  <a:txBody>
                    <a:bodyPr/>
                    <a:lstStyle/>
                    <a:p>
                      <a:pPr algn="r" fontAlgn="ctr"/>
                      <a:r>
                        <a:rPr lang="en-US" altLang="ja-JP" sz="1800" u="none" strike="noStrike" baseline="0">
                          <a:effectLst/>
                          <a:latin typeface="+mj-ea"/>
                          <a:ea typeface="+mj-ea"/>
                        </a:rPr>
                        <a:t>3000</a:t>
                      </a:r>
                      <a:endParaRPr lang="en-US" altLang="ja-JP" sz="1800" b="0" i="0" u="none" strike="noStrike" baseline="0">
                        <a:solidFill>
                          <a:srgbClr val="000000"/>
                        </a:solidFill>
                        <a:effectLst/>
                        <a:latin typeface="+mj-ea"/>
                        <a:ea typeface="+mj-ea"/>
                      </a:endParaRPr>
                    </a:p>
                  </a:txBody>
                  <a:tcPr marL="9525" marR="9525" marT="9525" marB="0" anchor="ctr"/>
                </a:tc>
              </a:tr>
              <a:tr h="331901">
                <a:tc>
                  <a:txBody>
                    <a:bodyPr/>
                    <a:lstStyle/>
                    <a:p>
                      <a:pPr algn="l" fontAlgn="ctr"/>
                      <a:r>
                        <a:rPr lang="en-US" sz="1800" u="none" strike="noStrike" baseline="0">
                          <a:effectLst/>
                          <a:latin typeface="+mj-ea"/>
                          <a:ea typeface="+mj-ea"/>
                        </a:rPr>
                        <a:t>HSC</a:t>
                      </a:r>
                      <a:r>
                        <a:rPr lang="ja-JP" altLang="en-US" sz="1800" u="none" strike="noStrike" baseline="0">
                          <a:effectLst/>
                          <a:latin typeface="+mj-ea"/>
                          <a:ea typeface="+mj-ea"/>
                        </a:rPr>
                        <a:t>アーカイブ</a:t>
                      </a:r>
                      <a:endParaRPr lang="ja-JP" altLang="en-US" sz="1800" b="0" i="0" u="none" strike="noStrike" baseline="0">
                        <a:solidFill>
                          <a:srgbClr val="000000"/>
                        </a:solidFill>
                        <a:effectLst/>
                        <a:latin typeface="+mj-ea"/>
                        <a:ea typeface="+mj-ea"/>
                      </a:endParaRPr>
                    </a:p>
                  </a:txBody>
                  <a:tcPr marL="9525" marR="9525" marT="9525" marB="0" anchor="ctr"/>
                </a:tc>
                <a:tc>
                  <a:txBody>
                    <a:bodyPr/>
                    <a:lstStyle/>
                    <a:p>
                      <a:pPr algn="r" fontAlgn="ctr"/>
                      <a:r>
                        <a:rPr lang="en-US" altLang="ja-JP" sz="1800" u="none" strike="noStrike" baseline="0">
                          <a:effectLst/>
                          <a:latin typeface="+mj-ea"/>
                          <a:ea typeface="+mj-ea"/>
                        </a:rPr>
                        <a:t>23</a:t>
                      </a:r>
                      <a:endParaRPr lang="en-US" altLang="ja-JP" sz="1800" b="0" i="0" u="none" strike="noStrike" baseline="0">
                        <a:solidFill>
                          <a:srgbClr val="000000"/>
                        </a:solidFill>
                        <a:effectLst/>
                        <a:latin typeface="+mj-ea"/>
                        <a:ea typeface="+mj-ea"/>
                      </a:endParaRPr>
                    </a:p>
                  </a:txBody>
                  <a:tcPr marL="9525" marR="9525" marT="9525" marB="0" anchor="ctr"/>
                </a:tc>
                <a:tc>
                  <a:txBody>
                    <a:bodyPr/>
                    <a:lstStyle/>
                    <a:p>
                      <a:pPr algn="r" fontAlgn="ctr"/>
                      <a:r>
                        <a:rPr lang="en-US" altLang="ja-JP" sz="1800" u="none" strike="noStrike" baseline="0">
                          <a:effectLst/>
                          <a:latin typeface="+mj-ea"/>
                          <a:ea typeface="+mj-ea"/>
                        </a:rPr>
                        <a:t>340</a:t>
                      </a:r>
                      <a:endParaRPr lang="en-US" altLang="ja-JP" sz="1800" b="0" i="0" u="none" strike="noStrike" baseline="0">
                        <a:solidFill>
                          <a:srgbClr val="000000"/>
                        </a:solidFill>
                        <a:effectLst/>
                        <a:latin typeface="+mj-ea"/>
                        <a:ea typeface="+mj-ea"/>
                      </a:endParaRPr>
                    </a:p>
                  </a:txBody>
                  <a:tcPr marL="9525" marR="9525" marT="9525" marB="0" anchor="ctr"/>
                </a:tc>
                <a:tc>
                  <a:txBody>
                    <a:bodyPr/>
                    <a:lstStyle/>
                    <a:p>
                      <a:pPr algn="r" fontAlgn="ctr"/>
                      <a:r>
                        <a:rPr lang="en-US" altLang="ja-JP" sz="1800" u="none" strike="noStrike" baseline="0">
                          <a:effectLst/>
                          <a:latin typeface="+mj-ea"/>
                          <a:ea typeface="+mj-ea"/>
                        </a:rPr>
                        <a:t>3440</a:t>
                      </a:r>
                      <a:endParaRPr lang="en-US" altLang="ja-JP" sz="1800" b="0" i="0" u="none" strike="noStrike" baseline="0">
                        <a:solidFill>
                          <a:srgbClr val="000000"/>
                        </a:solidFill>
                        <a:effectLst/>
                        <a:latin typeface="+mj-ea"/>
                        <a:ea typeface="+mj-ea"/>
                      </a:endParaRPr>
                    </a:p>
                  </a:txBody>
                  <a:tcPr marL="9525" marR="9525" marT="9525" marB="0" anchor="ctr"/>
                </a:tc>
                <a:tc>
                  <a:txBody>
                    <a:bodyPr/>
                    <a:lstStyle/>
                    <a:p>
                      <a:pPr algn="r" fontAlgn="ctr"/>
                      <a:r>
                        <a:rPr lang="en-US" altLang="ja-JP" sz="1800" u="none" strike="noStrike" baseline="0">
                          <a:effectLst/>
                          <a:latin typeface="+mj-ea"/>
                          <a:ea typeface="+mj-ea"/>
                        </a:rPr>
                        <a:t>1925</a:t>
                      </a:r>
                      <a:endParaRPr lang="en-US" altLang="ja-JP" sz="1800" b="0" i="0" u="none" strike="noStrike" baseline="0">
                        <a:solidFill>
                          <a:srgbClr val="000000"/>
                        </a:solidFill>
                        <a:effectLst/>
                        <a:latin typeface="+mj-ea"/>
                        <a:ea typeface="+mj-ea"/>
                      </a:endParaRPr>
                    </a:p>
                  </a:txBody>
                  <a:tcPr marL="9525" marR="9525" marT="9525" marB="0" anchor="ctr"/>
                </a:tc>
                <a:tc>
                  <a:txBody>
                    <a:bodyPr/>
                    <a:lstStyle/>
                    <a:p>
                      <a:pPr algn="r" fontAlgn="ctr"/>
                      <a:r>
                        <a:rPr lang="en-US" altLang="ja-JP" sz="1800" u="none" strike="noStrike" baseline="0">
                          <a:effectLst/>
                          <a:latin typeface="+mj-ea"/>
                          <a:ea typeface="+mj-ea"/>
                        </a:rPr>
                        <a:t>516</a:t>
                      </a:r>
                      <a:endParaRPr lang="en-US" altLang="ja-JP" sz="1800" b="0" i="0" u="none" strike="noStrike" baseline="0">
                        <a:solidFill>
                          <a:srgbClr val="000000"/>
                        </a:solidFill>
                        <a:effectLst/>
                        <a:latin typeface="+mj-ea"/>
                        <a:ea typeface="+mj-ea"/>
                      </a:endParaRPr>
                    </a:p>
                  </a:txBody>
                  <a:tcPr marL="9525" marR="9525" marT="9525" marB="0" anchor="ctr"/>
                </a:tc>
              </a:tr>
              <a:tr h="331901">
                <a:tc>
                  <a:txBody>
                    <a:bodyPr/>
                    <a:lstStyle/>
                    <a:p>
                      <a:pPr algn="l" fontAlgn="ctr"/>
                      <a:r>
                        <a:rPr lang="en-US" sz="1800" u="none" strike="noStrike" baseline="0">
                          <a:effectLst/>
                          <a:latin typeface="+mj-ea"/>
                          <a:ea typeface="+mj-ea"/>
                        </a:rPr>
                        <a:t>ALMA</a:t>
                      </a:r>
                      <a:r>
                        <a:rPr lang="ja-JP" altLang="en-US" sz="1800" u="none" strike="noStrike" baseline="0">
                          <a:effectLst/>
                          <a:latin typeface="+mj-ea"/>
                          <a:ea typeface="+mj-ea"/>
                        </a:rPr>
                        <a:t>アーカイブ</a:t>
                      </a:r>
                      <a:endParaRPr lang="ja-JP" altLang="en-US" sz="1800" b="0" i="0" u="none" strike="noStrike" baseline="0">
                        <a:solidFill>
                          <a:srgbClr val="000000"/>
                        </a:solidFill>
                        <a:effectLst/>
                        <a:latin typeface="+mj-ea"/>
                        <a:ea typeface="+mj-ea"/>
                      </a:endParaRPr>
                    </a:p>
                  </a:txBody>
                  <a:tcPr marL="9525" marR="9525" marT="9525" marB="0" anchor="ctr"/>
                </a:tc>
                <a:tc>
                  <a:txBody>
                    <a:bodyPr/>
                    <a:lstStyle/>
                    <a:p>
                      <a:pPr algn="r" fontAlgn="ctr"/>
                      <a:r>
                        <a:rPr lang="en-US" altLang="ja-JP" sz="1800" u="none" strike="noStrike" baseline="0">
                          <a:effectLst/>
                          <a:latin typeface="+mj-ea"/>
                          <a:ea typeface="+mj-ea"/>
                        </a:rPr>
                        <a:t>5</a:t>
                      </a:r>
                      <a:endParaRPr lang="en-US" altLang="ja-JP" sz="1800" b="0" i="0" u="none" strike="noStrike" baseline="0">
                        <a:solidFill>
                          <a:srgbClr val="000000"/>
                        </a:solidFill>
                        <a:effectLst/>
                        <a:latin typeface="+mj-ea"/>
                        <a:ea typeface="+mj-ea"/>
                      </a:endParaRPr>
                    </a:p>
                  </a:txBody>
                  <a:tcPr marL="9525" marR="9525" marT="9525" marB="0" anchor="ctr"/>
                </a:tc>
                <a:tc>
                  <a:txBody>
                    <a:bodyPr/>
                    <a:lstStyle/>
                    <a:p>
                      <a:pPr algn="r" fontAlgn="ctr"/>
                      <a:r>
                        <a:rPr lang="en-US" altLang="ja-JP" sz="1800" u="none" strike="noStrike" baseline="0">
                          <a:effectLst/>
                          <a:latin typeface="+mj-ea"/>
                          <a:ea typeface="+mj-ea"/>
                        </a:rPr>
                        <a:t>40</a:t>
                      </a:r>
                      <a:endParaRPr lang="en-US" altLang="ja-JP" sz="1800" b="0" i="0" u="none" strike="noStrike" baseline="0">
                        <a:solidFill>
                          <a:srgbClr val="000000"/>
                        </a:solidFill>
                        <a:effectLst/>
                        <a:latin typeface="+mj-ea"/>
                        <a:ea typeface="+mj-ea"/>
                      </a:endParaRPr>
                    </a:p>
                  </a:txBody>
                  <a:tcPr marL="9525" marR="9525" marT="9525" marB="0" anchor="ctr"/>
                </a:tc>
                <a:tc>
                  <a:txBody>
                    <a:bodyPr/>
                    <a:lstStyle/>
                    <a:p>
                      <a:pPr algn="r" fontAlgn="ctr"/>
                      <a:r>
                        <a:rPr lang="en-US" altLang="ja-JP" sz="1800" u="none" strike="noStrike" baseline="0">
                          <a:effectLst/>
                          <a:latin typeface="+mj-ea"/>
                          <a:ea typeface="+mj-ea"/>
                        </a:rPr>
                        <a:t>704</a:t>
                      </a:r>
                      <a:endParaRPr lang="en-US" altLang="ja-JP" sz="1800" b="0" i="0" u="none" strike="noStrike" baseline="0">
                        <a:solidFill>
                          <a:srgbClr val="000000"/>
                        </a:solidFill>
                        <a:effectLst/>
                        <a:latin typeface="+mj-ea"/>
                        <a:ea typeface="+mj-ea"/>
                      </a:endParaRPr>
                    </a:p>
                  </a:txBody>
                  <a:tcPr marL="9525" marR="9525" marT="9525" marB="0" anchor="ctr"/>
                </a:tc>
                <a:tc>
                  <a:txBody>
                    <a:bodyPr/>
                    <a:lstStyle/>
                    <a:p>
                      <a:pPr algn="r" fontAlgn="ctr"/>
                      <a:r>
                        <a:rPr lang="en-US" altLang="ja-JP" sz="1800" u="none" strike="noStrike" baseline="0">
                          <a:effectLst/>
                          <a:latin typeface="+mj-ea"/>
                          <a:ea typeface="+mj-ea"/>
                        </a:rPr>
                        <a:t>2261</a:t>
                      </a:r>
                      <a:endParaRPr lang="en-US" altLang="ja-JP" sz="1800" b="0" i="0" u="none" strike="noStrike" baseline="0">
                        <a:solidFill>
                          <a:srgbClr val="000000"/>
                        </a:solidFill>
                        <a:effectLst/>
                        <a:latin typeface="+mj-ea"/>
                        <a:ea typeface="+mj-ea"/>
                      </a:endParaRPr>
                    </a:p>
                  </a:txBody>
                  <a:tcPr marL="9525" marR="9525" marT="9525" marB="0" anchor="ctr"/>
                </a:tc>
                <a:tc>
                  <a:txBody>
                    <a:bodyPr/>
                    <a:lstStyle/>
                    <a:p>
                      <a:pPr algn="l" fontAlgn="ctr"/>
                      <a:endParaRPr lang="ja-JP" altLang="en-US" sz="1800" b="0" i="0" u="none" strike="noStrike" baseline="0">
                        <a:solidFill>
                          <a:srgbClr val="000000"/>
                        </a:solidFill>
                        <a:effectLst/>
                        <a:latin typeface="+mj-ea"/>
                        <a:ea typeface="+mj-ea"/>
                      </a:endParaRPr>
                    </a:p>
                  </a:txBody>
                  <a:tcPr marL="9525" marR="9525" marT="9525" marB="0" anchor="ctr"/>
                </a:tc>
              </a:tr>
              <a:tr h="331901">
                <a:tc>
                  <a:txBody>
                    <a:bodyPr/>
                    <a:lstStyle/>
                    <a:p>
                      <a:pPr algn="l" fontAlgn="ctr"/>
                      <a:r>
                        <a:rPr lang="en-US" sz="1800" u="none" strike="noStrike" baseline="0">
                          <a:effectLst/>
                          <a:latin typeface="+mj-ea"/>
                          <a:ea typeface="+mj-ea"/>
                        </a:rPr>
                        <a:t>VERA</a:t>
                      </a:r>
                      <a:r>
                        <a:rPr lang="ja-JP" altLang="en-US" sz="1800" u="none" strike="noStrike" baseline="0">
                          <a:effectLst/>
                          <a:latin typeface="+mj-ea"/>
                          <a:ea typeface="+mj-ea"/>
                        </a:rPr>
                        <a:t>アーカイブ</a:t>
                      </a:r>
                      <a:endParaRPr lang="ja-JP" altLang="en-US" sz="1800" b="0" i="0" u="none" strike="noStrike" baseline="0">
                        <a:solidFill>
                          <a:srgbClr val="000000"/>
                        </a:solidFill>
                        <a:effectLst/>
                        <a:latin typeface="+mj-ea"/>
                        <a:ea typeface="+mj-ea"/>
                      </a:endParaRPr>
                    </a:p>
                  </a:txBody>
                  <a:tcPr marL="9525" marR="9525" marT="9525" marB="0" anchor="ctr"/>
                </a:tc>
                <a:tc>
                  <a:txBody>
                    <a:bodyPr/>
                    <a:lstStyle/>
                    <a:p>
                      <a:pPr algn="r" fontAlgn="ctr"/>
                      <a:r>
                        <a:rPr lang="en-US" altLang="ja-JP" sz="1800" u="none" strike="noStrike" baseline="0">
                          <a:effectLst/>
                          <a:latin typeface="+mj-ea"/>
                          <a:ea typeface="+mj-ea"/>
                        </a:rPr>
                        <a:t>3</a:t>
                      </a:r>
                      <a:endParaRPr lang="en-US" altLang="ja-JP" sz="1800" b="0" i="0" u="none" strike="noStrike" baseline="0">
                        <a:solidFill>
                          <a:srgbClr val="000000"/>
                        </a:solidFill>
                        <a:effectLst/>
                        <a:latin typeface="+mj-ea"/>
                        <a:ea typeface="+mj-ea"/>
                      </a:endParaRPr>
                    </a:p>
                  </a:txBody>
                  <a:tcPr marL="9525" marR="9525" marT="9525" marB="0" anchor="ctr"/>
                </a:tc>
                <a:tc>
                  <a:txBody>
                    <a:bodyPr/>
                    <a:lstStyle/>
                    <a:p>
                      <a:pPr algn="r" fontAlgn="ctr"/>
                      <a:r>
                        <a:rPr lang="en-US" altLang="ja-JP" sz="1800" u="none" strike="noStrike" baseline="0">
                          <a:effectLst/>
                          <a:latin typeface="+mj-ea"/>
                          <a:ea typeface="+mj-ea"/>
                        </a:rPr>
                        <a:t>12</a:t>
                      </a:r>
                      <a:endParaRPr lang="en-US" altLang="ja-JP" sz="1800" b="0" i="0" u="none" strike="noStrike" baseline="0">
                        <a:solidFill>
                          <a:srgbClr val="000000"/>
                        </a:solidFill>
                        <a:effectLst/>
                        <a:latin typeface="+mj-ea"/>
                        <a:ea typeface="+mj-ea"/>
                      </a:endParaRPr>
                    </a:p>
                  </a:txBody>
                  <a:tcPr marL="9525" marR="9525" marT="9525" marB="0" anchor="ctr"/>
                </a:tc>
                <a:tc>
                  <a:txBody>
                    <a:bodyPr/>
                    <a:lstStyle/>
                    <a:p>
                      <a:pPr algn="r" fontAlgn="ctr"/>
                      <a:r>
                        <a:rPr lang="en-US" altLang="ja-JP" sz="1800" u="none" strike="noStrike" baseline="0">
                          <a:effectLst/>
                          <a:latin typeface="+mj-ea"/>
                          <a:ea typeface="+mj-ea"/>
                        </a:rPr>
                        <a:t>48</a:t>
                      </a:r>
                      <a:endParaRPr lang="en-US" altLang="ja-JP" sz="1800" b="0" i="0" u="none" strike="noStrike" baseline="0">
                        <a:solidFill>
                          <a:srgbClr val="000000"/>
                        </a:solidFill>
                        <a:effectLst/>
                        <a:latin typeface="+mj-ea"/>
                        <a:ea typeface="+mj-ea"/>
                      </a:endParaRPr>
                    </a:p>
                  </a:txBody>
                  <a:tcPr marL="9525" marR="9525" marT="9525" marB="0" anchor="ctr"/>
                </a:tc>
                <a:tc>
                  <a:txBody>
                    <a:bodyPr/>
                    <a:lstStyle/>
                    <a:p>
                      <a:pPr algn="r" fontAlgn="ctr"/>
                      <a:r>
                        <a:rPr lang="en-US" altLang="ja-JP" sz="1800" u="none" strike="noStrike" baseline="0">
                          <a:effectLst/>
                          <a:latin typeface="+mj-ea"/>
                          <a:ea typeface="+mj-ea"/>
                        </a:rPr>
                        <a:t>433</a:t>
                      </a:r>
                      <a:endParaRPr lang="en-US" altLang="ja-JP" sz="1800" b="0" i="0" u="none" strike="noStrike" baseline="0">
                        <a:solidFill>
                          <a:srgbClr val="000000"/>
                        </a:solidFill>
                        <a:effectLst/>
                        <a:latin typeface="+mj-ea"/>
                        <a:ea typeface="+mj-ea"/>
                      </a:endParaRPr>
                    </a:p>
                  </a:txBody>
                  <a:tcPr marL="9525" marR="9525" marT="9525" marB="0" anchor="ctr"/>
                </a:tc>
                <a:tc>
                  <a:txBody>
                    <a:bodyPr/>
                    <a:lstStyle/>
                    <a:p>
                      <a:pPr algn="l" fontAlgn="ctr"/>
                      <a:endParaRPr lang="ja-JP" altLang="en-US" sz="1800" b="0" i="0" u="none" strike="noStrike" baseline="0">
                        <a:solidFill>
                          <a:srgbClr val="000000"/>
                        </a:solidFill>
                        <a:effectLst/>
                        <a:latin typeface="+mj-ea"/>
                        <a:ea typeface="+mj-ea"/>
                      </a:endParaRPr>
                    </a:p>
                  </a:txBody>
                  <a:tcPr marL="9525" marR="9525" marT="9525" marB="0" anchor="ctr"/>
                </a:tc>
              </a:tr>
              <a:tr h="331901">
                <a:tc>
                  <a:txBody>
                    <a:bodyPr/>
                    <a:lstStyle/>
                    <a:p>
                      <a:pPr algn="l" fontAlgn="ctr"/>
                      <a:r>
                        <a:rPr lang="ja-JP" altLang="en-US" sz="1800" u="none" strike="noStrike" baseline="0">
                          <a:effectLst/>
                          <a:latin typeface="+mj-ea"/>
                          <a:ea typeface="+mj-ea"/>
                        </a:rPr>
                        <a:t>野辺山アーカイブ</a:t>
                      </a:r>
                      <a:endParaRPr lang="ja-JP" altLang="en-US" sz="1800" b="0" i="0" u="none" strike="noStrike" baseline="0">
                        <a:solidFill>
                          <a:srgbClr val="000000"/>
                        </a:solidFill>
                        <a:effectLst/>
                        <a:latin typeface="+mj-ea"/>
                        <a:ea typeface="+mj-ea"/>
                      </a:endParaRPr>
                    </a:p>
                  </a:txBody>
                  <a:tcPr marL="9525" marR="9525" marT="9525" marB="0" anchor="ctr"/>
                </a:tc>
                <a:tc>
                  <a:txBody>
                    <a:bodyPr/>
                    <a:lstStyle/>
                    <a:p>
                      <a:pPr algn="r" fontAlgn="ctr"/>
                      <a:r>
                        <a:rPr lang="en-US" altLang="ja-JP" sz="1800" u="none" strike="noStrike" baseline="0">
                          <a:effectLst/>
                          <a:latin typeface="+mj-ea"/>
                          <a:ea typeface="+mj-ea"/>
                        </a:rPr>
                        <a:t>3</a:t>
                      </a:r>
                      <a:endParaRPr lang="en-US" altLang="ja-JP" sz="1800" b="0" i="0" u="none" strike="noStrike" baseline="0">
                        <a:solidFill>
                          <a:srgbClr val="000000"/>
                        </a:solidFill>
                        <a:effectLst/>
                        <a:latin typeface="+mj-ea"/>
                        <a:ea typeface="+mj-ea"/>
                      </a:endParaRPr>
                    </a:p>
                  </a:txBody>
                  <a:tcPr marL="9525" marR="9525" marT="9525" marB="0" anchor="ctr"/>
                </a:tc>
                <a:tc>
                  <a:txBody>
                    <a:bodyPr/>
                    <a:lstStyle/>
                    <a:p>
                      <a:pPr algn="r" fontAlgn="ctr"/>
                      <a:r>
                        <a:rPr lang="en-US" altLang="ja-JP" sz="1800" u="none" strike="noStrike" baseline="0">
                          <a:effectLst/>
                          <a:latin typeface="+mj-ea"/>
                          <a:ea typeface="+mj-ea"/>
                        </a:rPr>
                        <a:t>12</a:t>
                      </a:r>
                      <a:endParaRPr lang="en-US" altLang="ja-JP" sz="1800" b="0" i="0" u="none" strike="noStrike" baseline="0">
                        <a:solidFill>
                          <a:srgbClr val="000000"/>
                        </a:solidFill>
                        <a:effectLst/>
                        <a:latin typeface="+mj-ea"/>
                        <a:ea typeface="+mj-ea"/>
                      </a:endParaRPr>
                    </a:p>
                  </a:txBody>
                  <a:tcPr marL="9525" marR="9525" marT="9525" marB="0" anchor="ctr"/>
                </a:tc>
                <a:tc>
                  <a:txBody>
                    <a:bodyPr/>
                    <a:lstStyle/>
                    <a:p>
                      <a:pPr algn="r" fontAlgn="ctr"/>
                      <a:r>
                        <a:rPr lang="en-US" altLang="ja-JP" sz="1800" u="none" strike="noStrike" baseline="0">
                          <a:effectLst/>
                          <a:latin typeface="+mj-ea"/>
                          <a:ea typeface="+mj-ea"/>
                        </a:rPr>
                        <a:t>192</a:t>
                      </a:r>
                      <a:endParaRPr lang="en-US" altLang="ja-JP" sz="1800" b="0" i="0" u="none" strike="noStrike" baseline="0">
                        <a:solidFill>
                          <a:srgbClr val="000000"/>
                        </a:solidFill>
                        <a:effectLst/>
                        <a:latin typeface="+mj-ea"/>
                        <a:ea typeface="+mj-ea"/>
                      </a:endParaRPr>
                    </a:p>
                  </a:txBody>
                  <a:tcPr marL="9525" marR="9525" marT="9525" marB="0" anchor="ctr"/>
                </a:tc>
                <a:tc>
                  <a:txBody>
                    <a:bodyPr/>
                    <a:lstStyle/>
                    <a:p>
                      <a:pPr algn="r" fontAlgn="ctr"/>
                      <a:r>
                        <a:rPr lang="en-US" altLang="ja-JP" sz="1800" u="none" strike="noStrike" baseline="0">
                          <a:effectLst/>
                          <a:latin typeface="+mj-ea"/>
                          <a:ea typeface="+mj-ea"/>
                        </a:rPr>
                        <a:t>272</a:t>
                      </a:r>
                      <a:endParaRPr lang="en-US" altLang="ja-JP" sz="1800" b="0" i="0" u="none" strike="noStrike" baseline="0">
                        <a:solidFill>
                          <a:srgbClr val="000000"/>
                        </a:solidFill>
                        <a:effectLst/>
                        <a:latin typeface="+mj-ea"/>
                        <a:ea typeface="+mj-ea"/>
                      </a:endParaRPr>
                    </a:p>
                  </a:txBody>
                  <a:tcPr marL="9525" marR="9525" marT="9525" marB="0" anchor="ctr"/>
                </a:tc>
                <a:tc>
                  <a:txBody>
                    <a:bodyPr/>
                    <a:lstStyle/>
                    <a:p>
                      <a:pPr algn="l" fontAlgn="ctr"/>
                      <a:endParaRPr lang="ja-JP" altLang="en-US" sz="1800" b="0" i="0" u="none" strike="noStrike" baseline="0">
                        <a:solidFill>
                          <a:srgbClr val="000000"/>
                        </a:solidFill>
                        <a:effectLst/>
                        <a:latin typeface="+mj-ea"/>
                        <a:ea typeface="+mj-ea"/>
                      </a:endParaRPr>
                    </a:p>
                  </a:txBody>
                  <a:tcPr marL="9525" marR="9525" marT="9525" marB="0" anchor="ctr"/>
                </a:tc>
              </a:tr>
              <a:tr h="331901">
                <a:tc>
                  <a:txBody>
                    <a:bodyPr/>
                    <a:lstStyle/>
                    <a:p>
                      <a:pPr algn="l" fontAlgn="ctr"/>
                      <a:r>
                        <a:rPr lang="ja-JP" altLang="en-US" sz="1800" u="none" strike="noStrike" baseline="0">
                          <a:effectLst/>
                          <a:latin typeface="+mj-ea"/>
                          <a:ea typeface="+mj-ea"/>
                        </a:rPr>
                        <a:t>岡山アーカイブ</a:t>
                      </a:r>
                      <a:endParaRPr lang="ja-JP" altLang="en-US" sz="1800" b="0" i="0" u="none" strike="noStrike" baseline="0">
                        <a:solidFill>
                          <a:srgbClr val="000000"/>
                        </a:solidFill>
                        <a:effectLst/>
                        <a:latin typeface="+mj-ea"/>
                        <a:ea typeface="+mj-ea"/>
                      </a:endParaRPr>
                    </a:p>
                  </a:txBody>
                  <a:tcPr marL="9525" marR="9525" marT="9525" marB="0" anchor="ctr"/>
                </a:tc>
                <a:tc>
                  <a:txBody>
                    <a:bodyPr/>
                    <a:lstStyle/>
                    <a:p>
                      <a:pPr algn="r" fontAlgn="ctr"/>
                      <a:r>
                        <a:rPr lang="en-US" altLang="ja-JP" sz="1800" u="none" strike="noStrike" baseline="0">
                          <a:effectLst/>
                          <a:latin typeface="+mj-ea"/>
                          <a:ea typeface="+mj-ea"/>
                        </a:rPr>
                        <a:t>2</a:t>
                      </a:r>
                      <a:endParaRPr lang="en-US" altLang="ja-JP" sz="1800" b="0" i="0" u="none" strike="noStrike" baseline="0">
                        <a:solidFill>
                          <a:srgbClr val="000000"/>
                        </a:solidFill>
                        <a:effectLst/>
                        <a:latin typeface="+mj-ea"/>
                        <a:ea typeface="+mj-ea"/>
                      </a:endParaRPr>
                    </a:p>
                  </a:txBody>
                  <a:tcPr marL="9525" marR="9525" marT="9525" marB="0" anchor="ctr"/>
                </a:tc>
                <a:tc>
                  <a:txBody>
                    <a:bodyPr/>
                    <a:lstStyle/>
                    <a:p>
                      <a:pPr algn="r" fontAlgn="ctr"/>
                      <a:r>
                        <a:rPr lang="en-US" altLang="ja-JP" sz="1800" u="none" strike="noStrike" baseline="0">
                          <a:effectLst/>
                          <a:latin typeface="+mj-ea"/>
                          <a:ea typeface="+mj-ea"/>
                        </a:rPr>
                        <a:t>16</a:t>
                      </a:r>
                      <a:endParaRPr lang="en-US" altLang="ja-JP" sz="1800" b="0" i="0" u="none" strike="noStrike" baseline="0">
                        <a:solidFill>
                          <a:srgbClr val="000000"/>
                        </a:solidFill>
                        <a:effectLst/>
                        <a:latin typeface="+mj-ea"/>
                        <a:ea typeface="+mj-ea"/>
                      </a:endParaRPr>
                    </a:p>
                  </a:txBody>
                  <a:tcPr marL="9525" marR="9525" marT="9525" marB="0" anchor="ctr"/>
                </a:tc>
                <a:tc>
                  <a:txBody>
                    <a:bodyPr/>
                    <a:lstStyle/>
                    <a:p>
                      <a:pPr algn="r" fontAlgn="ctr"/>
                      <a:r>
                        <a:rPr lang="en-US" altLang="ja-JP" sz="1800" u="none" strike="noStrike" baseline="0">
                          <a:effectLst/>
                          <a:latin typeface="+mj-ea"/>
                          <a:ea typeface="+mj-ea"/>
                        </a:rPr>
                        <a:t>128</a:t>
                      </a:r>
                      <a:endParaRPr lang="en-US" altLang="ja-JP" sz="1800" b="0" i="0" u="none" strike="noStrike" baseline="0">
                        <a:solidFill>
                          <a:srgbClr val="000000"/>
                        </a:solidFill>
                        <a:effectLst/>
                        <a:latin typeface="+mj-ea"/>
                        <a:ea typeface="+mj-ea"/>
                      </a:endParaRPr>
                    </a:p>
                  </a:txBody>
                  <a:tcPr marL="9525" marR="9525" marT="9525" marB="0" anchor="ctr"/>
                </a:tc>
                <a:tc>
                  <a:txBody>
                    <a:bodyPr/>
                    <a:lstStyle/>
                    <a:p>
                      <a:pPr algn="r" fontAlgn="ctr"/>
                      <a:r>
                        <a:rPr lang="en-US" altLang="ja-JP" sz="1800" u="none" strike="noStrike" baseline="0">
                          <a:effectLst/>
                          <a:latin typeface="+mj-ea"/>
                          <a:ea typeface="+mj-ea"/>
                        </a:rPr>
                        <a:t>204</a:t>
                      </a:r>
                      <a:endParaRPr lang="en-US" altLang="ja-JP" sz="1800" b="0" i="0" u="none" strike="noStrike" baseline="0">
                        <a:solidFill>
                          <a:srgbClr val="000000"/>
                        </a:solidFill>
                        <a:effectLst/>
                        <a:latin typeface="+mj-ea"/>
                        <a:ea typeface="+mj-ea"/>
                      </a:endParaRPr>
                    </a:p>
                  </a:txBody>
                  <a:tcPr marL="9525" marR="9525" marT="9525" marB="0" anchor="ctr"/>
                </a:tc>
                <a:tc>
                  <a:txBody>
                    <a:bodyPr/>
                    <a:lstStyle/>
                    <a:p>
                      <a:pPr algn="l" fontAlgn="ctr"/>
                      <a:endParaRPr lang="ja-JP" altLang="en-US" sz="1800" b="0" i="0" u="none" strike="noStrike" baseline="0">
                        <a:solidFill>
                          <a:srgbClr val="000000"/>
                        </a:solidFill>
                        <a:effectLst/>
                        <a:latin typeface="+mj-ea"/>
                        <a:ea typeface="+mj-ea"/>
                      </a:endParaRPr>
                    </a:p>
                  </a:txBody>
                  <a:tcPr marL="9525" marR="9525" marT="9525" marB="0" anchor="ctr"/>
                </a:tc>
              </a:tr>
              <a:tr h="331901">
                <a:tc>
                  <a:txBody>
                    <a:bodyPr/>
                    <a:lstStyle/>
                    <a:p>
                      <a:pPr algn="l" fontAlgn="ctr"/>
                      <a:r>
                        <a:rPr lang="ja-JP" altLang="en-US" sz="1800" u="none" strike="noStrike" baseline="0">
                          <a:effectLst/>
                          <a:latin typeface="+mj-ea"/>
                          <a:ea typeface="+mj-ea"/>
                        </a:rPr>
                        <a:t>太陽アーカイブ</a:t>
                      </a:r>
                      <a:endParaRPr lang="ja-JP" altLang="en-US" sz="1800" b="0" i="0" u="none" strike="noStrike" baseline="0">
                        <a:solidFill>
                          <a:srgbClr val="000000"/>
                        </a:solidFill>
                        <a:effectLst/>
                        <a:latin typeface="+mj-ea"/>
                        <a:ea typeface="+mj-ea"/>
                      </a:endParaRPr>
                    </a:p>
                  </a:txBody>
                  <a:tcPr marL="9525" marR="9525" marT="9525" marB="0" anchor="ctr"/>
                </a:tc>
                <a:tc>
                  <a:txBody>
                    <a:bodyPr/>
                    <a:lstStyle/>
                    <a:p>
                      <a:pPr algn="r" fontAlgn="ctr"/>
                      <a:r>
                        <a:rPr lang="en-US" altLang="ja-JP" sz="1800" u="none" strike="noStrike" baseline="0">
                          <a:effectLst/>
                          <a:latin typeface="+mj-ea"/>
                          <a:ea typeface="+mj-ea"/>
                        </a:rPr>
                        <a:t>4</a:t>
                      </a:r>
                      <a:endParaRPr lang="en-US" altLang="ja-JP" sz="1800" b="0" i="0" u="none" strike="noStrike" baseline="0">
                        <a:solidFill>
                          <a:srgbClr val="000000"/>
                        </a:solidFill>
                        <a:effectLst/>
                        <a:latin typeface="+mj-ea"/>
                        <a:ea typeface="+mj-ea"/>
                      </a:endParaRPr>
                    </a:p>
                  </a:txBody>
                  <a:tcPr marL="9525" marR="9525" marT="9525" marB="0" anchor="ctr"/>
                </a:tc>
                <a:tc>
                  <a:txBody>
                    <a:bodyPr/>
                    <a:lstStyle/>
                    <a:p>
                      <a:pPr algn="r" fontAlgn="ctr"/>
                      <a:r>
                        <a:rPr lang="en-US" altLang="ja-JP" sz="1800" u="none" strike="noStrike" baseline="0">
                          <a:effectLst/>
                          <a:latin typeface="+mj-ea"/>
                          <a:ea typeface="+mj-ea"/>
                        </a:rPr>
                        <a:t>20</a:t>
                      </a:r>
                      <a:endParaRPr lang="en-US" altLang="ja-JP" sz="1800" b="0" i="0" u="none" strike="noStrike" baseline="0">
                        <a:solidFill>
                          <a:srgbClr val="000000"/>
                        </a:solidFill>
                        <a:effectLst/>
                        <a:latin typeface="+mj-ea"/>
                        <a:ea typeface="+mj-ea"/>
                      </a:endParaRPr>
                    </a:p>
                  </a:txBody>
                  <a:tcPr marL="9525" marR="9525" marT="9525" marB="0" anchor="ctr"/>
                </a:tc>
                <a:tc>
                  <a:txBody>
                    <a:bodyPr/>
                    <a:lstStyle/>
                    <a:p>
                      <a:pPr algn="r" fontAlgn="ctr"/>
                      <a:r>
                        <a:rPr lang="en-US" altLang="ja-JP" sz="1800" u="none" strike="noStrike" baseline="0">
                          <a:effectLst/>
                          <a:latin typeface="+mj-ea"/>
                          <a:ea typeface="+mj-ea"/>
                        </a:rPr>
                        <a:t>368</a:t>
                      </a:r>
                      <a:endParaRPr lang="en-US" altLang="ja-JP" sz="1800" b="0" i="0" u="none" strike="noStrike" baseline="0">
                        <a:solidFill>
                          <a:srgbClr val="000000"/>
                        </a:solidFill>
                        <a:effectLst/>
                        <a:latin typeface="+mj-ea"/>
                        <a:ea typeface="+mj-ea"/>
                      </a:endParaRPr>
                    </a:p>
                  </a:txBody>
                  <a:tcPr marL="9525" marR="9525" marT="9525" marB="0" anchor="ctr"/>
                </a:tc>
                <a:tc>
                  <a:txBody>
                    <a:bodyPr/>
                    <a:lstStyle/>
                    <a:p>
                      <a:pPr algn="r" fontAlgn="ctr"/>
                      <a:r>
                        <a:rPr lang="en-US" altLang="ja-JP" sz="1800" u="none" strike="noStrike" baseline="0">
                          <a:effectLst/>
                          <a:latin typeface="+mj-ea"/>
                          <a:ea typeface="+mj-ea"/>
                        </a:rPr>
                        <a:t>272</a:t>
                      </a:r>
                      <a:endParaRPr lang="en-US" altLang="ja-JP" sz="1800" b="0" i="0" u="none" strike="noStrike" baseline="0">
                        <a:solidFill>
                          <a:srgbClr val="000000"/>
                        </a:solidFill>
                        <a:effectLst/>
                        <a:latin typeface="+mj-ea"/>
                        <a:ea typeface="+mj-ea"/>
                      </a:endParaRPr>
                    </a:p>
                  </a:txBody>
                  <a:tcPr marL="9525" marR="9525" marT="9525" marB="0" anchor="ctr"/>
                </a:tc>
                <a:tc>
                  <a:txBody>
                    <a:bodyPr/>
                    <a:lstStyle/>
                    <a:p>
                      <a:pPr algn="l" fontAlgn="ctr"/>
                      <a:endParaRPr lang="ja-JP" altLang="en-US" sz="1800" b="0" i="0" u="none" strike="noStrike" baseline="0">
                        <a:solidFill>
                          <a:srgbClr val="000000"/>
                        </a:solidFill>
                        <a:effectLst/>
                        <a:latin typeface="+mj-ea"/>
                        <a:ea typeface="+mj-ea"/>
                      </a:endParaRPr>
                    </a:p>
                  </a:txBody>
                  <a:tcPr marL="9525" marR="9525" marT="9525" marB="0" anchor="ctr"/>
                </a:tc>
              </a:tr>
              <a:tr h="331901">
                <a:tc>
                  <a:txBody>
                    <a:bodyPr/>
                    <a:lstStyle/>
                    <a:p>
                      <a:pPr algn="l" fontAlgn="ctr"/>
                      <a:r>
                        <a:rPr lang="ja-JP" altLang="en-US" sz="1800" u="none" strike="noStrike" baseline="0">
                          <a:effectLst/>
                          <a:latin typeface="+mj-ea"/>
                          <a:ea typeface="+mj-ea"/>
                        </a:rPr>
                        <a:t>データ遠隔</a:t>
                      </a:r>
                      <a:endParaRPr lang="ja-JP" altLang="en-US" sz="1800" b="0" i="0" u="none" strike="noStrike" baseline="0">
                        <a:solidFill>
                          <a:srgbClr val="000000"/>
                        </a:solidFill>
                        <a:effectLst/>
                        <a:latin typeface="+mj-ea"/>
                        <a:ea typeface="+mj-ea"/>
                      </a:endParaRPr>
                    </a:p>
                  </a:txBody>
                  <a:tcPr marL="9525" marR="9525" marT="9525" marB="0" anchor="ctr"/>
                </a:tc>
                <a:tc>
                  <a:txBody>
                    <a:bodyPr/>
                    <a:lstStyle/>
                    <a:p>
                      <a:pPr algn="r" fontAlgn="ctr"/>
                      <a:r>
                        <a:rPr lang="en-US" altLang="ja-JP" sz="1800" u="none" strike="noStrike" baseline="0">
                          <a:effectLst/>
                          <a:latin typeface="+mj-ea"/>
                          <a:ea typeface="+mj-ea"/>
                        </a:rPr>
                        <a:t>2</a:t>
                      </a:r>
                      <a:endParaRPr lang="en-US" altLang="ja-JP" sz="1800" b="0" i="0" u="none" strike="noStrike" baseline="0">
                        <a:solidFill>
                          <a:srgbClr val="000000"/>
                        </a:solidFill>
                        <a:effectLst/>
                        <a:latin typeface="+mj-ea"/>
                        <a:ea typeface="+mj-ea"/>
                      </a:endParaRPr>
                    </a:p>
                  </a:txBody>
                  <a:tcPr marL="9525" marR="9525" marT="9525" marB="0" anchor="ctr"/>
                </a:tc>
                <a:tc>
                  <a:txBody>
                    <a:bodyPr/>
                    <a:lstStyle/>
                    <a:p>
                      <a:pPr algn="r" fontAlgn="ctr"/>
                      <a:r>
                        <a:rPr lang="en-US" altLang="ja-JP" sz="1800" u="none" strike="noStrike" baseline="0">
                          <a:effectLst/>
                          <a:latin typeface="+mj-ea"/>
                          <a:ea typeface="+mj-ea"/>
                        </a:rPr>
                        <a:t>16</a:t>
                      </a:r>
                      <a:endParaRPr lang="en-US" altLang="ja-JP" sz="1800" b="0" i="0" u="none" strike="noStrike" baseline="0">
                        <a:solidFill>
                          <a:srgbClr val="000000"/>
                        </a:solidFill>
                        <a:effectLst/>
                        <a:latin typeface="+mj-ea"/>
                        <a:ea typeface="+mj-ea"/>
                      </a:endParaRPr>
                    </a:p>
                  </a:txBody>
                  <a:tcPr marL="9525" marR="9525" marT="9525" marB="0" anchor="ctr"/>
                </a:tc>
                <a:tc>
                  <a:txBody>
                    <a:bodyPr/>
                    <a:lstStyle/>
                    <a:p>
                      <a:pPr algn="r" fontAlgn="ctr"/>
                      <a:r>
                        <a:rPr lang="en-US" altLang="ja-JP" sz="1800" u="none" strike="noStrike" baseline="0" dirty="0">
                          <a:effectLst/>
                          <a:latin typeface="+mj-ea"/>
                          <a:ea typeface="+mj-ea"/>
                        </a:rPr>
                        <a:t>64</a:t>
                      </a:r>
                      <a:endParaRPr lang="en-US" altLang="ja-JP" sz="1800" b="0" i="0" u="none" strike="noStrike" baseline="0" dirty="0">
                        <a:solidFill>
                          <a:srgbClr val="000000"/>
                        </a:solidFill>
                        <a:effectLst/>
                        <a:latin typeface="+mj-ea"/>
                        <a:ea typeface="+mj-ea"/>
                      </a:endParaRPr>
                    </a:p>
                  </a:txBody>
                  <a:tcPr marL="9525" marR="9525" marT="9525" marB="0" anchor="ctr"/>
                </a:tc>
                <a:tc>
                  <a:txBody>
                    <a:bodyPr/>
                    <a:lstStyle/>
                    <a:p>
                      <a:pPr algn="r" fontAlgn="ctr"/>
                      <a:r>
                        <a:rPr lang="en-US" altLang="ja-JP" sz="1800" u="none" strike="noStrike" baseline="0">
                          <a:effectLst/>
                          <a:latin typeface="+mj-ea"/>
                          <a:ea typeface="+mj-ea"/>
                        </a:rPr>
                        <a:t>408</a:t>
                      </a:r>
                      <a:endParaRPr lang="en-US" altLang="ja-JP" sz="1800" b="0" i="0" u="none" strike="noStrike" baseline="0">
                        <a:solidFill>
                          <a:srgbClr val="000000"/>
                        </a:solidFill>
                        <a:effectLst/>
                        <a:latin typeface="+mj-ea"/>
                        <a:ea typeface="+mj-ea"/>
                      </a:endParaRPr>
                    </a:p>
                  </a:txBody>
                  <a:tcPr marL="9525" marR="9525" marT="9525" marB="0" anchor="ctr"/>
                </a:tc>
                <a:tc>
                  <a:txBody>
                    <a:bodyPr/>
                    <a:lstStyle/>
                    <a:p>
                      <a:pPr algn="l" fontAlgn="ctr"/>
                      <a:endParaRPr lang="ja-JP" altLang="en-US" sz="1800" b="0" i="0" u="none" strike="noStrike" baseline="0">
                        <a:solidFill>
                          <a:srgbClr val="000000"/>
                        </a:solidFill>
                        <a:effectLst/>
                        <a:latin typeface="+mj-ea"/>
                        <a:ea typeface="+mj-ea"/>
                      </a:endParaRPr>
                    </a:p>
                  </a:txBody>
                  <a:tcPr marL="9525" marR="9525" marT="9525" marB="0" anchor="ctr"/>
                </a:tc>
              </a:tr>
              <a:tr h="331901">
                <a:tc>
                  <a:txBody>
                    <a:bodyPr/>
                    <a:lstStyle/>
                    <a:p>
                      <a:pPr algn="l" fontAlgn="ctr"/>
                      <a:r>
                        <a:rPr lang="ja-JP" altLang="en-US" sz="1800" u="none" strike="noStrike" baseline="0">
                          <a:effectLst/>
                          <a:latin typeface="+mj-ea"/>
                          <a:ea typeface="+mj-ea"/>
                        </a:rPr>
                        <a:t>ヴァーチャル天文台</a:t>
                      </a:r>
                      <a:endParaRPr lang="ja-JP" altLang="en-US" sz="1800" b="0" i="0" u="none" strike="noStrike" baseline="0">
                        <a:solidFill>
                          <a:srgbClr val="000000"/>
                        </a:solidFill>
                        <a:effectLst/>
                        <a:latin typeface="+mj-ea"/>
                        <a:ea typeface="+mj-ea"/>
                      </a:endParaRPr>
                    </a:p>
                  </a:txBody>
                  <a:tcPr marL="9525" marR="9525" marT="9525" marB="0" anchor="ctr"/>
                </a:tc>
                <a:tc>
                  <a:txBody>
                    <a:bodyPr/>
                    <a:lstStyle/>
                    <a:p>
                      <a:pPr algn="r" fontAlgn="ctr"/>
                      <a:r>
                        <a:rPr lang="en-US" altLang="ja-JP" sz="1800" u="none" strike="noStrike" baseline="0">
                          <a:effectLst/>
                          <a:latin typeface="+mj-ea"/>
                          <a:ea typeface="+mj-ea"/>
                        </a:rPr>
                        <a:t>13</a:t>
                      </a:r>
                      <a:endParaRPr lang="en-US" altLang="ja-JP" sz="1800" b="0" i="0" u="none" strike="noStrike" baseline="0">
                        <a:solidFill>
                          <a:srgbClr val="000000"/>
                        </a:solidFill>
                        <a:effectLst/>
                        <a:latin typeface="+mj-ea"/>
                        <a:ea typeface="+mj-ea"/>
                      </a:endParaRPr>
                    </a:p>
                  </a:txBody>
                  <a:tcPr marL="9525" marR="9525" marT="9525" marB="0" anchor="ctr"/>
                </a:tc>
                <a:tc>
                  <a:txBody>
                    <a:bodyPr/>
                    <a:lstStyle/>
                    <a:p>
                      <a:pPr algn="r" fontAlgn="ctr"/>
                      <a:r>
                        <a:rPr lang="en-US" altLang="ja-JP" sz="1800" u="none" strike="noStrike" baseline="0">
                          <a:effectLst/>
                          <a:latin typeface="+mj-ea"/>
                          <a:ea typeface="+mj-ea"/>
                        </a:rPr>
                        <a:t>208</a:t>
                      </a:r>
                      <a:endParaRPr lang="en-US" altLang="ja-JP" sz="1800" b="0" i="0" u="none" strike="noStrike" baseline="0">
                        <a:solidFill>
                          <a:srgbClr val="000000"/>
                        </a:solidFill>
                        <a:effectLst/>
                        <a:latin typeface="+mj-ea"/>
                        <a:ea typeface="+mj-ea"/>
                      </a:endParaRPr>
                    </a:p>
                  </a:txBody>
                  <a:tcPr marL="9525" marR="9525" marT="9525" marB="0" anchor="ctr"/>
                </a:tc>
                <a:tc>
                  <a:txBody>
                    <a:bodyPr/>
                    <a:lstStyle/>
                    <a:p>
                      <a:pPr algn="r" fontAlgn="ctr"/>
                      <a:r>
                        <a:rPr lang="en-US" altLang="ja-JP" sz="1800" u="none" strike="noStrike" baseline="0">
                          <a:effectLst/>
                          <a:latin typeface="+mj-ea"/>
                          <a:ea typeface="+mj-ea"/>
                        </a:rPr>
                        <a:t>1664</a:t>
                      </a:r>
                      <a:endParaRPr lang="en-US" altLang="ja-JP" sz="1800" b="0" i="0" u="none" strike="noStrike" baseline="0">
                        <a:solidFill>
                          <a:srgbClr val="000000"/>
                        </a:solidFill>
                        <a:effectLst/>
                        <a:latin typeface="+mj-ea"/>
                        <a:ea typeface="+mj-ea"/>
                      </a:endParaRPr>
                    </a:p>
                  </a:txBody>
                  <a:tcPr marL="9525" marR="9525" marT="9525" marB="0" anchor="ctr"/>
                </a:tc>
                <a:tc>
                  <a:txBody>
                    <a:bodyPr/>
                    <a:lstStyle/>
                    <a:p>
                      <a:pPr algn="r" fontAlgn="ctr"/>
                      <a:r>
                        <a:rPr lang="en-US" altLang="ja-JP" sz="1800" u="none" strike="noStrike" baseline="0">
                          <a:effectLst/>
                          <a:latin typeface="+mj-ea"/>
                          <a:ea typeface="+mj-ea"/>
                        </a:rPr>
                        <a:t>476</a:t>
                      </a:r>
                      <a:endParaRPr lang="en-US" altLang="ja-JP" sz="1800" b="0" i="0" u="none" strike="noStrike" baseline="0">
                        <a:solidFill>
                          <a:srgbClr val="000000"/>
                        </a:solidFill>
                        <a:effectLst/>
                        <a:latin typeface="+mj-ea"/>
                        <a:ea typeface="+mj-ea"/>
                      </a:endParaRPr>
                    </a:p>
                  </a:txBody>
                  <a:tcPr marL="9525" marR="9525" marT="9525" marB="0" anchor="ctr"/>
                </a:tc>
                <a:tc>
                  <a:txBody>
                    <a:bodyPr/>
                    <a:lstStyle/>
                    <a:p>
                      <a:pPr algn="l" fontAlgn="ctr"/>
                      <a:endParaRPr lang="ja-JP" altLang="en-US" sz="1800" b="0" i="0" u="none" strike="noStrike" baseline="0">
                        <a:solidFill>
                          <a:srgbClr val="000000"/>
                        </a:solidFill>
                        <a:effectLst/>
                        <a:latin typeface="+mj-ea"/>
                        <a:ea typeface="+mj-ea"/>
                      </a:endParaRPr>
                    </a:p>
                  </a:txBody>
                  <a:tcPr marL="9525" marR="9525" marT="9525" marB="0" anchor="ctr"/>
                </a:tc>
              </a:tr>
              <a:tr h="331901">
                <a:tc>
                  <a:txBody>
                    <a:bodyPr/>
                    <a:lstStyle/>
                    <a:p>
                      <a:pPr algn="l" fontAlgn="ctr"/>
                      <a:r>
                        <a:rPr lang="ja-JP" altLang="en-US" sz="1800" u="none" strike="noStrike" baseline="0">
                          <a:effectLst/>
                          <a:latin typeface="+mj-ea"/>
                          <a:ea typeface="+mj-ea"/>
                        </a:rPr>
                        <a:t>開発試験ヴァーチャル</a:t>
                      </a:r>
                      <a:endParaRPr lang="ja-JP" altLang="en-US" sz="1800" b="0" i="0" u="none" strike="noStrike" baseline="0">
                        <a:solidFill>
                          <a:srgbClr val="000000"/>
                        </a:solidFill>
                        <a:effectLst/>
                        <a:latin typeface="+mj-ea"/>
                        <a:ea typeface="+mj-ea"/>
                      </a:endParaRPr>
                    </a:p>
                  </a:txBody>
                  <a:tcPr marL="9525" marR="9525" marT="9525" marB="0" anchor="ctr"/>
                </a:tc>
                <a:tc>
                  <a:txBody>
                    <a:bodyPr/>
                    <a:lstStyle/>
                    <a:p>
                      <a:pPr algn="l" fontAlgn="ctr"/>
                      <a:endParaRPr lang="ja-JP" altLang="en-US" sz="1800" b="0" i="0" u="none" strike="noStrike" baseline="0">
                        <a:solidFill>
                          <a:srgbClr val="000000"/>
                        </a:solidFill>
                        <a:effectLst/>
                        <a:latin typeface="+mj-ea"/>
                        <a:ea typeface="+mj-ea"/>
                      </a:endParaRPr>
                    </a:p>
                  </a:txBody>
                  <a:tcPr marL="9525" marR="9525" marT="9525" marB="0" anchor="ctr"/>
                </a:tc>
                <a:tc>
                  <a:txBody>
                    <a:bodyPr/>
                    <a:lstStyle/>
                    <a:p>
                      <a:pPr algn="l" fontAlgn="ctr"/>
                      <a:endParaRPr lang="ja-JP" altLang="en-US" sz="1800" b="0" i="0" u="none" strike="noStrike" baseline="0">
                        <a:solidFill>
                          <a:srgbClr val="000000"/>
                        </a:solidFill>
                        <a:effectLst/>
                        <a:latin typeface="+mj-ea"/>
                        <a:ea typeface="+mj-ea"/>
                      </a:endParaRPr>
                    </a:p>
                  </a:txBody>
                  <a:tcPr marL="9525" marR="9525" marT="9525" marB="0" anchor="ctr"/>
                </a:tc>
                <a:tc>
                  <a:txBody>
                    <a:bodyPr/>
                    <a:lstStyle/>
                    <a:p>
                      <a:pPr algn="l" fontAlgn="ctr"/>
                      <a:endParaRPr lang="ja-JP" altLang="en-US" sz="1800" b="0" i="0" u="none" strike="noStrike" baseline="0">
                        <a:solidFill>
                          <a:srgbClr val="000000"/>
                        </a:solidFill>
                        <a:effectLst/>
                        <a:latin typeface="+mj-ea"/>
                        <a:ea typeface="+mj-ea"/>
                      </a:endParaRPr>
                    </a:p>
                  </a:txBody>
                  <a:tcPr marL="9525" marR="9525" marT="9525" marB="0" anchor="ctr"/>
                </a:tc>
                <a:tc>
                  <a:txBody>
                    <a:bodyPr/>
                    <a:lstStyle/>
                    <a:p>
                      <a:pPr algn="l" fontAlgn="ctr"/>
                      <a:endParaRPr lang="ja-JP" altLang="en-US" sz="1800" b="0" i="0" u="none" strike="noStrike" baseline="0">
                        <a:solidFill>
                          <a:srgbClr val="000000"/>
                        </a:solidFill>
                        <a:effectLst/>
                        <a:latin typeface="+mj-ea"/>
                        <a:ea typeface="+mj-ea"/>
                      </a:endParaRPr>
                    </a:p>
                  </a:txBody>
                  <a:tcPr marL="9525" marR="9525" marT="9525" marB="0" anchor="ctr"/>
                </a:tc>
                <a:tc>
                  <a:txBody>
                    <a:bodyPr/>
                    <a:lstStyle/>
                    <a:p>
                      <a:pPr algn="l" fontAlgn="ctr"/>
                      <a:endParaRPr lang="ja-JP" altLang="en-US" sz="1800" b="0" i="0" u="none" strike="noStrike" baseline="0">
                        <a:solidFill>
                          <a:srgbClr val="000000"/>
                        </a:solidFill>
                        <a:effectLst/>
                        <a:latin typeface="+mj-ea"/>
                        <a:ea typeface="+mj-ea"/>
                      </a:endParaRPr>
                    </a:p>
                  </a:txBody>
                  <a:tcPr marL="9525" marR="9525" marT="9525" marB="0" anchor="ctr"/>
                </a:tc>
              </a:tr>
              <a:tr h="331901">
                <a:tc>
                  <a:txBody>
                    <a:bodyPr/>
                    <a:lstStyle/>
                    <a:p>
                      <a:pPr algn="l" fontAlgn="ctr"/>
                      <a:r>
                        <a:rPr lang="en-US" sz="1800" u="none" strike="noStrike" baseline="0">
                          <a:effectLst/>
                          <a:latin typeface="+mj-ea"/>
                          <a:ea typeface="+mj-ea"/>
                        </a:rPr>
                        <a:t>RISE</a:t>
                      </a:r>
                      <a:r>
                        <a:rPr lang="ja-JP" altLang="en-US" sz="1800" u="none" strike="noStrike" baseline="0">
                          <a:effectLst/>
                          <a:latin typeface="+mj-ea"/>
                          <a:ea typeface="+mj-ea"/>
                        </a:rPr>
                        <a:t>データ解析</a:t>
                      </a:r>
                      <a:endParaRPr lang="ja-JP" altLang="en-US" sz="1800" b="0" i="0" u="none" strike="noStrike" baseline="0">
                        <a:solidFill>
                          <a:srgbClr val="000000"/>
                        </a:solidFill>
                        <a:effectLst/>
                        <a:latin typeface="+mj-ea"/>
                        <a:ea typeface="+mj-ea"/>
                      </a:endParaRPr>
                    </a:p>
                  </a:txBody>
                  <a:tcPr marL="9525" marR="9525" marT="9525" marB="0" anchor="ctr"/>
                </a:tc>
                <a:tc>
                  <a:txBody>
                    <a:bodyPr/>
                    <a:lstStyle/>
                    <a:p>
                      <a:pPr algn="r" fontAlgn="ctr"/>
                      <a:r>
                        <a:rPr lang="en-US" altLang="ja-JP" sz="1800" u="none" strike="noStrike" baseline="0">
                          <a:effectLst/>
                          <a:latin typeface="+mj-ea"/>
                          <a:ea typeface="+mj-ea"/>
                        </a:rPr>
                        <a:t>1</a:t>
                      </a:r>
                      <a:endParaRPr lang="en-US" altLang="ja-JP" sz="1800" b="0" i="0" u="none" strike="noStrike" baseline="0">
                        <a:solidFill>
                          <a:srgbClr val="000000"/>
                        </a:solidFill>
                        <a:effectLst/>
                        <a:latin typeface="+mj-ea"/>
                        <a:ea typeface="+mj-ea"/>
                      </a:endParaRPr>
                    </a:p>
                  </a:txBody>
                  <a:tcPr marL="9525" marR="9525" marT="9525" marB="0" anchor="ctr"/>
                </a:tc>
                <a:tc>
                  <a:txBody>
                    <a:bodyPr/>
                    <a:lstStyle/>
                    <a:p>
                      <a:pPr algn="r" fontAlgn="ctr"/>
                      <a:r>
                        <a:rPr lang="en-US" altLang="ja-JP" sz="1800" u="none" strike="noStrike" baseline="0">
                          <a:effectLst/>
                          <a:latin typeface="+mj-ea"/>
                          <a:ea typeface="+mj-ea"/>
                        </a:rPr>
                        <a:t>72</a:t>
                      </a:r>
                      <a:endParaRPr lang="en-US" altLang="ja-JP" sz="1800" b="0" i="0" u="none" strike="noStrike" baseline="0">
                        <a:solidFill>
                          <a:srgbClr val="000000"/>
                        </a:solidFill>
                        <a:effectLst/>
                        <a:latin typeface="+mj-ea"/>
                        <a:ea typeface="+mj-ea"/>
                      </a:endParaRPr>
                    </a:p>
                  </a:txBody>
                  <a:tcPr marL="9525" marR="9525" marT="9525" marB="0" anchor="ctr"/>
                </a:tc>
                <a:tc>
                  <a:txBody>
                    <a:bodyPr/>
                    <a:lstStyle/>
                    <a:p>
                      <a:pPr algn="r" fontAlgn="ctr"/>
                      <a:r>
                        <a:rPr lang="en-US" altLang="ja-JP" sz="1800" u="none" strike="noStrike" baseline="0">
                          <a:effectLst/>
                          <a:latin typeface="+mj-ea"/>
                          <a:ea typeface="+mj-ea"/>
                        </a:rPr>
                        <a:t>256</a:t>
                      </a:r>
                      <a:endParaRPr lang="en-US" altLang="ja-JP" sz="1800" b="0" i="0" u="none" strike="noStrike" baseline="0">
                        <a:solidFill>
                          <a:srgbClr val="000000"/>
                        </a:solidFill>
                        <a:effectLst/>
                        <a:latin typeface="+mj-ea"/>
                        <a:ea typeface="+mj-ea"/>
                      </a:endParaRPr>
                    </a:p>
                  </a:txBody>
                  <a:tcPr marL="9525" marR="9525" marT="9525" marB="0" anchor="ctr"/>
                </a:tc>
                <a:tc>
                  <a:txBody>
                    <a:bodyPr/>
                    <a:lstStyle/>
                    <a:p>
                      <a:pPr algn="r" fontAlgn="ctr"/>
                      <a:r>
                        <a:rPr lang="en-US" altLang="ja-JP" sz="1800" u="none" strike="noStrike" baseline="0">
                          <a:effectLst/>
                          <a:latin typeface="+mj-ea"/>
                          <a:ea typeface="+mj-ea"/>
                        </a:rPr>
                        <a:t>55</a:t>
                      </a:r>
                      <a:endParaRPr lang="en-US" altLang="ja-JP" sz="1800" b="0" i="0" u="none" strike="noStrike" baseline="0">
                        <a:solidFill>
                          <a:srgbClr val="000000"/>
                        </a:solidFill>
                        <a:effectLst/>
                        <a:latin typeface="+mj-ea"/>
                        <a:ea typeface="+mj-ea"/>
                      </a:endParaRPr>
                    </a:p>
                  </a:txBody>
                  <a:tcPr marL="9525" marR="9525" marT="9525" marB="0" anchor="ctr"/>
                </a:tc>
                <a:tc>
                  <a:txBody>
                    <a:bodyPr/>
                    <a:lstStyle/>
                    <a:p>
                      <a:pPr algn="l" fontAlgn="ctr"/>
                      <a:endParaRPr lang="ja-JP" altLang="en-US" sz="1800" b="0" i="0" u="none" strike="noStrike" baseline="0">
                        <a:solidFill>
                          <a:srgbClr val="000000"/>
                        </a:solidFill>
                        <a:effectLst/>
                        <a:latin typeface="+mj-ea"/>
                        <a:ea typeface="+mj-ea"/>
                      </a:endParaRPr>
                    </a:p>
                  </a:txBody>
                  <a:tcPr marL="9525" marR="9525" marT="9525" marB="0" anchor="ctr"/>
                </a:tc>
              </a:tr>
              <a:tr h="331901">
                <a:tc>
                  <a:txBody>
                    <a:bodyPr/>
                    <a:lstStyle/>
                    <a:p>
                      <a:pPr algn="l" fontAlgn="ctr"/>
                      <a:r>
                        <a:rPr lang="ja-JP" altLang="en-US" sz="1800" u="none" strike="noStrike" baseline="0">
                          <a:effectLst/>
                          <a:latin typeface="+mj-ea"/>
                          <a:ea typeface="+mj-ea"/>
                        </a:rPr>
                        <a:t>測地解析</a:t>
                      </a:r>
                      <a:endParaRPr lang="ja-JP" altLang="en-US" sz="1800" b="0" i="0" u="none" strike="noStrike" baseline="0">
                        <a:solidFill>
                          <a:srgbClr val="000000"/>
                        </a:solidFill>
                        <a:effectLst/>
                        <a:latin typeface="+mj-ea"/>
                        <a:ea typeface="+mj-ea"/>
                      </a:endParaRPr>
                    </a:p>
                  </a:txBody>
                  <a:tcPr marL="9525" marR="9525" marT="9525" marB="0" anchor="ctr"/>
                </a:tc>
                <a:tc>
                  <a:txBody>
                    <a:bodyPr/>
                    <a:lstStyle/>
                    <a:p>
                      <a:pPr algn="r" fontAlgn="ctr"/>
                      <a:r>
                        <a:rPr lang="en-US" altLang="ja-JP" sz="1800" u="none" strike="noStrike" baseline="0">
                          <a:effectLst/>
                          <a:latin typeface="+mj-ea"/>
                          <a:ea typeface="+mj-ea"/>
                        </a:rPr>
                        <a:t>1</a:t>
                      </a:r>
                      <a:endParaRPr lang="en-US" altLang="ja-JP" sz="1800" b="0" i="0" u="none" strike="noStrike" baseline="0">
                        <a:solidFill>
                          <a:srgbClr val="000000"/>
                        </a:solidFill>
                        <a:effectLst/>
                        <a:latin typeface="+mj-ea"/>
                        <a:ea typeface="+mj-ea"/>
                      </a:endParaRPr>
                    </a:p>
                  </a:txBody>
                  <a:tcPr marL="9525" marR="9525" marT="9525" marB="0" anchor="ctr"/>
                </a:tc>
                <a:tc>
                  <a:txBody>
                    <a:bodyPr/>
                    <a:lstStyle/>
                    <a:p>
                      <a:pPr algn="r" fontAlgn="ctr"/>
                      <a:r>
                        <a:rPr lang="en-US" altLang="ja-JP" sz="1800" u="none" strike="noStrike" baseline="0">
                          <a:effectLst/>
                          <a:latin typeface="+mj-ea"/>
                          <a:ea typeface="+mj-ea"/>
                        </a:rPr>
                        <a:t>8</a:t>
                      </a:r>
                      <a:endParaRPr lang="en-US" altLang="ja-JP" sz="1800" b="0" i="0" u="none" strike="noStrike" baseline="0">
                        <a:solidFill>
                          <a:srgbClr val="000000"/>
                        </a:solidFill>
                        <a:effectLst/>
                        <a:latin typeface="+mj-ea"/>
                        <a:ea typeface="+mj-ea"/>
                      </a:endParaRPr>
                    </a:p>
                  </a:txBody>
                  <a:tcPr marL="9525" marR="9525" marT="9525" marB="0" anchor="ctr"/>
                </a:tc>
                <a:tc>
                  <a:txBody>
                    <a:bodyPr/>
                    <a:lstStyle/>
                    <a:p>
                      <a:pPr algn="r" fontAlgn="ctr"/>
                      <a:r>
                        <a:rPr lang="en-US" altLang="ja-JP" sz="1800" u="none" strike="noStrike" baseline="0">
                          <a:effectLst/>
                          <a:latin typeface="+mj-ea"/>
                          <a:ea typeface="+mj-ea"/>
                        </a:rPr>
                        <a:t>32</a:t>
                      </a:r>
                      <a:endParaRPr lang="en-US" altLang="ja-JP" sz="1800" b="0" i="0" u="none" strike="noStrike" baseline="0">
                        <a:solidFill>
                          <a:srgbClr val="000000"/>
                        </a:solidFill>
                        <a:effectLst/>
                        <a:latin typeface="+mj-ea"/>
                        <a:ea typeface="+mj-ea"/>
                      </a:endParaRPr>
                    </a:p>
                  </a:txBody>
                  <a:tcPr marL="9525" marR="9525" marT="9525" marB="0" anchor="ctr"/>
                </a:tc>
                <a:tc>
                  <a:txBody>
                    <a:bodyPr/>
                    <a:lstStyle/>
                    <a:p>
                      <a:pPr algn="r" fontAlgn="ctr"/>
                      <a:r>
                        <a:rPr lang="en-US" altLang="ja-JP" sz="1800" u="none" strike="noStrike" baseline="0">
                          <a:effectLst/>
                          <a:latin typeface="+mj-ea"/>
                          <a:ea typeface="+mj-ea"/>
                        </a:rPr>
                        <a:t>16</a:t>
                      </a:r>
                      <a:endParaRPr lang="en-US" altLang="ja-JP" sz="1800" b="0" i="0" u="none" strike="noStrike" baseline="0">
                        <a:solidFill>
                          <a:srgbClr val="000000"/>
                        </a:solidFill>
                        <a:effectLst/>
                        <a:latin typeface="+mj-ea"/>
                        <a:ea typeface="+mj-ea"/>
                      </a:endParaRPr>
                    </a:p>
                  </a:txBody>
                  <a:tcPr marL="9525" marR="9525" marT="9525" marB="0" anchor="ctr"/>
                </a:tc>
                <a:tc>
                  <a:txBody>
                    <a:bodyPr/>
                    <a:lstStyle/>
                    <a:p>
                      <a:pPr algn="l" fontAlgn="ctr"/>
                      <a:endParaRPr lang="ja-JP" altLang="en-US" sz="1800" b="0" i="0" u="none" strike="noStrike" baseline="0">
                        <a:solidFill>
                          <a:srgbClr val="000000"/>
                        </a:solidFill>
                        <a:effectLst/>
                        <a:latin typeface="+mj-ea"/>
                        <a:ea typeface="+mj-ea"/>
                      </a:endParaRPr>
                    </a:p>
                  </a:txBody>
                  <a:tcPr marL="9525" marR="9525" marT="9525" marB="0" anchor="ctr"/>
                </a:tc>
              </a:tr>
              <a:tr h="331901">
                <a:tc>
                  <a:txBody>
                    <a:bodyPr/>
                    <a:lstStyle/>
                    <a:p>
                      <a:pPr algn="l" fontAlgn="ctr"/>
                      <a:r>
                        <a:rPr lang="ja-JP" altLang="en-US" sz="1800" u="none" strike="noStrike" baseline="0">
                          <a:effectLst/>
                          <a:latin typeface="+mj-ea"/>
                          <a:ea typeface="+mj-ea"/>
                        </a:rPr>
                        <a:t>水沢バックアップ</a:t>
                      </a:r>
                      <a:endParaRPr lang="ja-JP" altLang="en-US" sz="1800" b="0" i="0" u="none" strike="noStrike" baseline="0">
                        <a:solidFill>
                          <a:srgbClr val="000000"/>
                        </a:solidFill>
                        <a:effectLst/>
                        <a:latin typeface="+mj-ea"/>
                        <a:ea typeface="+mj-ea"/>
                      </a:endParaRPr>
                    </a:p>
                  </a:txBody>
                  <a:tcPr marL="9525" marR="9525" marT="9525" marB="0" anchor="ctr"/>
                </a:tc>
                <a:tc>
                  <a:txBody>
                    <a:bodyPr/>
                    <a:lstStyle/>
                    <a:p>
                      <a:pPr algn="r" fontAlgn="ctr"/>
                      <a:r>
                        <a:rPr lang="en-US" altLang="ja-JP" sz="1800" u="none" strike="noStrike" baseline="0">
                          <a:effectLst/>
                          <a:latin typeface="+mj-ea"/>
                          <a:ea typeface="+mj-ea"/>
                        </a:rPr>
                        <a:t>1</a:t>
                      </a:r>
                      <a:endParaRPr lang="en-US" altLang="ja-JP" sz="1800" b="0" i="0" u="none" strike="noStrike" baseline="0">
                        <a:solidFill>
                          <a:srgbClr val="000000"/>
                        </a:solidFill>
                        <a:effectLst/>
                        <a:latin typeface="+mj-ea"/>
                        <a:ea typeface="+mj-ea"/>
                      </a:endParaRPr>
                    </a:p>
                  </a:txBody>
                  <a:tcPr marL="9525" marR="9525" marT="9525" marB="0" anchor="ctr"/>
                </a:tc>
                <a:tc>
                  <a:txBody>
                    <a:bodyPr/>
                    <a:lstStyle/>
                    <a:p>
                      <a:pPr algn="r" fontAlgn="ctr"/>
                      <a:r>
                        <a:rPr lang="en-US" altLang="ja-JP" sz="1800" u="none" strike="noStrike" baseline="0">
                          <a:effectLst/>
                          <a:latin typeface="+mj-ea"/>
                          <a:ea typeface="+mj-ea"/>
                        </a:rPr>
                        <a:t>4</a:t>
                      </a:r>
                      <a:endParaRPr lang="en-US" altLang="ja-JP" sz="1800" b="0" i="0" u="none" strike="noStrike" baseline="0">
                        <a:solidFill>
                          <a:srgbClr val="000000"/>
                        </a:solidFill>
                        <a:effectLst/>
                        <a:latin typeface="+mj-ea"/>
                        <a:ea typeface="+mj-ea"/>
                      </a:endParaRPr>
                    </a:p>
                  </a:txBody>
                  <a:tcPr marL="9525" marR="9525" marT="9525" marB="0" anchor="ctr"/>
                </a:tc>
                <a:tc>
                  <a:txBody>
                    <a:bodyPr/>
                    <a:lstStyle/>
                    <a:p>
                      <a:pPr algn="r" fontAlgn="ctr"/>
                      <a:r>
                        <a:rPr lang="en-US" altLang="ja-JP" sz="1800" u="none" strike="noStrike" baseline="0">
                          <a:effectLst/>
                          <a:latin typeface="+mj-ea"/>
                          <a:ea typeface="+mj-ea"/>
                        </a:rPr>
                        <a:t>32</a:t>
                      </a:r>
                      <a:endParaRPr lang="en-US" altLang="ja-JP" sz="1800" b="0" i="0" u="none" strike="noStrike" baseline="0">
                        <a:solidFill>
                          <a:srgbClr val="000000"/>
                        </a:solidFill>
                        <a:effectLst/>
                        <a:latin typeface="+mj-ea"/>
                        <a:ea typeface="+mj-ea"/>
                      </a:endParaRPr>
                    </a:p>
                  </a:txBody>
                  <a:tcPr marL="9525" marR="9525" marT="9525" marB="0" anchor="ctr"/>
                </a:tc>
                <a:tc>
                  <a:txBody>
                    <a:bodyPr/>
                    <a:lstStyle/>
                    <a:p>
                      <a:pPr algn="l" fontAlgn="ctr"/>
                      <a:endParaRPr lang="ja-JP" altLang="en-US" sz="1800" b="0" i="0" u="none" strike="noStrike" baseline="0">
                        <a:solidFill>
                          <a:srgbClr val="000000"/>
                        </a:solidFill>
                        <a:effectLst/>
                        <a:latin typeface="+mj-ea"/>
                        <a:ea typeface="+mj-ea"/>
                      </a:endParaRPr>
                    </a:p>
                  </a:txBody>
                  <a:tcPr marL="9525" marR="9525" marT="9525" marB="0" anchor="ctr"/>
                </a:tc>
                <a:tc>
                  <a:txBody>
                    <a:bodyPr/>
                    <a:lstStyle/>
                    <a:p>
                      <a:pPr algn="r" fontAlgn="ctr"/>
                      <a:r>
                        <a:rPr lang="en-US" altLang="ja-JP" sz="1800" u="none" strike="noStrike" baseline="0" dirty="0">
                          <a:effectLst/>
                          <a:latin typeface="+mj-ea"/>
                          <a:ea typeface="+mj-ea"/>
                        </a:rPr>
                        <a:t>618</a:t>
                      </a:r>
                      <a:endParaRPr lang="en-US" altLang="ja-JP" sz="1800" b="0" i="0" u="none" strike="noStrike" baseline="0" dirty="0">
                        <a:solidFill>
                          <a:srgbClr val="000000"/>
                        </a:solidFill>
                        <a:effectLst/>
                        <a:latin typeface="+mj-ea"/>
                        <a:ea typeface="+mj-ea"/>
                      </a:endParaRPr>
                    </a:p>
                  </a:txBody>
                  <a:tcPr marL="9525" marR="9525" marT="9525" marB="0" anchor="ctr"/>
                </a:tc>
              </a:tr>
            </a:tbl>
          </a:graphicData>
        </a:graphic>
      </p:graphicFrame>
    </p:spTree>
    <p:extLst>
      <p:ext uri="{BB962C8B-B14F-4D97-AF65-F5344CB8AC3E}">
        <p14:creationId xmlns:p14="http://schemas.microsoft.com/office/powerpoint/2010/main" val="39648159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71437"/>
            <a:ext cx="5929745" cy="841375"/>
          </a:xfrm>
        </p:spPr>
        <p:txBody>
          <a:bodyPr>
            <a:normAutofit fontScale="90000"/>
          </a:bodyPr>
          <a:lstStyle/>
          <a:p>
            <a:r>
              <a:rPr kumimoji="1" lang="ja-JP" altLang="en-US" dirty="0" smtClean="0"/>
              <a:t>レンタル計算機経費内訳</a:t>
            </a:r>
            <a:endParaRPr kumimoji="1" lang="ja-JP" altLang="en-US" dirty="0"/>
          </a:p>
        </p:txBody>
      </p:sp>
      <p:graphicFrame>
        <p:nvGraphicFramePr>
          <p:cNvPr id="6" name="グラフ 5"/>
          <p:cNvGraphicFramePr>
            <a:graphicFrameLocks/>
          </p:cNvGraphicFramePr>
          <p:nvPr>
            <p:extLst>
              <p:ext uri="{D42A27DB-BD31-4B8C-83A1-F6EECF244321}">
                <p14:modId xmlns:p14="http://schemas.microsoft.com/office/powerpoint/2010/main" val="2336464851"/>
              </p:ext>
            </p:extLst>
          </p:nvPr>
        </p:nvGraphicFramePr>
        <p:xfrm>
          <a:off x="5629707" y="366713"/>
          <a:ext cx="6391275" cy="6267451"/>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8" name="表 7"/>
          <p:cNvGraphicFramePr>
            <a:graphicFrameLocks noGrp="1"/>
          </p:cNvGraphicFramePr>
          <p:nvPr>
            <p:extLst>
              <p:ext uri="{D42A27DB-BD31-4B8C-83A1-F6EECF244321}">
                <p14:modId xmlns:p14="http://schemas.microsoft.com/office/powerpoint/2010/main" val="2024367515"/>
              </p:ext>
            </p:extLst>
          </p:nvPr>
        </p:nvGraphicFramePr>
        <p:xfrm>
          <a:off x="432882" y="813665"/>
          <a:ext cx="4763944" cy="5820499"/>
        </p:xfrm>
        <a:graphic>
          <a:graphicData uri="http://schemas.openxmlformats.org/drawingml/2006/table">
            <a:tbl>
              <a:tblPr>
                <a:tableStyleId>{5C22544A-7EE6-4342-B048-85BDC9FD1C3A}</a:tableStyleId>
              </a:tblPr>
              <a:tblGrid>
                <a:gridCol w="2221091"/>
                <a:gridCol w="1365216"/>
                <a:gridCol w="1177637"/>
              </a:tblGrid>
              <a:tr h="255937">
                <a:tc>
                  <a:txBody>
                    <a:bodyPr/>
                    <a:lstStyle/>
                    <a:p>
                      <a:pPr algn="l" fontAlgn="b"/>
                      <a:r>
                        <a:rPr lang="ja-JP" altLang="en-US" sz="1600" u="none" strike="noStrike" baseline="0" dirty="0">
                          <a:effectLst/>
                        </a:rPr>
                        <a:t>システム名</a:t>
                      </a:r>
                      <a:endParaRPr lang="ja-JP" altLang="en-US" sz="1600" b="1" i="0" u="none" strike="noStrike" baseline="0"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b"/>
                </a:tc>
                <a:tc>
                  <a:txBody>
                    <a:bodyPr/>
                    <a:lstStyle/>
                    <a:p>
                      <a:pPr algn="l" fontAlgn="b"/>
                      <a:r>
                        <a:rPr lang="ja-JP" altLang="en-US" sz="1600" u="none" strike="noStrike" baseline="0">
                          <a:effectLst/>
                        </a:rPr>
                        <a:t>年額</a:t>
                      </a:r>
                      <a:r>
                        <a:rPr lang="en-US" altLang="ja-JP" sz="1600" u="none" strike="noStrike" baseline="0">
                          <a:effectLst/>
                        </a:rPr>
                        <a:t>(</a:t>
                      </a:r>
                      <a:r>
                        <a:rPr lang="ja-JP" altLang="en-US" sz="1600" u="none" strike="noStrike" baseline="0">
                          <a:effectLst/>
                        </a:rPr>
                        <a:t>円</a:t>
                      </a:r>
                      <a:r>
                        <a:rPr lang="en-US" altLang="ja-JP" sz="1600" u="none" strike="noStrike" baseline="0">
                          <a:effectLst/>
                        </a:rPr>
                        <a:t>)</a:t>
                      </a:r>
                      <a:endParaRPr lang="en-US" altLang="ja-JP" sz="1600" b="1" i="0" u="none" strike="noStrike" baseline="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b"/>
                </a:tc>
                <a:tc>
                  <a:txBody>
                    <a:bodyPr/>
                    <a:lstStyle/>
                    <a:p>
                      <a:pPr algn="l" fontAlgn="b"/>
                      <a:r>
                        <a:rPr lang="ja-JP" altLang="en-US" sz="1600" u="none" strike="noStrike" baseline="0">
                          <a:effectLst/>
                        </a:rPr>
                        <a:t>割合</a:t>
                      </a:r>
                      <a:endParaRPr lang="ja-JP" altLang="en-US" sz="1600" b="1" i="0" u="none" strike="noStrike" baseline="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b"/>
                </a:tc>
              </a:tr>
              <a:tr h="495361">
                <a:tc>
                  <a:txBody>
                    <a:bodyPr/>
                    <a:lstStyle/>
                    <a:p>
                      <a:pPr algn="l" fontAlgn="b"/>
                      <a:r>
                        <a:rPr lang="ja-JP" altLang="en-US" sz="1600" u="none" strike="noStrike" baseline="0">
                          <a:effectLst/>
                        </a:rPr>
                        <a:t>多波長解析</a:t>
                      </a:r>
                      <a:endParaRPr lang="ja-JP" altLang="en-US" sz="1600" b="0" i="0" u="none" strike="noStrike" baseline="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b"/>
                </a:tc>
                <a:tc>
                  <a:txBody>
                    <a:bodyPr/>
                    <a:lstStyle/>
                    <a:p>
                      <a:pPr algn="r" fontAlgn="b"/>
                      <a:r>
                        <a:rPr lang="en-US" altLang="ja-JP" sz="1600" u="none" strike="noStrike" baseline="0">
                          <a:effectLst/>
                        </a:rPr>
                        <a:t>43,157,724.4 </a:t>
                      </a:r>
                      <a:endParaRPr lang="en-US" altLang="ja-JP" sz="1600" b="0" i="0" u="none" strike="noStrike" baseline="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b"/>
                </a:tc>
                <a:tc>
                  <a:txBody>
                    <a:bodyPr/>
                    <a:lstStyle/>
                    <a:p>
                      <a:pPr algn="r" fontAlgn="b"/>
                      <a:r>
                        <a:rPr lang="en-US" altLang="ja-JP" sz="1600" u="none" strike="noStrike" baseline="0">
                          <a:effectLst/>
                        </a:rPr>
                        <a:t>0.215789</a:t>
                      </a:r>
                      <a:endParaRPr lang="en-US" altLang="ja-JP" sz="1600" b="0" i="0" u="none" strike="noStrike" baseline="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b"/>
                </a:tc>
              </a:tr>
              <a:tr h="495361">
                <a:tc>
                  <a:txBody>
                    <a:bodyPr/>
                    <a:lstStyle/>
                    <a:p>
                      <a:pPr algn="l" fontAlgn="b"/>
                      <a:r>
                        <a:rPr lang="zh-TW" altLang="en-US" sz="1600" u="none" strike="noStrike" baseline="0" dirty="0">
                          <a:effectLst/>
                        </a:rPr>
                        <a:t>開発試験多波長解析</a:t>
                      </a:r>
                      <a:endParaRPr lang="zh-TW" altLang="en-US" sz="1600" b="0" i="0" u="none" strike="noStrike" baseline="0"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b"/>
                </a:tc>
                <a:tc>
                  <a:txBody>
                    <a:bodyPr/>
                    <a:lstStyle/>
                    <a:p>
                      <a:pPr algn="r" fontAlgn="b"/>
                      <a:r>
                        <a:rPr lang="en-US" altLang="ja-JP" sz="1600" u="none" strike="noStrike" baseline="0">
                          <a:effectLst/>
                        </a:rPr>
                        <a:t>3,820,463.7 </a:t>
                      </a:r>
                      <a:endParaRPr lang="en-US" altLang="ja-JP" sz="1600" b="0" i="0" u="none" strike="noStrike" baseline="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b"/>
                </a:tc>
                <a:tc>
                  <a:txBody>
                    <a:bodyPr/>
                    <a:lstStyle/>
                    <a:p>
                      <a:pPr algn="r" fontAlgn="b"/>
                      <a:r>
                        <a:rPr lang="en-US" altLang="ja-JP" sz="1600" u="none" strike="noStrike" baseline="0" dirty="0">
                          <a:effectLst/>
                        </a:rPr>
                        <a:t>0.019102</a:t>
                      </a:r>
                      <a:endParaRPr lang="en-US" altLang="ja-JP" sz="1600" b="0" i="0" u="none" strike="noStrike" baseline="0"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b"/>
                </a:tc>
              </a:tr>
              <a:tr h="495361">
                <a:tc>
                  <a:txBody>
                    <a:bodyPr/>
                    <a:lstStyle/>
                    <a:p>
                      <a:pPr algn="l" fontAlgn="b"/>
                      <a:r>
                        <a:rPr lang="ja-JP" altLang="en-US" sz="1600" u="none" strike="noStrike" baseline="0">
                          <a:effectLst/>
                        </a:rPr>
                        <a:t>共通機能</a:t>
                      </a:r>
                      <a:endParaRPr lang="ja-JP" altLang="en-US" sz="1600" b="0" i="0" u="none" strike="noStrike" baseline="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b"/>
                </a:tc>
                <a:tc>
                  <a:txBody>
                    <a:bodyPr/>
                    <a:lstStyle/>
                    <a:p>
                      <a:pPr algn="r" fontAlgn="b"/>
                      <a:r>
                        <a:rPr lang="en-US" altLang="ja-JP" sz="1600" u="none" strike="noStrike" baseline="0" dirty="0">
                          <a:effectLst/>
                        </a:rPr>
                        <a:t>5,039,813.4 </a:t>
                      </a:r>
                      <a:endParaRPr lang="en-US" altLang="ja-JP" sz="1600" b="0" i="0" u="none" strike="noStrike" baseline="0"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b"/>
                </a:tc>
                <a:tc>
                  <a:txBody>
                    <a:bodyPr/>
                    <a:lstStyle/>
                    <a:p>
                      <a:pPr algn="r" fontAlgn="b"/>
                      <a:r>
                        <a:rPr lang="en-US" altLang="ja-JP" sz="1600" u="none" strike="noStrike" baseline="0">
                          <a:effectLst/>
                        </a:rPr>
                        <a:t>0.025199</a:t>
                      </a:r>
                      <a:endParaRPr lang="en-US" altLang="ja-JP" sz="1600" b="0" i="0" u="none" strike="noStrike" baseline="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b"/>
                </a:tc>
              </a:tr>
              <a:tr h="495361">
                <a:tc>
                  <a:txBody>
                    <a:bodyPr/>
                    <a:lstStyle/>
                    <a:p>
                      <a:pPr algn="l" fontAlgn="b"/>
                      <a:r>
                        <a:rPr lang="en-US" sz="1600" u="none" strike="noStrike" baseline="0" dirty="0">
                          <a:solidFill>
                            <a:srgbClr val="FF0000"/>
                          </a:solidFill>
                          <a:effectLst/>
                        </a:rPr>
                        <a:t>MASTARS</a:t>
                      </a:r>
                      <a:endParaRPr lang="en-US" sz="1600" b="0" i="0" u="none" strike="noStrike" baseline="0" dirty="0">
                        <a:solidFill>
                          <a:srgbClr val="FF0000"/>
                        </a:solidFill>
                        <a:effectLst/>
                        <a:latin typeface="ＭＳ Ｐゴシック" panose="020B0600070205080204" pitchFamily="50" charset="-128"/>
                        <a:ea typeface="ＭＳ Ｐゴシック" panose="020B0600070205080204" pitchFamily="50" charset="-128"/>
                      </a:endParaRPr>
                    </a:p>
                  </a:txBody>
                  <a:tcPr marL="9525" marR="9525" marT="9525" marB="0" anchor="b"/>
                </a:tc>
                <a:tc>
                  <a:txBody>
                    <a:bodyPr/>
                    <a:lstStyle/>
                    <a:p>
                      <a:pPr algn="r" fontAlgn="b"/>
                      <a:r>
                        <a:rPr lang="en-US" altLang="ja-JP" sz="1600" u="none" strike="noStrike" baseline="0">
                          <a:solidFill>
                            <a:srgbClr val="FF0000"/>
                          </a:solidFill>
                          <a:effectLst/>
                        </a:rPr>
                        <a:t>4,798,781.8 </a:t>
                      </a:r>
                      <a:endParaRPr lang="en-US" altLang="ja-JP" sz="1600" b="0" i="0" u="none" strike="noStrike" baseline="0">
                        <a:solidFill>
                          <a:srgbClr val="FF0000"/>
                        </a:solidFill>
                        <a:effectLst/>
                        <a:latin typeface="ＭＳ Ｐゴシック" panose="020B0600070205080204" pitchFamily="50" charset="-128"/>
                        <a:ea typeface="ＭＳ Ｐゴシック" panose="020B0600070205080204" pitchFamily="50" charset="-128"/>
                      </a:endParaRPr>
                    </a:p>
                  </a:txBody>
                  <a:tcPr marL="9525" marR="9525" marT="9525" marB="0" anchor="b"/>
                </a:tc>
                <a:tc>
                  <a:txBody>
                    <a:bodyPr/>
                    <a:lstStyle/>
                    <a:p>
                      <a:pPr algn="r" fontAlgn="b"/>
                      <a:r>
                        <a:rPr lang="en-US" altLang="ja-JP" sz="1600" u="none" strike="noStrike" baseline="0">
                          <a:solidFill>
                            <a:srgbClr val="FF0000"/>
                          </a:solidFill>
                          <a:effectLst/>
                        </a:rPr>
                        <a:t>0.023994</a:t>
                      </a:r>
                      <a:endParaRPr lang="en-US" altLang="ja-JP" sz="1600" b="0" i="0" u="none" strike="noStrike" baseline="0">
                        <a:solidFill>
                          <a:srgbClr val="FF0000"/>
                        </a:solidFill>
                        <a:effectLst/>
                        <a:latin typeface="ＭＳ Ｐゴシック" panose="020B0600070205080204" pitchFamily="50" charset="-128"/>
                        <a:ea typeface="ＭＳ Ｐゴシック" panose="020B0600070205080204" pitchFamily="50" charset="-128"/>
                      </a:endParaRPr>
                    </a:p>
                  </a:txBody>
                  <a:tcPr marL="9525" marR="9525" marT="9525" marB="0" anchor="b"/>
                </a:tc>
              </a:tr>
              <a:tr h="255937">
                <a:tc>
                  <a:txBody>
                    <a:bodyPr/>
                    <a:lstStyle/>
                    <a:p>
                      <a:pPr algn="l" fontAlgn="b"/>
                      <a:r>
                        <a:rPr lang="en-US" sz="1600" u="none" strike="noStrike" baseline="0" dirty="0">
                          <a:solidFill>
                            <a:srgbClr val="FF0000"/>
                          </a:solidFill>
                          <a:effectLst/>
                        </a:rPr>
                        <a:t>SMOKA</a:t>
                      </a:r>
                      <a:endParaRPr lang="en-US" sz="1600" b="0" i="0" u="none" strike="noStrike" baseline="0" dirty="0">
                        <a:solidFill>
                          <a:srgbClr val="FF0000"/>
                        </a:solidFill>
                        <a:effectLst/>
                        <a:latin typeface="ＭＳ Ｐゴシック" panose="020B0600070205080204" pitchFamily="50" charset="-128"/>
                        <a:ea typeface="ＭＳ Ｐゴシック" panose="020B0600070205080204" pitchFamily="50" charset="-128"/>
                      </a:endParaRPr>
                    </a:p>
                  </a:txBody>
                  <a:tcPr marL="9525" marR="9525" marT="9525" marB="0" anchor="b"/>
                </a:tc>
                <a:tc>
                  <a:txBody>
                    <a:bodyPr/>
                    <a:lstStyle/>
                    <a:p>
                      <a:pPr algn="r" fontAlgn="b"/>
                      <a:r>
                        <a:rPr lang="en-US" altLang="ja-JP" sz="1600" u="none" strike="noStrike" baseline="0">
                          <a:solidFill>
                            <a:srgbClr val="FF0000"/>
                          </a:solidFill>
                          <a:effectLst/>
                        </a:rPr>
                        <a:t>27,526,261.0 </a:t>
                      </a:r>
                      <a:endParaRPr lang="en-US" altLang="ja-JP" sz="1600" b="0" i="0" u="none" strike="noStrike" baseline="0">
                        <a:solidFill>
                          <a:srgbClr val="FF0000"/>
                        </a:solidFill>
                        <a:effectLst/>
                        <a:latin typeface="ＭＳ Ｐゴシック" panose="020B0600070205080204" pitchFamily="50" charset="-128"/>
                        <a:ea typeface="ＭＳ Ｐゴシック" panose="020B0600070205080204" pitchFamily="50" charset="-128"/>
                      </a:endParaRPr>
                    </a:p>
                  </a:txBody>
                  <a:tcPr marL="9525" marR="9525" marT="9525" marB="0" anchor="b"/>
                </a:tc>
                <a:tc>
                  <a:txBody>
                    <a:bodyPr/>
                    <a:lstStyle/>
                    <a:p>
                      <a:pPr algn="r" fontAlgn="b"/>
                      <a:r>
                        <a:rPr lang="en-US" altLang="ja-JP" sz="1600" u="none" strike="noStrike" baseline="0">
                          <a:solidFill>
                            <a:srgbClr val="FF0000"/>
                          </a:solidFill>
                          <a:effectLst/>
                        </a:rPr>
                        <a:t>0.137631</a:t>
                      </a:r>
                      <a:endParaRPr lang="en-US" altLang="ja-JP" sz="1600" b="0" i="0" u="none" strike="noStrike" baseline="0">
                        <a:solidFill>
                          <a:srgbClr val="FF0000"/>
                        </a:solidFill>
                        <a:effectLst/>
                        <a:latin typeface="ＭＳ Ｐゴシック" panose="020B0600070205080204" pitchFamily="50" charset="-128"/>
                        <a:ea typeface="ＭＳ Ｐゴシック" panose="020B0600070205080204" pitchFamily="50" charset="-128"/>
                      </a:endParaRPr>
                    </a:p>
                  </a:txBody>
                  <a:tcPr marL="9525" marR="9525" marT="9525" marB="0" anchor="b"/>
                </a:tc>
              </a:tr>
              <a:tr h="255937">
                <a:tc>
                  <a:txBody>
                    <a:bodyPr/>
                    <a:lstStyle/>
                    <a:p>
                      <a:pPr algn="l" fontAlgn="b"/>
                      <a:r>
                        <a:rPr lang="en-US" sz="1600" u="none" strike="noStrike" baseline="0" dirty="0">
                          <a:solidFill>
                            <a:srgbClr val="FF0000"/>
                          </a:solidFill>
                          <a:effectLst/>
                        </a:rPr>
                        <a:t>HSC</a:t>
                      </a:r>
                      <a:r>
                        <a:rPr lang="ja-JP" altLang="en-US" sz="1600" u="none" strike="noStrike" baseline="0" dirty="0">
                          <a:solidFill>
                            <a:srgbClr val="FF0000"/>
                          </a:solidFill>
                          <a:effectLst/>
                        </a:rPr>
                        <a:t>アーカイブ</a:t>
                      </a:r>
                      <a:endParaRPr lang="ja-JP" altLang="en-US" sz="1600" b="0" i="0" u="none" strike="noStrike" baseline="0" dirty="0">
                        <a:solidFill>
                          <a:srgbClr val="FF0000"/>
                        </a:solidFill>
                        <a:effectLst/>
                        <a:latin typeface="ＭＳ Ｐゴシック" panose="020B0600070205080204" pitchFamily="50" charset="-128"/>
                        <a:ea typeface="ＭＳ Ｐゴシック" panose="020B0600070205080204" pitchFamily="50" charset="-128"/>
                      </a:endParaRPr>
                    </a:p>
                  </a:txBody>
                  <a:tcPr marL="9525" marR="9525" marT="9525" marB="0" anchor="b"/>
                </a:tc>
                <a:tc>
                  <a:txBody>
                    <a:bodyPr/>
                    <a:lstStyle/>
                    <a:p>
                      <a:pPr algn="r" fontAlgn="b"/>
                      <a:r>
                        <a:rPr lang="en-US" altLang="ja-JP" sz="1600" u="none" strike="noStrike" baseline="0">
                          <a:solidFill>
                            <a:srgbClr val="FF0000"/>
                          </a:solidFill>
                          <a:effectLst/>
                        </a:rPr>
                        <a:t>24,710,020.6 </a:t>
                      </a:r>
                      <a:endParaRPr lang="en-US" altLang="ja-JP" sz="1600" b="0" i="0" u="none" strike="noStrike" baseline="0">
                        <a:solidFill>
                          <a:srgbClr val="FF0000"/>
                        </a:solidFill>
                        <a:effectLst/>
                        <a:latin typeface="ＭＳ Ｐゴシック" panose="020B0600070205080204" pitchFamily="50" charset="-128"/>
                        <a:ea typeface="ＭＳ Ｐゴシック" panose="020B0600070205080204" pitchFamily="50" charset="-128"/>
                      </a:endParaRPr>
                    </a:p>
                  </a:txBody>
                  <a:tcPr marL="9525" marR="9525" marT="9525" marB="0" anchor="b"/>
                </a:tc>
                <a:tc>
                  <a:txBody>
                    <a:bodyPr/>
                    <a:lstStyle/>
                    <a:p>
                      <a:pPr algn="r" fontAlgn="b"/>
                      <a:r>
                        <a:rPr lang="en-US" altLang="ja-JP" sz="1600" u="none" strike="noStrike" baseline="0" dirty="0">
                          <a:solidFill>
                            <a:srgbClr val="FF0000"/>
                          </a:solidFill>
                          <a:effectLst/>
                        </a:rPr>
                        <a:t>0.12355</a:t>
                      </a:r>
                      <a:endParaRPr lang="en-US" altLang="ja-JP" sz="1600" b="0" i="0" u="none" strike="noStrike" baseline="0" dirty="0">
                        <a:solidFill>
                          <a:srgbClr val="FF0000"/>
                        </a:solidFill>
                        <a:effectLst/>
                        <a:latin typeface="ＭＳ Ｐゴシック" panose="020B0600070205080204" pitchFamily="50" charset="-128"/>
                        <a:ea typeface="ＭＳ Ｐゴシック" panose="020B0600070205080204" pitchFamily="50" charset="-128"/>
                      </a:endParaRPr>
                    </a:p>
                  </a:txBody>
                  <a:tcPr marL="9525" marR="9525" marT="9525" marB="0" anchor="b"/>
                </a:tc>
              </a:tr>
              <a:tr h="255937">
                <a:tc>
                  <a:txBody>
                    <a:bodyPr/>
                    <a:lstStyle/>
                    <a:p>
                      <a:pPr algn="l" fontAlgn="b"/>
                      <a:r>
                        <a:rPr lang="en-US" sz="1600" u="none" strike="noStrike" baseline="0" dirty="0">
                          <a:solidFill>
                            <a:srgbClr val="FF0000"/>
                          </a:solidFill>
                          <a:effectLst/>
                        </a:rPr>
                        <a:t>ALMA</a:t>
                      </a:r>
                      <a:r>
                        <a:rPr lang="ja-JP" altLang="en-US" sz="1600" u="none" strike="noStrike" baseline="0" dirty="0">
                          <a:solidFill>
                            <a:srgbClr val="FF0000"/>
                          </a:solidFill>
                          <a:effectLst/>
                        </a:rPr>
                        <a:t>アーカイブ</a:t>
                      </a:r>
                      <a:endParaRPr lang="ja-JP" altLang="en-US" sz="1600" b="0" i="0" u="none" strike="noStrike" baseline="0" dirty="0">
                        <a:solidFill>
                          <a:srgbClr val="FF0000"/>
                        </a:solidFill>
                        <a:effectLst/>
                        <a:latin typeface="ＭＳ Ｐゴシック" panose="020B0600070205080204" pitchFamily="50" charset="-128"/>
                        <a:ea typeface="ＭＳ Ｐゴシック" panose="020B0600070205080204" pitchFamily="50" charset="-128"/>
                      </a:endParaRPr>
                    </a:p>
                  </a:txBody>
                  <a:tcPr marL="9525" marR="9525" marT="9525" marB="0" anchor="b"/>
                </a:tc>
                <a:tc>
                  <a:txBody>
                    <a:bodyPr/>
                    <a:lstStyle/>
                    <a:p>
                      <a:pPr algn="r" fontAlgn="b"/>
                      <a:r>
                        <a:rPr lang="en-US" altLang="ja-JP" sz="1600" u="none" strike="noStrike" baseline="0" dirty="0">
                          <a:solidFill>
                            <a:srgbClr val="FF0000"/>
                          </a:solidFill>
                          <a:effectLst/>
                        </a:rPr>
                        <a:t>12,344,873.4 </a:t>
                      </a:r>
                      <a:endParaRPr lang="en-US" altLang="ja-JP" sz="1600" b="0" i="0" u="none" strike="noStrike" baseline="0" dirty="0">
                        <a:solidFill>
                          <a:srgbClr val="FF0000"/>
                        </a:solidFill>
                        <a:effectLst/>
                        <a:latin typeface="ＭＳ Ｐゴシック" panose="020B0600070205080204" pitchFamily="50" charset="-128"/>
                        <a:ea typeface="ＭＳ Ｐゴシック" panose="020B0600070205080204" pitchFamily="50" charset="-128"/>
                      </a:endParaRPr>
                    </a:p>
                  </a:txBody>
                  <a:tcPr marL="9525" marR="9525" marT="9525" marB="0" anchor="b"/>
                </a:tc>
                <a:tc>
                  <a:txBody>
                    <a:bodyPr/>
                    <a:lstStyle/>
                    <a:p>
                      <a:pPr algn="r" fontAlgn="b"/>
                      <a:r>
                        <a:rPr lang="en-US" altLang="ja-JP" sz="1600" u="none" strike="noStrike" baseline="0">
                          <a:solidFill>
                            <a:srgbClr val="FF0000"/>
                          </a:solidFill>
                          <a:effectLst/>
                        </a:rPr>
                        <a:t>0.061724</a:t>
                      </a:r>
                      <a:endParaRPr lang="en-US" altLang="ja-JP" sz="1600" b="0" i="0" u="none" strike="noStrike" baseline="0">
                        <a:solidFill>
                          <a:srgbClr val="FF0000"/>
                        </a:solidFill>
                        <a:effectLst/>
                        <a:latin typeface="ＭＳ Ｐゴシック" panose="020B0600070205080204" pitchFamily="50" charset="-128"/>
                        <a:ea typeface="ＭＳ Ｐゴシック" panose="020B0600070205080204" pitchFamily="50" charset="-128"/>
                      </a:endParaRPr>
                    </a:p>
                  </a:txBody>
                  <a:tcPr marL="9525" marR="9525" marT="9525" marB="0" anchor="b"/>
                </a:tc>
              </a:tr>
              <a:tr h="255937">
                <a:tc>
                  <a:txBody>
                    <a:bodyPr/>
                    <a:lstStyle/>
                    <a:p>
                      <a:pPr algn="l" fontAlgn="b"/>
                      <a:r>
                        <a:rPr lang="en-US" sz="1600" u="none" strike="noStrike" baseline="0" dirty="0">
                          <a:solidFill>
                            <a:srgbClr val="FF0000"/>
                          </a:solidFill>
                          <a:effectLst/>
                        </a:rPr>
                        <a:t>VERA</a:t>
                      </a:r>
                      <a:r>
                        <a:rPr lang="ja-JP" altLang="en-US" sz="1600" u="none" strike="noStrike" baseline="0" dirty="0">
                          <a:solidFill>
                            <a:srgbClr val="FF0000"/>
                          </a:solidFill>
                          <a:effectLst/>
                        </a:rPr>
                        <a:t>アーカイブ</a:t>
                      </a:r>
                      <a:endParaRPr lang="ja-JP" altLang="en-US" sz="1600" b="0" i="0" u="none" strike="noStrike" baseline="0" dirty="0">
                        <a:solidFill>
                          <a:srgbClr val="FF0000"/>
                        </a:solidFill>
                        <a:effectLst/>
                        <a:latin typeface="ＭＳ Ｐゴシック" panose="020B0600070205080204" pitchFamily="50" charset="-128"/>
                        <a:ea typeface="ＭＳ Ｐゴシック" panose="020B0600070205080204" pitchFamily="50" charset="-128"/>
                      </a:endParaRPr>
                    </a:p>
                  </a:txBody>
                  <a:tcPr marL="9525" marR="9525" marT="9525" marB="0" anchor="b"/>
                </a:tc>
                <a:tc>
                  <a:txBody>
                    <a:bodyPr/>
                    <a:lstStyle/>
                    <a:p>
                      <a:pPr algn="r" fontAlgn="b"/>
                      <a:r>
                        <a:rPr lang="en-US" altLang="ja-JP" sz="1600" u="none" strike="noStrike" baseline="0" dirty="0">
                          <a:solidFill>
                            <a:srgbClr val="FF0000"/>
                          </a:solidFill>
                          <a:effectLst/>
                        </a:rPr>
                        <a:t>2,533,985.6 </a:t>
                      </a:r>
                      <a:endParaRPr lang="en-US" altLang="ja-JP" sz="1600" b="0" i="0" u="none" strike="noStrike" baseline="0" dirty="0">
                        <a:solidFill>
                          <a:srgbClr val="FF0000"/>
                        </a:solidFill>
                        <a:effectLst/>
                        <a:latin typeface="ＭＳ Ｐゴシック" panose="020B0600070205080204" pitchFamily="50" charset="-128"/>
                        <a:ea typeface="ＭＳ Ｐゴシック" panose="020B0600070205080204" pitchFamily="50" charset="-128"/>
                      </a:endParaRPr>
                    </a:p>
                  </a:txBody>
                  <a:tcPr marL="9525" marR="9525" marT="9525" marB="0" anchor="b"/>
                </a:tc>
                <a:tc>
                  <a:txBody>
                    <a:bodyPr/>
                    <a:lstStyle/>
                    <a:p>
                      <a:pPr algn="r" fontAlgn="b"/>
                      <a:r>
                        <a:rPr lang="en-US" altLang="ja-JP" sz="1600" u="none" strike="noStrike" baseline="0">
                          <a:solidFill>
                            <a:srgbClr val="FF0000"/>
                          </a:solidFill>
                          <a:effectLst/>
                        </a:rPr>
                        <a:t>0.01267</a:t>
                      </a:r>
                      <a:endParaRPr lang="en-US" altLang="ja-JP" sz="1600" b="0" i="0" u="none" strike="noStrike" baseline="0">
                        <a:solidFill>
                          <a:srgbClr val="FF0000"/>
                        </a:solidFill>
                        <a:effectLst/>
                        <a:latin typeface="ＭＳ Ｐゴシック" panose="020B0600070205080204" pitchFamily="50" charset="-128"/>
                        <a:ea typeface="ＭＳ Ｐゴシック" panose="020B0600070205080204" pitchFamily="50" charset="-128"/>
                      </a:endParaRPr>
                    </a:p>
                  </a:txBody>
                  <a:tcPr marL="9525" marR="9525" marT="9525" marB="0" anchor="b"/>
                </a:tc>
              </a:tr>
              <a:tr h="255937">
                <a:tc>
                  <a:txBody>
                    <a:bodyPr/>
                    <a:lstStyle/>
                    <a:p>
                      <a:pPr algn="l" fontAlgn="b"/>
                      <a:r>
                        <a:rPr lang="ja-JP" altLang="en-US" sz="1600" u="none" strike="noStrike" baseline="0" dirty="0">
                          <a:solidFill>
                            <a:srgbClr val="FF0000"/>
                          </a:solidFill>
                          <a:effectLst/>
                        </a:rPr>
                        <a:t>野辺山アーカイブ</a:t>
                      </a:r>
                      <a:endParaRPr lang="ja-JP" altLang="en-US" sz="1600" b="0" i="0" u="none" strike="noStrike" baseline="0" dirty="0">
                        <a:solidFill>
                          <a:srgbClr val="FF0000"/>
                        </a:solidFill>
                        <a:effectLst/>
                        <a:latin typeface="ＭＳ Ｐゴシック" panose="020B0600070205080204" pitchFamily="50" charset="-128"/>
                        <a:ea typeface="ＭＳ Ｐゴシック" panose="020B0600070205080204" pitchFamily="50" charset="-128"/>
                      </a:endParaRPr>
                    </a:p>
                  </a:txBody>
                  <a:tcPr marL="9525" marR="9525" marT="9525" marB="0" anchor="b"/>
                </a:tc>
                <a:tc>
                  <a:txBody>
                    <a:bodyPr/>
                    <a:lstStyle/>
                    <a:p>
                      <a:pPr algn="r" fontAlgn="b"/>
                      <a:r>
                        <a:rPr lang="en-US" altLang="ja-JP" sz="1600" u="none" strike="noStrike" baseline="0" dirty="0">
                          <a:solidFill>
                            <a:srgbClr val="FF0000"/>
                          </a:solidFill>
                          <a:effectLst/>
                        </a:rPr>
                        <a:t>1,825,758.2 </a:t>
                      </a:r>
                      <a:endParaRPr lang="en-US" altLang="ja-JP" sz="1600" b="0" i="0" u="none" strike="noStrike" baseline="0" dirty="0">
                        <a:solidFill>
                          <a:srgbClr val="FF0000"/>
                        </a:solidFill>
                        <a:effectLst/>
                        <a:latin typeface="ＭＳ Ｐゴシック" panose="020B0600070205080204" pitchFamily="50" charset="-128"/>
                        <a:ea typeface="ＭＳ Ｐゴシック" panose="020B0600070205080204" pitchFamily="50" charset="-128"/>
                      </a:endParaRPr>
                    </a:p>
                  </a:txBody>
                  <a:tcPr marL="9525" marR="9525" marT="9525" marB="0" anchor="b"/>
                </a:tc>
                <a:tc>
                  <a:txBody>
                    <a:bodyPr/>
                    <a:lstStyle/>
                    <a:p>
                      <a:pPr algn="r" fontAlgn="b"/>
                      <a:r>
                        <a:rPr lang="en-US" altLang="ja-JP" sz="1600" u="none" strike="noStrike" baseline="0">
                          <a:solidFill>
                            <a:srgbClr val="FF0000"/>
                          </a:solidFill>
                          <a:effectLst/>
                        </a:rPr>
                        <a:t>0.009129</a:t>
                      </a:r>
                      <a:endParaRPr lang="en-US" altLang="ja-JP" sz="1600" b="0" i="0" u="none" strike="noStrike" baseline="0">
                        <a:solidFill>
                          <a:srgbClr val="FF0000"/>
                        </a:solidFill>
                        <a:effectLst/>
                        <a:latin typeface="ＭＳ Ｐゴシック" panose="020B0600070205080204" pitchFamily="50" charset="-128"/>
                        <a:ea typeface="ＭＳ Ｐゴシック" panose="020B0600070205080204" pitchFamily="50" charset="-128"/>
                      </a:endParaRPr>
                    </a:p>
                  </a:txBody>
                  <a:tcPr marL="9525" marR="9525" marT="9525" marB="0" anchor="b"/>
                </a:tc>
              </a:tr>
              <a:tr h="255937">
                <a:tc>
                  <a:txBody>
                    <a:bodyPr/>
                    <a:lstStyle/>
                    <a:p>
                      <a:pPr algn="l" fontAlgn="b"/>
                      <a:r>
                        <a:rPr lang="ja-JP" altLang="en-US" sz="1600" u="none" strike="noStrike" baseline="0" dirty="0">
                          <a:solidFill>
                            <a:srgbClr val="FF0000"/>
                          </a:solidFill>
                          <a:effectLst/>
                        </a:rPr>
                        <a:t>岡山アーカイブ</a:t>
                      </a:r>
                      <a:endParaRPr lang="ja-JP" altLang="en-US" sz="1600" b="0" i="0" u="none" strike="noStrike" baseline="0" dirty="0">
                        <a:solidFill>
                          <a:srgbClr val="FF0000"/>
                        </a:solidFill>
                        <a:effectLst/>
                        <a:latin typeface="ＭＳ Ｐゴシック" panose="020B0600070205080204" pitchFamily="50" charset="-128"/>
                        <a:ea typeface="ＭＳ Ｐゴシック" panose="020B0600070205080204" pitchFamily="50" charset="-128"/>
                      </a:endParaRPr>
                    </a:p>
                  </a:txBody>
                  <a:tcPr marL="9525" marR="9525" marT="9525" marB="0" anchor="b"/>
                </a:tc>
                <a:tc>
                  <a:txBody>
                    <a:bodyPr/>
                    <a:lstStyle/>
                    <a:p>
                      <a:pPr algn="r" fontAlgn="b"/>
                      <a:r>
                        <a:rPr lang="en-US" altLang="ja-JP" sz="1600" u="none" strike="noStrike" baseline="0" dirty="0">
                          <a:solidFill>
                            <a:srgbClr val="FF0000"/>
                          </a:solidFill>
                          <a:effectLst/>
                        </a:rPr>
                        <a:t>1,511,966.5 </a:t>
                      </a:r>
                      <a:endParaRPr lang="en-US" altLang="ja-JP" sz="1600" b="0" i="0" u="none" strike="noStrike" baseline="0" dirty="0">
                        <a:solidFill>
                          <a:srgbClr val="FF0000"/>
                        </a:solidFill>
                        <a:effectLst/>
                        <a:latin typeface="ＭＳ Ｐゴシック" panose="020B0600070205080204" pitchFamily="50" charset="-128"/>
                        <a:ea typeface="ＭＳ Ｐゴシック" panose="020B0600070205080204" pitchFamily="50" charset="-128"/>
                      </a:endParaRPr>
                    </a:p>
                  </a:txBody>
                  <a:tcPr marL="9525" marR="9525" marT="9525" marB="0" anchor="b"/>
                </a:tc>
                <a:tc>
                  <a:txBody>
                    <a:bodyPr/>
                    <a:lstStyle/>
                    <a:p>
                      <a:pPr algn="r" fontAlgn="b"/>
                      <a:r>
                        <a:rPr lang="en-US" altLang="ja-JP" sz="1600" u="none" strike="noStrike" baseline="0">
                          <a:solidFill>
                            <a:srgbClr val="FF0000"/>
                          </a:solidFill>
                          <a:effectLst/>
                        </a:rPr>
                        <a:t>0.00756</a:t>
                      </a:r>
                      <a:endParaRPr lang="en-US" altLang="ja-JP" sz="1600" b="0" i="0" u="none" strike="noStrike" baseline="0">
                        <a:solidFill>
                          <a:srgbClr val="FF0000"/>
                        </a:solidFill>
                        <a:effectLst/>
                        <a:latin typeface="ＭＳ Ｐゴシック" panose="020B0600070205080204" pitchFamily="50" charset="-128"/>
                        <a:ea typeface="ＭＳ Ｐゴシック" panose="020B0600070205080204" pitchFamily="50" charset="-128"/>
                      </a:endParaRPr>
                    </a:p>
                  </a:txBody>
                  <a:tcPr marL="9525" marR="9525" marT="9525" marB="0" anchor="b"/>
                </a:tc>
              </a:tr>
              <a:tr h="255937">
                <a:tc>
                  <a:txBody>
                    <a:bodyPr/>
                    <a:lstStyle/>
                    <a:p>
                      <a:pPr algn="l" fontAlgn="b"/>
                      <a:r>
                        <a:rPr lang="ja-JP" altLang="en-US" sz="1600" u="none" strike="noStrike" baseline="0" dirty="0">
                          <a:solidFill>
                            <a:srgbClr val="FF0000"/>
                          </a:solidFill>
                          <a:effectLst/>
                        </a:rPr>
                        <a:t>太陽アーカイブ</a:t>
                      </a:r>
                      <a:endParaRPr lang="ja-JP" altLang="en-US" sz="1600" b="0" i="0" u="none" strike="noStrike" baseline="0" dirty="0">
                        <a:solidFill>
                          <a:srgbClr val="FF0000"/>
                        </a:solidFill>
                        <a:effectLst/>
                        <a:latin typeface="ＭＳ Ｐゴシック" panose="020B0600070205080204" pitchFamily="50" charset="-128"/>
                        <a:ea typeface="ＭＳ Ｐゴシック" panose="020B0600070205080204" pitchFamily="50" charset="-128"/>
                      </a:endParaRPr>
                    </a:p>
                  </a:txBody>
                  <a:tcPr marL="9525" marR="9525" marT="9525" marB="0" anchor="b"/>
                </a:tc>
                <a:tc>
                  <a:txBody>
                    <a:bodyPr/>
                    <a:lstStyle/>
                    <a:p>
                      <a:pPr algn="r" fontAlgn="b"/>
                      <a:r>
                        <a:rPr lang="en-US" altLang="ja-JP" sz="1600" u="none" strike="noStrike" baseline="0" dirty="0">
                          <a:solidFill>
                            <a:srgbClr val="FF0000"/>
                          </a:solidFill>
                          <a:effectLst/>
                        </a:rPr>
                        <a:t>2,275,158.2 </a:t>
                      </a:r>
                      <a:endParaRPr lang="en-US" altLang="ja-JP" sz="1600" b="0" i="0" u="none" strike="noStrike" baseline="0" dirty="0">
                        <a:solidFill>
                          <a:srgbClr val="FF0000"/>
                        </a:solidFill>
                        <a:effectLst/>
                        <a:latin typeface="ＭＳ Ｐゴシック" panose="020B0600070205080204" pitchFamily="50" charset="-128"/>
                        <a:ea typeface="ＭＳ Ｐゴシック" panose="020B0600070205080204" pitchFamily="50" charset="-128"/>
                      </a:endParaRPr>
                    </a:p>
                  </a:txBody>
                  <a:tcPr marL="9525" marR="9525" marT="9525" marB="0" anchor="b"/>
                </a:tc>
                <a:tc>
                  <a:txBody>
                    <a:bodyPr/>
                    <a:lstStyle/>
                    <a:p>
                      <a:pPr algn="r" fontAlgn="b"/>
                      <a:r>
                        <a:rPr lang="en-US" altLang="ja-JP" sz="1600" u="none" strike="noStrike" baseline="0" dirty="0">
                          <a:solidFill>
                            <a:srgbClr val="FF0000"/>
                          </a:solidFill>
                          <a:effectLst/>
                        </a:rPr>
                        <a:t>0.011376</a:t>
                      </a:r>
                      <a:endParaRPr lang="en-US" altLang="ja-JP" sz="1600" b="0" i="0" u="none" strike="noStrike" baseline="0" dirty="0">
                        <a:solidFill>
                          <a:srgbClr val="FF0000"/>
                        </a:solidFill>
                        <a:effectLst/>
                        <a:latin typeface="ＭＳ Ｐゴシック" panose="020B0600070205080204" pitchFamily="50" charset="-128"/>
                        <a:ea typeface="ＭＳ Ｐゴシック" panose="020B0600070205080204" pitchFamily="50" charset="-128"/>
                      </a:endParaRPr>
                    </a:p>
                  </a:txBody>
                  <a:tcPr marL="9525" marR="9525" marT="9525" marB="0" anchor="b"/>
                </a:tc>
              </a:tr>
              <a:tr h="255937">
                <a:tc>
                  <a:txBody>
                    <a:bodyPr/>
                    <a:lstStyle/>
                    <a:p>
                      <a:pPr algn="l" fontAlgn="b"/>
                      <a:r>
                        <a:rPr lang="ja-JP" altLang="en-US" sz="1600" u="none" strike="noStrike" baseline="0" dirty="0">
                          <a:solidFill>
                            <a:srgbClr val="FF0000"/>
                          </a:solidFill>
                          <a:effectLst/>
                        </a:rPr>
                        <a:t>データ遠隔</a:t>
                      </a:r>
                      <a:endParaRPr lang="ja-JP" altLang="en-US" sz="1600" b="0" i="0" u="none" strike="noStrike" baseline="0" dirty="0">
                        <a:solidFill>
                          <a:srgbClr val="FF0000"/>
                        </a:solidFill>
                        <a:effectLst/>
                        <a:latin typeface="ＭＳ Ｐゴシック" panose="020B0600070205080204" pitchFamily="50" charset="-128"/>
                        <a:ea typeface="ＭＳ Ｐゴシック" panose="020B0600070205080204" pitchFamily="50" charset="-128"/>
                      </a:endParaRPr>
                    </a:p>
                  </a:txBody>
                  <a:tcPr marL="9525" marR="9525" marT="9525" marB="0" anchor="b"/>
                </a:tc>
                <a:tc>
                  <a:txBody>
                    <a:bodyPr/>
                    <a:lstStyle/>
                    <a:p>
                      <a:pPr algn="r" fontAlgn="b"/>
                      <a:r>
                        <a:rPr lang="en-US" altLang="ja-JP" sz="1600" u="none" strike="noStrike" baseline="0">
                          <a:solidFill>
                            <a:srgbClr val="FF0000"/>
                          </a:solidFill>
                          <a:effectLst/>
                        </a:rPr>
                        <a:t>2,036,829.8 </a:t>
                      </a:r>
                      <a:endParaRPr lang="en-US" altLang="ja-JP" sz="1600" b="0" i="0" u="none" strike="noStrike" baseline="0">
                        <a:solidFill>
                          <a:srgbClr val="FF0000"/>
                        </a:solidFill>
                        <a:effectLst/>
                        <a:latin typeface="ＭＳ Ｐゴシック" panose="020B0600070205080204" pitchFamily="50" charset="-128"/>
                        <a:ea typeface="ＭＳ Ｐゴシック" panose="020B0600070205080204" pitchFamily="50" charset="-128"/>
                      </a:endParaRPr>
                    </a:p>
                  </a:txBody>
                  <a:tcPr marL="9525" marR="9525" marT="9525" marB="0" anchor="b"/>
                </a:tc>
                <a:tc>
                  <a:txBody>
                    <a:bodyPr/>
                    <a:lstStyle/>
                    <a:p>
                      <a:pPr algn="r" fontAlgn="b"/>
                      <a:r>
                        <a:rPr lang="en-US" altLang="ja-JP" sz="1600" u="none" strike="noStrike" baseline="0" dirty="0">
                          <a:solidFill>
                            <a:srgbClr val="FF0000"/>
                          </a:solidFill>
                          <a:effectLst/>
                        </a:rPr>
                        <a:t>0.010184</a:t>
                      </a:r>
                      <a:endParaRPr lang="en-US" altLang="ja-JP" sz="1600" b="0" i="0" u="none" strike="noStrike" baseline="0" dirty="0">
                        <a:solidFill>
                          <a:srgbClr val="FF0000"/>
                        </a:solidFill>
                        <a:effectLst/>
                        <a:latin typeface="ＭＳ Ｐゴシック" panose="020B0600070205080204" pitchFamily="50" charset="-128"/>
                        <a:ea typeface="ＭＳ Ｐゴシック" panose="020B0600070205080204" pitchFamily="50" charset="-128"/>
                      </a:endParaRPr>
                    </a:p>
                  </a:txBody>
                  <a:tcPr marL="9525" marR="9525" marT="9525" marB="0" anchor="b"/>
                </a:tc>
              </a:tr>
              <a:tr h="255937">
                <a:tc>
                  <a:txBody>
                    <a:bodyPr/>
                    <a:lstStyle/>
                    <a:p>
                      <a:pPr algn="l" fontAlgn="b"/>
                      <a:r>
                        <a:rPr lang="ja-JP" altLang="en-US" sz="1600" u="none" strike="noStrike" baseline="0" dirty="0">
                          <a:solidFill>
                            <a:srgbClr val="FF0000"/>
                          </a:solidFill>
                          <a:effectLst/>
                        </a:rPr>
                        <a:t>ヴァーチャル天文台</a:t>
                      </a:r>
                      <a:endParaRPr lang="ja-JP" altLang="en-US" sz="1600" b="0" i="0" u="none" strike="noStrike" baseline="0" dirty="0">
                        <a:solidFill>
                          <a:srgbClr val="FF0000"/>
                        </a:solidFill>
                        <a:effectLst/>
                        <a:latin typeface="ＭＳ Ｐゴシック" panose="020B0600070205080204" pitchFamily="50" charset="-128"/>
                        <a:ea typeface="ＭＳ Ｐゴシック" panose="020B0600070205080204" pitchFamily="50" charset="-128"/>
                      </a:endParaRPr>
                    </a:p>
                  </a:txBody>
                  <a:tcPr marL="9525" marR="9525" marT="9525" marB="0" anchor="b"/>
                </a:tc>
                <a:tc>
                  <a:txBody>
                    <a:bodyPr/>
                    <a:lstStyle/>
                    <a:p>
                      <a:pPr algn="r" fontAlgn="b"/>
                      <a:r>
                        <a:rPr lang="en-US" altLang="ja-JP" sz="1600" u="none" strike="noStrike" baseline="0" dirty="0">
                          <a:solidFill>
                            <a:srgbClr val="FF0000"/>
                          </a:solidFill>
                          <a:effectLst/>
                        </a:rPr>
                        <a:t>11,554,424.9 </a:t>
                      </a:r>
                      <a:endParaRPr lang="en-US" altLang="ja-JP" sz="1600" b="0" i="0" u="none" strike="noStrike" baseline="0" dirty="0">
                        <a:solidFill>
                          <a:srgbClr val="FF0000"/>
                        </a:solidFill>
                        <a:effectLst/>
                        <a:latin typeface="ＭＳ Ｐゴシック" panose="020B0600070205080204" pitchFamily="50" charset="-128"/>
                        <a:ea typeface="ＭＳ Ｐゴシック" panose="020B0600070205080204" pitchFamily="50" charset="-128"/>
                      </a:endParaRPr>
                    </a:p>
                  </a:txBody>
                  <a:tcPr marL="9525" marR="9525" marT="9525" marB="0" anchor="b"/>
                </a:tc>
                <a:tc>
                  <a:txBody>
                    <a:bodyPr/>
                    <a:lstStyle/>
                    <a:p>
                      <a:pPr algn="r" fontAlgn="b"/>
                      <a:r>
                        <a:rPr lang="en-US" altLang="ja-JP" sz="1600" u="none" strike="noStrike" baseline="0" dirty="0">
                          <a:solidFill>
                            <a:srgbClr val="FF0000"/>
                          </a:solidFill>
                          <a:effectLst/>
                        </a:rPr>
                        <a:t>0.057772</a:t>
                      </a:r>
                      <a:endParaRPr lang="en-US" altLang="ja-JP" sz="1600" b="0" i="0" u="none" strike="noStrike" baseline="0" dirty="0">
                        <a:solidFill>
                          <a:srgbClr val="FF0000"/>
                        </a:solidFill>
                        <a:effectLst/>
                        <a:latin typeface="ＭＳ Ｐゴシック" panose="020B0600070205080204" pitchFamily="50" charset="-128"/>
                        <a:ea typeface="ＭＳ Ｐゴシック" panose="020B0600070205080204" pitchFamily="50" charset="-128"/>
                      </a:endParaRPr>
                    </a:p>
                  </a:txBody>
                  <a:tcPr marL="9525" marR="9525" marT="9525" marB="0" anchor="b"/>
                </a:tc>
              </a:tr>
              <a:tr h="255937">
                <a:tc>
                  <a:txBody>
                    <a:bodyPr/>
                    <a:lstStyle/>
                    <a:p>
                      <a:pPr algn="l" fontAlgn="b"/>
                      <a:r>
                        <a:rPr lang="ja-JP" altLang="en-US" sz="1600" u="none" strike="noStrike" baseline="0" dirty="0">
                          <a:solidFill>
                            <a:srgbClr val="FF0000"/>
                          </a:solidFill>
                          <a:effectLst/>
                        </a:rPr>
                        <a:t>開発試験ヴァーチャル</a:t>
                      </a:r>
                      <a:endParaRPr lang="ja-JP" altLang="en-US" sz="1600" b="0" i="0" u="none" strike="noStrike" baseline="0" dirty="0">
                        <a:solidFill>
                          <a:srgbClr val="FF0000"/>
                        </a:solidFill>
                        <a:effectLst/>
                        <a:latin typeface="ＭＳ Ｐゴシック" panose="020B0600070205080204" pitchFamily="50" charset="-128"/>
                        <a:ea typeface="ＭＳ Ｐゴシック" panose="020B0600070205080204" pitchFamily="50" charset="-128"/>
                      </a:endParaRPr>
                    </a:p>
                  </a:txBody>
                  <a:tcPr marL="9525" marR="9525" marT="9525" marB="0" anchor="b"/>
                </a:tc>
                <a:tc>
                  <a:txBody>
                    <a:bodyPr/>
                    <a:lstStyle/>
                    <a:p>
                      <a:pPr algn="r" fontAlgn="b"/>
                      <a:r>
                        <a:rPr lang="en-US" altLang="ja-JP" sz="1600" u="none" strike="noStrike" baseline="0" dirty="0">
                          <a:solidFill>
                            <a:srgbClr val="FF0000"/>
                          </a:solidFill>
                          <a:effectLst/>
                        </a:rPr>
                        <a:t>1,502,505.5 </a:t>
                      </a:r>
                      <a:endParaRPr lang="en-US" altLang="ja-JP" sz="1600" b="0" i="0" u="none" strike="noStrike" baseline="0" dirty="0">
                        <a:solidFill>
                          <a:srgbClr val="FF0000"/>
                        </a:solidFill>
                        <a:effectLst/>
                        <a:latin typeface="ＭＳ Ｐゴシック" panose="020B0600070205080204" pitchFamily="50" charset="-128"/>
                        <a:ea typeface="ＭＳ Ｐゴシック" panose="020B0600070205080204" pitchFamily="50" charset="-128"/>
                      </a:endParaRPr>
                    </a:p>
                  </a:txBody>
                  <a:tcPr marL="9525" marR="9525" marT="9525" marB="0" anchor="b"/>
                </a:tc>
                <a:tc>
                  <a:txBody>
                    <a:bodyPr/>
                    <a:lstStyle/>
                    <a:p>
                      <a:pPr algn="r" fontAlgn="b"/>
                      <a:r>
                        <a:rPr lang="en-US" altLang="ja-JP" sz="1600" u="none" strike="noStrike" baseline="0" dirty="0">
                          <a:solidFill>
                            <a:srgbClr val="FF0000"/>
                          </a:solidFill>
                          <a:effectLst/>
                        </a:rPr>
                        <a:t>0.007513</a:t>
                      </a:r>
                      <a:endParaRPr lang="en-US" altLang="ja-JP" sz="1600" b="0" i="0" u="none" strike="noStrike" baseline="0" dirty="0">
                        <a:solidFill>
                          <a:srgbClr val="FF0000"/>
                        </a:solidFill>
                        <a:effectLst/>
                        <a:latin typeface="ＭＳ Ｐゴシック" panose="020B0600070205080204" pitchFamily="50" charset="-128"/>
                        <a:ea typeface="ＭＳ Ｐゴシック" panose="020B0600070205080204" pitchFamily="50" charset="-128"/>
                      </a:endParaRPr>
                    </a:p>
                  </a:txBody>
                  <a:tcPr marL="9525" marR="9525" marT="9525" marB="0" anchor="b"/>
                </a:tc>
              </a:tr>
              <a:tr h="255937">
                <a:tc>
                  <a:txBody>
                    <a:bodyPr/>
                    <a:lstStyle/>
                    <a:p>
                      <a:pPr algn="l" fontAlgn="b"/>
                      <a:r>
                        <a:rPr lang="en-US" sz="1600" u="none" strike="noStrike" baseline="0">
                          <a:effectLst/>
                        </a:rPr>
                        <a:t>RISE</a:t>
                      </a:r>
                      <a:r>
                        <a:rPr lang="ja-JP" altLang="en-US" sz="1600" u="none" strike="noStrike" baseline="0">
                          <a:effectLst/>
                        </a:rPr>
                        <a:t>データ解析</a:t>
                      </a:r>
                      <a:endParaRPr lang="ja-JP" altLang="en-US" sz="1600" b="0" i="0" u="none" strike="noStrike" baseline="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b"/>
                </a:tc>
                <a:tc>
                  <a:txBody>
                    <a:bodyPr/>
                    <a:lstStyle/>
                    <a:p>
                      <a:pPr algn="r" fontAlgn="b"/>
                      <a:r>
                        <a:rPr lang="en-US" altLang="ja-JP" sz="1600" u="none" strike="noStrike" baseline="0">
                          <a:effectLst/>
                        </a:rPr>
                        <a:t>2,641,661.5 </a:t>
                      </a:r>
                      <a:endParaRPr lang="en-US" altLang="ja-JP" sz="1600" b="0" i="0" u="none" strike="noStrike" baseline="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b"/>
                </a:tc>
                <a:tc>
                  <a:txBody>
                    <a:bodyPr/>
                    <a:lstStyle/>
                    <a:p>
                      <a:pPr algn="r" fontAlgn="b"/>
                      <a:r>
                        <a:rPr lang="en-US" altLang="ja-JP" sz="1600" u="none" strike="noStrike" baseline="0">
                          <a:effectLst/>
                        </a:rPr>
                        <a:t>0.013208</a:t>
                      </a:r>
                      <a:endParaRPr lang="en-US" altLang="ja-JP" sz="1600" b="0" i="0" u="none" strike="noStrike" baseline="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b"/>
                </a:tc>
              </a:tr>
              <a:tr h="255937">
                <a:tc>
                  <a:txBody>
                    <a:bodyPr/>
                    <a:lstStyle/>
                    <a:p>
                      <a:pPr algn="l" fontAlgn="b"/>
                      <a:r>
                        <a:rPr lang="ja-JP" altLang="en-US" sz="1600" u="none" strike="noStrike" baseline="0">
                          <a:effectLst/>
                        </a:rPr>
                        <a:t>測地解析</a:t>
                      </a:r>
                      <a:endParaRPr lang="ja-JP" altLang="en-US" sz="1600" b="0" i="0" u="none" strike="noStrike" baseline="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b"/>
                </a:tc>
                <a:tc>
                  <a:txBody>
                    <a:bodyPr/>
                    <a:lstStyle/>
                    <a:p>
                      <a:pPr algn="r" fontAlgn="b"/>
                      <a:r>
                        <a:rPr lang="en-US" altLang="ja-JP" sz="1600" u="none" strike="noStrike" baseline="0">
                          <a:effectLst/>
                        </a:rPr>
                        <a:t>640,648.5 </a:t>
                      </a:r>
                      <a:endParaRPr lang="en-US" altLang="ja-JP" sz="1600" b="0" i="0" u="none" strike="noStrike" baseline="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b"/>
                </a:tc>
                <a:tc>
                  <a:txBody>
                    <a:bodyPr/>
                    <a:lstStyle/>
                    <a:p>
                      <a:pPr algn="r" fontAlgn="b"/>
                      <a:r>
                        <a:rPr lang="en-US" altLang="ja-JP" sz="1600" u="none" strike="noStrike" baseline="0">
                          <a:effectLst/>
                        </a:rPr>
                        <a:t>0.003203</a:t>
                      </a:r>
                      <a:endParaRPr lang="en-US" altLang="ja-JP" sz="1600" b="0" i="0" u="none" strike="noStrike" baseline="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b"/>
                </a:tc>
              </a:tr>
              <a:tr h="255937">
                <a:tc>
                  <a:txBody>
                    <a:bodyPr/>
                    <a:lstStyle/>
                    <a:p>
                      <a:pPr algn="l" fontAlgn="b"/>
                      <a:r>
                        <a:rPr lang="ja-JP" altLang="en-US" sz="1600" u="none" strike="noStrike" baseline="0" dirty="0">
                          <a:solidFill>
                            <a:srgbClr val="FF0000"/>
                          </a:solidFill>
                          <a:effectLst/>
                        </a:rPr>
                        <a:t>水沢バックアップ</a:t>
                      </a:r>
                      <a:endParaRPr lang="ja-JP" altLang="en-US" sz="1600" b="0" i="0" u="none" strike="noStrike" baseline="0" dirty="0">
                        <a:solidFill>
                          <a:srgbClr val="FF0000"/>
                        </a:solidFill>
                        <a:effectLst/>
                        <a:latin typeface="ＭＳ Ｐゴシック" panose="020B0600070205080204" pitchFamily="50" charset="-128"/>
                        <a:ea typeface="ＭＳ Ｐゴシック" panose="020B0600070205080204" pitchFamily="50" charset="-128"/>
                      </a:endParaRPr>
                    </a:p>
                  </a:txBody>
                  <a:tcPr marL="9525" marR="9525" marT="9525" marB="0" anchor="b"/>
                </a:tc>
                <a:tc>
                  <a:txBody>
                    <a:bodyPr/>
                    <a:lstStyle/>
                    <a:p>
                      <a:pPr algn="r" fontAlgn="b"/>
                      <a:r>
                        <a:rPr lang="en-US" altLang="ja-JP" sz="1600" u="none" strike="noStrike" baseline="0" dirty="0">
                          <a:solidFill>
                            <a:srgbClr val="FF0000"/>
                          </a:solidFill>
                          <a:effectLst/>
                        </a:rPr>
                        <a:t>1,548,684.4 </a:t>
                      </a:r>
                      <a:endParaRPr lang="en-US" altLang="ja-JP" sz="1600" b="0" i="0" u="none" strike="noStrike" baseline="0" dirty="0">
                        <a:solidFill>
                          <a:srgbClr val="FF0000"/>
                        </a:solidFill>
                        <a:effectLst/>
                        <a:latin typeface="ＭＳ Ｐゴシック" panose="020B0600070205080204" pitchFamily="50" charset="-128"/>
                        <a:ea typeface="ＭＳ Ｐゴシック" panose="020B0600070205080204" pitchFamily="50" charset="-128"/>
                      </a:endParaRPr>
                    </a:p>
                  </a:txBody>
                  <a:tcPr marL="9525" marR="9525" marT="9525" marB="0" anchor="b"/>
                </a:tc>
                <a:tc>
                  <a:txBody>
                    <a:bodyPr/>
                    <a:lstStyle/>
                    <a:p>
                      <a:pPr algn="r" fontAlgn="b"/>
                      <a:r>
                        <a:rPr lang="en-US" altLang="ja-JP" sz="1600" u="none" strike="noStrike" baseline="0" dirty="0">
                          <a:solidFill>
                            <a:srgbClr val="FF0000"/>
                          </a:solidFill>
                          <a:effectLst/>
                        </a:rPr>
                        <a:t>0.007743</a:t>
                      </a:r>
                      <a:endParaRPr lang="en-US" altLang="ja-JP" sz="1600" b="0" i="0" u="none" strike="noStrike" baseline="0" dirty="0">
                        <a:solidFill>
                          <a:srgbClr val="FF0000"/>
                        </a:solidFill>
                        <a:effectLst/>
                        <a:latin typeface="ＭＳ Ｐゴシック" panose="020B0600070205080204" pitchFamily="50" charset="-128"/>
                        <a:ea typeface="ＭＳ Ｐゴシック" panose="020B0600070205080204" pitchFamily="50" charset="-128"/>
                      </a:endParaRPr>
                    </a:p>
                  </a:txBody>
                  <a:tcPr marL="9525" marR="9525" marT="9525" marB="0" anchor="b"/>
                </a:tc>
              </a:tr>
              <a:tr h="255937">
                <a:tc>
                  <a:txBody>
                    <a:bodyPr/>
                    <a:lstStyle/>
                    <a:p>
                      <a:pPr algn="l" fontAlgn="b"/>
                      <a:r>
                        <a:rPr lang="ja-JP" altLang="en-US" sz="1600" u="none" strike="noStrike" baseline="0">
                          <a:effectLst/>
                        </a:rPr>
                        <a:t>サポート＆サービス</a:t>
                      </a:r>
                      <a:endParaRPr lang="ja-JP" altLang="en-US" sz="1600" b="0" i="0" u="none" strike="noStrike" baseline="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b"/>
                </a:tc>
                <a:tc>
                  <a:txBody>
                    <a:bodyPr/>
                    <a:lstStyle/>
                    <a:p>
                      <a:pPr algn="r" fontAlgn="b"/>
                      <a:r>
                        <a:rPr lang="en-US" altLang="ja-JP" sz="1600" u="none" strike="noStrike" baseline="0">
                          <a:effectLst/>
                        </a:rPr>
                        <a:t>48,056,147.6 </a:t>
                      </a:r>
                      <a:endParaRPr lang="en-US" altLang="ja-JP" sz="1600" b="0" i="0" u="none" strike="noStrike" baseline="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b"/>
                </a:tc>
                <a:tc>
                  <a:txBody>
                    <a:bodyPr/>
                    <a:lstStyle/>
                    <a:p>
                      <a:pPr algn="r" fontAlgn="b"/>
                      <a:r>
                        <a:rPr lang="en-US" altLang="ja-JP" sz="1600" u="none" strike="noStrike" baseline="0" dirty="0">
                          <a:effectLst/>
                        </a:rPr>
                        <a:t>0.240281</a:t>
                      </a:r>
                      <a:endParaRPr lang="en-US" altLang="ja-JP" sz="1600" b="0" i="0" u="none" strike="noStrike" baseline="0"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b"/>
                </a:tc>
              </a:tr>
            </a:tbl>
          </a:graphicData>
        </a:graphic>
      </p:graphicFrame>
      <p:sp>
        <p:nvSpPr>
          <p:cNvPr id="3" name="スライド番号プレースホルダー 2"/>
          <p:cNvSpPr>
            <a:spLocks noGrp="1"/>
          </p:cNvSpPr>
          <p:nvPr>
            <p:ph type="sldNum" sz="quarter" idx="12"/>
          </p:nvPr>
        </p:nvSpPr>
        <p:spPr/>
        <p:txBody>
          <a:bodyPr/>
          <a:lstStyle/>
          <a:p>
            <a:fld id="{D3222163-0763-4F07-8DD5-77DAD79BCF8A}" type="slidenum">
              <a:rPr kumimoji="1" lang="ja-JP" altLang="en-US" smtClean="0"/>
              <a:t>13</a:t>
            </a:fld>
            <a:endParaRPr kumimoji="1" lang="ja-JP" altLang="en-US"/>
          </a:p>
        </p:txBody>
      </p:sp>
    </p:spTree>
    <p:extLst>
      <p:ext uri="{BB962C8B-B14F-4D97-AF65-F5344CB8AC3E}">
        <p14:creationId xmlns:p14="http://schemas.microsoft.com/office/powerpoint/2010/main" val="130876070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表 3"/>
          <p:cNvGraphicFramePr>
            <a:graphicFrameLocks noGrp="1"/>
          </p:cNvGraphicFramePr>
          <p:nvPr>
            <p:extLst/>
          </p:nvPr>
        </p:nvGraphicFramePr>
        <p:xfrm>
          <a:off x="342900" y="1015997"/>
          <a:ext cx="11683998" cy="5473702"/>
        </p:xfrm>
        <a:graphic>
          <a:graphicData uri="http://schemas.openxmlformats.org/drawingml/2006/table">
            <a:tbl>
              <a:tblPr>
                <a:tableStyleId>{5C22544A-7EE6-4342-B048-85BDC9FD1C3A}</a:tableStyleId>
              </a:tblPr>
              <a:tblGrid>
                <a:gridCol w="1251858"/>
                <a:gridCol w="1530047"/>
                <a:gridCol w="1530047"/>
                <a:gridCol w="1530047"/>
                <a:gridCol w="1530047"/>
                <a:gridCol w="1530047"/>
                <a:gridCol w="1251858"/>
                <a:gridCol w="1530047"/>
              </a:tblGrid>
              <a:tr h="465116">
                <a:tc>
                  <a:txBody>
                    <a:bodyPr/>
                    <a:lstStyle/>
                    <a:p>
                      <a:pPr algn="l" fontAlgn="ctr"/>
                      <a:endParaRPr lang="ja-JP" altLang="en-US" sz="2000" b="1" i="0" u="none" strike="noStrike" baseline="0" dirty="0">
                        <a:solidFill>
                          <a:srgbClr val="000000"/>
                        </a:solidFill>
                        <a:effectLst/>
                        <a:latin typeface="ＭＳ ゴシック" panose="020B0609070205080204" pitchFamily="49" charset="-128"/>
                        <a:ea typeface="ＭＳ ゴシック" panose="020B0609070205080204" pitchFamily="49" charset="-128"/>
                      </a:endParaRPr>
                    </a:p>
                  </a:txBody>
                  <a:tcPr marL="9525" marR="9525" marT="9525" marB="0" anchor="ctr"/>
                </a:tc>
                <a:tc>
                  <a:txBody>
                    <a:bodyPr/>
                    <a:lstStyle/>
                    <a:p>
                      <a:pPr algn="r" fontAlgn="ctr"/>
                      <a:r>
                        <a:rPr lang="en-US" altLang="ja-JP" sz="2000" b="1" u="none" strike="noStrike" baseline="0">
                          <a:effectLst/>
                          <a:latin typeface="ＭＳ ゴシック" panose="020B0609070205080204" pitchFamily="49" charset="-128"/>
                          <a:ea typeface="ＭＳ ゴシック" panose="020B0609070205080204" pitchFamily="49" charset="-128"/>
                        </a:rPr>
                        <a:t>2013</a:t>
                      </a:r>
                      <a:endParaRPr lang="en-US" altLang="ja-JP" sz="2000" b="1" i="0" u="none" strike="noStrike" baseline="0">
                        <a:solidFill>
                          <a:srgbClr val="000000"/>
                        </a:solidFill>
                        <a:effectLst/>
                        <a:latin typeface="ＭＳ ゴシック" panose="020B0609070205080204" pitchFamily="49" charset="-128"/>
                        <a:ea typeface="ＭＳ ゴシック" panose="020B0609070205080204" pitchFamily="49" charset="-128"/>
                      </a:endParaRPr>
                    </a:p>
                  </a:txBody>
                  <a:tcPr marL="9525" marR="9525" marT="9525" marB="0" anchor="ctr"/>
                </a:tc>
                <a:tc>
                  <a:txBody>
                    <a:bodyPr/>
                    <a:lstStyle/>
                    <a:p>
                      <a:pPr algn="r" fontAlgn="ctr"/>
                      <a:r>
                        <a:rPr lang="en-US" altLang="ja-JP" sz="2000" b="1" u="none" strike="noStrike" baseline="0">
                          <a:effectLst/>
                          <a:latin typeface="ＭＳ ゴシック" panose="020B0609070205080204" pitchFamily="49" charset="-128"/>
                          <a:ea typeface="ＭＳ ゴシック" panose="020B0609070205080204" pitchFamily="49" charset="-128"/>
                        </a:rPr>
                        <a:t>2014</a:t>
                      </a:r>
                      <a:endParaRPr lang="en-US" altLang="ja-JP" sz="2000" b="1" i="0" u="none" strike="noStrike" baseline="0">
                        <a:solidFill>
                          <a:srgbClr val="000000"/>
                        </a:solidFill>
                        <a:effectLst/>
                        <a:latin typeface="ＭＳ ゴシック" panose="020B0609070205080204" pitchFamily="49" charset="-128"/>
                        <a:ea typeface="ＭＳ ゴシック" panose="020B0609070205080204" pitchFamily="49" charset="-128"/>
                      </a:endParaRPr>
                    </a:p>
                  </a:txBody>
                  <a:tcPr marL="9525" marR="9525" marT="9525" marB="0" anchor="ctr"/>
                </a:tc>
                <a:tc>
                  <a:txBody>
                    <a:bodyPr/>
                    <a:lstStyle/>
                    <a:p>
                      <a:pPr algn="r" fontAlgn="ctr"/>
                      <a:r>
                        <a:rPr lang="en-US" altLang="ja-JP" sz="2000" b="1" u="none" strike="noStrike" baseline="0">
                          <a:effectLst/>
                          <a:latin typeface="ＭＳ ゴシック" panose="020B0609070205080204" pitchFamily="49" charset="-128"/>
                          <a:ea typeface="ＭＳ ゴシック" panose="020B0609070205080204" pitchFamily="49" charset="-128"/>
                        </a:rPr>
                        <a:t>2015</a:t>
                      </a:r>
                      <a:endParaRPr lang="en-US" altLang="ja-JP" sz="2000" b="1" i="0" u="none" strike="noStrike" baseline="0">
                        <a:solidFill>
                          <a:srgbClr val="000000"/>
                        </a:solidFill>
                        <a:effectLst/>
                        <a:latin typeface="ＭＳ ゴシック" panose="020B0609070205080204" pitchFamily="49" charset="-128"/>
                        <a:ea typeface="ＭＳ ゴシック" panose="020B0609070205080204" pitchFamily="49" charset="-128"/>
                      </a:endParaRPr>
                    </a:p>
                  </a:txBody>
                  <a:tcPr marL="9525" marR="9525" marT="9525" marB="0" anchor="ctr"/>
                </a:tc>
                <a:tc>
                  <a:txBody>
                    <a:bodyPr/>
                    <a:lstStyle/>
                    <a:p>
                      <a:pPr algn="r" fontAlgn="ctr"/>
                      <a:r>
                        <a:rPr lang="en-US" altLang="ja-JP" sz="2000" b="1" u="none" strike="noStrike" baseline="0">
                          <a:effectLst/>
                          <a:latin typeface="ＭＳ ゴシック" panose="020B0609070205080204" pitchFamily="49" charset="-128"/>
                          <a:ea typeface="ＭＳ ゴシック" panose="020B0609070205080204" pitchFamily="49" charset="-128"/>
                        </a:rPr>
                        <a:t>2016</a:t>
                      </a:r>
                      <a:endParaRPr lang="en-US" altLang="ja-JP" sz="2000" b="1" i="0" u="none" strike="noStrike" baseline="0">
                        <a:solidFill>
                          <a:srgbClr val="000000"/>
                        </a:solidFill>
                        <a:effectLst/>
                        <a:latin typeface="ＭＳ ゴシック" panose="020B0609070205080204" pitchFamily="49" charset="-128"/>
                        <a:ea typeface="ＭＳ ゴシック" panose="020B0609070205080204" pitchFamily="49" charset="-128"/>
                      </a:endParaRPr>
                    </a:p>
                  </a:txBody>
                  <a:tcPr marL="9525" marR="9525" marT="9525" marB="0" anchor="ctr"/>
                </a:tc>
                <a:tc>
                  <a:txBody>
                    <a:bodyPr/>
                    <a:lstStyle/>
                    <a:p>
                      <a:pPr algn="r" fontAlgn="ctr"/>
                      <a:r>
                        <a:rPr lang="en-US" altLang="ja-JP" sz="2000" b="1" u="none" strike="noStrike" baseline="0">
                          <a:effectLst/>
                          <a:latin typeface="ＭＳ ゴシック" panose="020B0609070205080204" pitchFamily="49" charset="-128"/>
                          <a:ea typeface="ＭＳ ゴシック" panose="020B0609070205080204" pitchFamily="49" charset="-128"/>
                        </a:rPr>
                        <a:t>2017</a:t>
                      </a:r>
                      <a:endParaRPr lang="en-US" altLang="ja-JP" sz="2000" b="1" i="0" u="none" strike="noStrike" baseline="0">
                        <a:solidFill>
                          <a:srgbClr val="000000"/>
                        </a:solidFill>
                        <a:effectLst/>
                        <a:latin typeface="ＭＳ ゴシック" panose="020B0609070205080204" pitchFamily="49" charset="-128"/>
                        <a:ea typeface="ＭＳ ゴシック" panose="020B0609070205080204" pitchFamily="49" charset="-128"/>
                      </a:endParaRPr>
                    </a:p>
                  </a:txBody>
                  <a:tcPr marL="9525" marR="9525" marT="9525" marB="0" anchor="ctr"/>
                </a:tc>
                <a:tc>
                  <a:txBody>
                    <a:bodyPr/>
                    <a:lstStyle/>
                    <a:p>
                      <a:pPr algn="l" fontAlgn="ctr"/>
                      <a:endParaRPr lang="ja-JP" altLang="en-US" sz="2000" b="1" i="0" u="none" strike="noStrike" baseline="0">
                        <a:solidFill>
                          <a:srgbClr val="000000"/>
                        </a:solidFill>
                        <a:effectLst/>
                        <a:latin typeface="ＭＳ ゴシック" panose="020B0609070205080204" pitchFamily="49" charset="-128"/>
                        <a:ea typeface="ＭＳ ゴシック" panose="020B0609070205080204" pitchFamily="49" charset="-128"/>
                      </a:endParaRPr>
                    </a:p>
                  </a:txBody>
                  <a:tcPr marL="9525" marR="9525" marT="9525" marB="0" anchor="ctr"/>
                </a:tc>
                <a:tc>
                  <a:txBody>
                    <a:bodyPr/>
                    <a:lstStyle/>
                    <a:p>
                      <a:pPr algn="l" fontAlgn="ctr"/>
                      <a:r>
                        <a:rPr lang="ja-JP" altLang="en-US" sz="2000" b="1" u="none" strike="noStrike" baseline="0" dirty="0" smtClean="0">
                          <a:effectLst/>
                          <a:latin typeface="ＭＳ ゴシック" panose="020B0609070205080204" pitchFamily="49" charset="-128"/>
                          <a:ea typeface="ＭＳ ゴシック" panose="020B0609070205080204" pitchFamily="49" charset="-128"/>
                        </a:rPr>
                        <a:t>合計</a:t>
                      </a:r>
                      <a:endParaRPr lang="ja-JP" altLang="en-US" sz="2000" b="1" i="0" u="none" strike="noStrike" baseline="0" dirty="0">
                        <a:solidFill>
                          <a:srgbClr val="000000"/>
                        </a:solidFill>
                        <a:effectLst/>
                        <a:latin typeface="ＭＳ ゴシック" panose="020B0609070205080204" pitchFamily="49" charset="-128"/>
                        <a:ea typeface="ＭＳ ゴシック" panose="020B0609070205080204" pitchFamily="49" charset="-128"/>
                      </a:endParaRPr>
                    </a:p>
                  </a:txBody>
                  <a:tcPr marL="9525" marR="9525" marT="9525" marB="0" anchor="ctr"/>
                </a:tc>
              </a:tr>
              <a:tr h="455326">
                <a:tc>
                  <a:txBody>
                    <a:bodyPr/>
                    <a:lstStyle/>
                    <a:p>
                      <a:pPr algn="l" fontAlgn="ctr"/>
                      <a:r>
                        <a:rPr lang="ja-JP" altLang="en-US" sz="2000" b="1" u="none" strike="noStrike" baseline="0" dirty="0">
                          <a:effectLst/>
                          <a:latin typeface="ＭＳ ゴシック" panose="020B0609070205080204" pitchFamily="49" charset="-128"/>
                          <a:ea typeface="ＭＳ ゴシック" panose="020B0609070205080204" pitchFamily="49" charset="-128"/>
                        </a:rPr>
                        <a:t>共同利用</a:t>
                      </a:r>
                      <a:endParaRPr lang="ja-JP" altLang="en-US" sz="2000" b="1" i="0" u="none" strike="noStrike" baseline="0" dirty="0">
                        <a:solidFill>
                          <a:srgbClr val="000000"/>
                        </a:solidFill>
                        <a:effectLst/>
                        <a:latin typeface="ＭＳ ゴシック" panose="020B0609070205080204" pitchFamily="49" charset="-128"/>
                        <a:ea typeface="ＭＳ ゴシック" panose="020B0609070205080204" pitchFamily="49" charset="-128"/>
                      </a:endParaRPr>
                    </a:p>
                  </a:txBody>
                  <a:tcPr marL="9525" marR="9525" marT="9525" marB="0" anchor="ctr"/>
                </a:tc>
                <a:tc>
                  <a:txBody>
                    <a:bodyPr/>
                    <a:lstStyle/>
                    <a:p>
                      <a:pPr algn="r" fontAlgn="ctr"/>
                      <a:r>
                        <a:rPr lang="en-US" altLang="ja-JP" sz="2000" u="none" strike="noStrike" baseline="0">
                          <a:effectLst/>
                          <a:latin typeface="ＭＳ ゴシック" panose="020B0609070205080204" pitchFamily="49" charset="-128"/>
                          <a:ea typeface="ＭＳ ゴシック" panose="020B0609070205080204" pitchFamily="49" charset="-128"/>
                        </a:rPr>
                        <a:t>6,565,182 </a:t>
                      </a:r>
                      <a:endParaRPr lang="en-US" altLang="ja-JP" sz="2000" b="0" i="0" u="none" strike="noStrike" baseline="0">
                        <a:solidFill>
                          <a:srgbClr val="000000"/>
                        </a:solidFill>
                        <a:effectLst/>
                        <a:latin typeface="ＭＳ ゴシック" panose="020B0609070205080204" pitchFamily="49" charset="-128"/>
                        <a:ea typeface="ＭＳ ゴシック" panose="020B0609070205080204" pitchFamily="49" charset="-128"/>
                      </a:endParaRPr>
                    </a:p>
                  </a:txBody>
                  <a:tcPr marL="9525" marR="9525" marT="9525" marB="0" anchor="ctr"/>
                </a:tc>
                <a:tc>
                  <a:txBody>
                    <a:bodyPr/>
                    <a:lstStyle/>
                    <a:p>
                      <a:pPr algn="r" fontAlgn="ctr"/>
                      <a:r>
                        <a:rPr lang="en-US" altLang="ja-JP" sz="2000" u="none" strike="noStrike" baseline="0">
                          <a:effectLst/>
                          <a:latin typeface="ＭＳ ゴシック" panose="020B0609070205080204" pitchFamily="49" charset="-128"/>
                          <a:ea typeface="ＭＳ ゴシック" panose="020B0609070205080204" pitchFamily="49" charset="-128"/>
                        </a:rPr>
                        <a:t>3,150,459 </a:t>
                      </a:r>
                      <a:endParaRPr lang="en-US" altLang="ja-JP" sz="2000" b="0" i="0" u="none" strike="noStrike" baseline="0">
                        <a:solidFill>
                          <a:srgbClr val="000000"/>
                        </a:solidFill>
                        <a:effectLst/>
                        <a:latin typeface="ＭＳ ゴシック" panose="020B0609070205080204" pitchFamily="49" charset="-128"/>
                        <a:ea typeface="ＭＳ ゴシック" panose="020B0609070205080204" pitchFamily="49" charset="-128"/>
                      </a:endParaRPr>
                    </a:p>
                  </a:txBody>
                  <a:tcPr marL="9525" marR="9525" marT="9525" marB="0" anchor="ctr"/>
                </a:tc>
                <a:tc>
                  <a:txBody>
                    <a:bodyPr/>
                    <a:lstStyle/>
                    <a:p>
                      <a:pPr algn="r" fontAlgn="ctr"/>
                      <a:r>
                        <a:rPr lang="en-US" altLang="ja-JP" sz="2000" u="none" strike="noStrike" baseline="0">
                          <a:effectLst/>
                          <a:latin typeface="ＭＳ ゴシック" panose="020B0609070205080204" pitchFamily="49" charset="-128"/>
                          <a:ea typeface="ＭＳ ゴシック" panose="020B0609070205080204" pitchFamily="49" charset="-128"/>
                        </a:rPr>
                        <a:t>7,562,118 </a:t>
                      </a:r>
                      <a:endParaRPr lang="en-US" altLang="ja-JP" sz="2000" b="0" i="0" u="none" strike="noStrike" baseline="0">
                        <a:solidFill>
                          <a:srgbClr val="000000"/>
                        </a:solidFill>
                        <a:effectLst/>
                        <a:latin typeface="ＭＳ ゴシック" panose="020B0609070205080204" pitchFamily="49" charset="-128"/>
                        <a:ea typeface="ＭＳ ゴシック" panose="020B0609070205080204" pitchFamily="49" charset="-128"/>
                      </a:endParaRPr>
                    </a:p>
                  </a:txBody>
                  <a:tcPr marL="9525" marR="9525" marT="9525" marB="0" anchor="ctr"/>
                </a:tc>
                <a:tc>
                  <a:txBody>
                    <a:bodyPr/>
                    <a:lstStyle/>
                    <a:p>
                      <a:pPr algn="r" fontAlgn="ctr"/>
                      <a:r>
                        <a:rPr lang="en-US" altLang="ja-JP" sz="2000" u="none" strike="noStrike" baseline="0">
                          <a:effectLst/>
                          <a:latin typeface="ＭＳ ゴシック" panose="020B0609070205080204" pitchFamily="49" charset="-128"/>
                          <a:ea typeface="ＭＳ ゴシック" panose="020B0609070205080204" pitchFamily="49" charset="-128"/>
                        </a:rPr>
                        <a:t>1,618,530 </a:t>
                      </a:r>
                      <a:endParaRPr lang="en-US" altLang="ja-JP" sz="2000" b="0" i="0" u="none" strike="noStrike" baseline="0">
                        <a:solidFill>
                          <a:srgbClr val="000000"/>
                        </a:solidFill>
                        <a:effectLst/>
                        <a:latin typeface="ＭＳ ゴシック" panose="020B0609070205080204" pitchFamily="49" charset="-128"/>
                        <a:ea typeface="ＭＳ ゴシック" panose="020B0609070205080204" pitchFamily="49" charset="-128"/>
                      </a:endParaRPr>
                    </a:p>
                  </a:txBody>
                  <a:tcPr marL="9525" marR="9525" marT="9525" marB="0" anchor="ctr"/>
                </a:tc>
                <a:tc>
                  <a:txBody>
                    <a:bodyPr/>
                    <a:lstStyle/>
                    <a:p>
                      <a:pPr algn="r" fontAlgn="ctr"/>
                      <a:r>
                        <a:rPr lang="en-US" altLang="ja-JP" sz="2000" u="none" strike="noStrike" baseline="0">
                          <a:effectLst/>
                          <a:latin typeface="ＭＳ ゴシック" panose="020B0609070205080204" pitchFamily="49" charset="-128"/>
                          <a:ea typeface="ＭＳ ゴシック" panose="020B0609070205080204" pitchFamily="49" charset="-128"/>
                        </a:rPr>
                        <a:t>5,619,415 </a:t>
                      </a:r>
                      <a:endParaRPr lang="en-US" altLang="ja-JP" sz="2000" b="0" i="0" u="none" strike="noStrike" baseline="0">
                        <a:solidFill>
                          <a:srgbClr val="000000"/>
                        </a:solidFill>
                        <a:effectLst/>
                        <a:latin typeface="ＭＳ ゴシック" panose="020B0609070205080204" pitchFamily="49" charset="-128"/>
                        <a:ea typeface="ＭＳ ゴシック" panose="020B0609070205080204" pitchFamily="49" charset="-128"/>
                      </a:endParaRPr>
                    </a:p>
                  </a:txBody>
                  <a:tcPr marL="9525" marR="9525" marT="9525" marB="0" anchor="ctr"/>
                </a:tc>
                <a:tc>
                  <a:txBody>
                    <a:bodyPr/>
                    <a:lstStyle/>
                    <a:p>
                      <a:pPr algn="l" fontAlgn="ctr"/>
                      <a:endParaRPr lang="ja-JP" altLang="en-US" sz="2000" b="0" i="0" u="none" strike="noStrike" baseline="0">
                        <a:solidFill>
                          <a:srgbClr val="000000"/>
                        </a:solidFill>
                        <a:effectLst/>
                        <a:latin typeface="ＭＳ ゴシック" panose="020B0609070205080204" pitchFamily="49" charset="-128"/>
                        <a:ea typeface="ＭＳ ゴシック" panose="020B0609070205080204" pitchFamily="49" charset="-128"/>
                      </a:endParaRPr>
                    </a:p>
                  </a:txBody>
                  <a:tcPr marL="9525" marR="9525" marT="9525" marB="0" anchor="ctr"/>
                </a:tc>
                <a:tc>
                  <a:txBody>
                    <a:bodyPr/>
                    <a:lstStyle/>
                    <a:p>
                      <a:pPr algn="r" fontAlgn="ctr"/>
                      <a:r>
                        <a:rPr lang="en-US" altLang="ja-JP" sz="2000" u="none" strike="noStrike" baseline="0" dirty="0">
                          <a:effectLst/>
                          <a:latin typeface="ＭＳ ゴシック" panose="020B0609070205080204" pitchFamily="49" charset="-128"/>
                          <a:ea typeface="ＭＳ ゴシック" panose="020B0609070205080204" pitchFamily="49" charset="-128"/>
                        </a:rPr>
                        <a:t>24,515,704 </a:t>
                      </a:r>
                      <a:endParaRPr lang="en-US" altLang="ja-JP" sz="2000" b="0" i="0" u="none" strike="noStrike" baseline="0" dirty="0">
                        <a:solidFill>
                          <a:srgbClr val="000000"/>
                        </a:solidFill>
                        <a:effectLst/>
                        <a:latin typeface="ＭＳ ゴシック" panose="020B0609070205080204" pitchFamily="49" charset="-128"/>
                        <a:ea typeface="ＭＳ ゴシック" panose="020B0609070205080204" pitchFamily="49" charset="-128"/>
                      </a:endParaRPr>
                    </a:p>
                  </a:txBody>
                  <a:tcPr marL="9525" marR="9525" marT="9525" marB="0" anchor="ctr"/>
                </a:tc>
              </a:tr>
              <a:tr h="455326">
                <a:tc>
                  <a:txBody>
                    <a:bodyPr/>
                    <a:lstStyle/>
                    <a:p>
                      <a:pPr algn="l" fontAlgn="ctr"/>
                      <a:r>
                        <a:rPr lang="en-US" sz="2000" b="1" u="none" strike="noStrike" baseline="0">
                          <a:effectLst/>
                          <a:latin typeface="ＭＳ ゴシック" panose="020B0609070205080204" pitchFamily="49" charset="-128"/>
                          <a:ea typeface="ＭＳ ゴシック" panose="020B0609070205080204" pitchFamily="49" charset="-128"/>
                        </a:rPr>
                        <a:t>SMOKA</a:t>
                      </a:r>
                      <a:endParaRPr lang="en-US" sz="2000" b="1" i="0" u="none" strike="noStrike" baseline="0">
                        <a:solidFill>
                          <a:srgbClr val="000000"/>
                        </a:solidFill>
                        <a:effectLst/>
                        <a:latin typeface="ＭＳ ゴシック" panose="020B0609070205080204" pitchFamily="49" charset="-128"/>
                        <a:ea typeface="ＭＳ ゴシック" panose="020B0609070205080204" pitchFamily="49" charset="-128"/>
                      </a:endParaRPr>
                    </a:p>
                  </a:txBody>
                  <a:tcPr marL="9525" marR="9525" marT="9525" marB="0" anchor="ctr"/>
                </a:tc>
                <a:tc>
                  <a:txBody>
                    <a:bodyPr/>
                    <a:lstStyle/>
                    <a:p>
                      <a:pPr algn="r" fontAlgn="ctr"/>
                      <a:r>
                        <a:rPr lang="en-US" altLang="ja-JP" sz="2000" u="none" strike="noStrike" baseline="0">
                          <a:effectLst/>
                          <a:latin typeface="ＭＳ ゴシック" panose="020B0609070205080204" pitchFamily="49" charset="-128"/>
                          <a:ea typeface="ＭＳ ゴシック" panose="020B0609070205080204" pitchFamily="49" charset="-128"/>
                        </a:rPr>
                        <a:t>2,850,541 </a:t>
                      </a:r>
                      <a:endParaRPr lang="en-US" altLang="ja-JP" sz="2000" b="0" i="0" u="none" strike="noStrike" baseline="0">
                        <a:solidFill>
                          <a:srgbClr val="000000"/>
                        </a:solidFill>
                        <a:effectLst/>
                        <a:latin typeface="ＭＳ ゴシック" panose="020B0609070205080204" pitchFamily="49" charset="-128"/>
                        <a:ea typeface="ＭＳ ゴシック" panose="020B0609070205080204" pitchFamily="49" charset="-128"/>
                      </a:endParaRPr>
                    </a:p>
                  </a:txBody>
                  <a:tcPr marL="9525" marR="9525" marT="9525" marB="0" anchor="ctr"/>
                </a:tc>
                <a:tc>
                  <a:txBody>
                    <a:bodyPr/>
                    <a:lstStyle/>
                    <a:p>
                      <a:pPr algn="r" fontAlgn="ctr"/>
                      <a:r>
                        <a:rPr lang="en-US" altLang="ja-JP" sz="2000" u="none" strike="noStrike" baseline="0">
                          <a:effectLst/>
                          <a:latin typeface="ＭＳ ゴシック" panose="020B0609070205080204" pitchFamily="49" charset="-128"/>
                          <a:ea typeface="ＭＳ ゴシック" panose="020B0609070205080204" pitchFamily="49" charset="-128"/>
                        </a:rPr>
                        <a:t>2,587,356 </a:t>
                      </a:r>
                      <a:endParaRPr lang="en-US" altLang="ja-JP" sz="2000" b="0" i="0" u="none" strike="noStrike" baseline="0">
                        <a:solidFill>
                          <a:srgbClr val="000000"/>
                        </a:solidFill>
                        <a:effectLst/>
                        <a:latin typeface="ＭＳ ゴシック" panose="020B0609070205080204" pitchFamily="49" charset="-128"/>
                        <a:ea typeface="ＭＳ ゴシック" panose="020B0609070205080204" pitchFamily="49" charset="-128"/>
                      </a:endParaRPr>
                    </a:p>
                  </a:txBody>
                  <a:tcPr marL="9525" marR="9525" marT="9525" marB="0" anchor="ctr"/>
                </a:tc>
                <a:tc>
                  <a:txBody>
                    <a:bodyPr/>
                    <a:lstStyle/>
                    <a:p>
                      <a:pPr algn="r" fontAlgn="ctr"/>
                      <a:r>
                        <a:rPr lang="en-US" altLang="ja-JP" sz="2000" u="none" strike="noStrike" baseline="0">
                          <a:effectLst/>
                          <a:latin typeface="ＭＳ ゴシック" panose="020B0609070205080204" pitchFamily="49" charset="-128"/>
                          <a:ea typeface="ＭＳ ゴシック" panose="020B0609070205080204" pitchFamily="49" charset="-128"/>
                        </a:rPr>
                        <a:t>3,580,327 </a:t>
                      </a:r>
                      <a:endParaRPr lang="en-US" altLang="ja-JP" sz="2000" b="0" i="0" u="none" strike="noStrike" baseline="0">
                        <a:solidFill>
                          <a:srgbClr val="000000"/>
                        </a:solidFill>
                        <a:effectLst/>
                        <a:latin typeface="ＭＳ ゴシック" panose="020B0609070205080204" pitchFamily="49" charset="-128"/>
                        <a:ea typeface="ＭＳ ゴシック" panose="020B0609070205080204" pitchFamily="49" charset="-128"/>
                      </a:endParaRPr>
                    </a:p>
                  </a:txBody>
                  <a:tcPr marL="9525" marR="9525" marT="9525" marB="0" anchor="ctr"/>
                </a:tc>
                <a:tc>
                  <a:txBody>
                    <a:bodyPr/>
                    <a:lstStyle/>
                    <a:p>
                      <a:pPr algn="r" fontAlgn="ctr"/>
                      <a:r>
                        <a:rPr lang="en-US" altLang="ja-JP" sz="2000" u="none" strike="noStrike" baseline="0">
                          <a:effectLst/>
                          <a:latin typeface="ＭＳ ゴシック" panose="020B0609070205080204" pitchFamily="49" charset="-128"/>
                          <a:ea typeface="ＭＳ ゴシック" panose="020B0609070205080204" pitchFamily="49" charset="-128"/>
                        </a:rPr>
                        <a:t>4,091,314 </a:t>
                      </a:r>
                      <a:endParaRPr lang="en-US" altLang="ja-JP" sz="2000" b="0" i="0" u="none" strike="noStrike" baseline="0">
                        <a:solidFill>
                          <a:srgbClr val="000000"/>
                        </a:solidFill>
                        <a:effectLst/>
                        <a:latin typeface="ＭＳ ゴシック" panose="020B0609070205080204" pitchFamily="49" charset="-128"/>
                        <a:ea typeface="ＭＳ ゴシック" panose="020B0609070205080204" pitchFamily="49" charset="-128"/>
                      </a:endParaRPr>
                    </a:p>
                  </a:txBody>
                  <a:tcPr marL="9525" marR="9525" marT="9525" marB="0" anchor="ctr"/>
                </a:tc>
                <a:tc>
                  <a:txBody>
                    <a:bodyPr/>
                    <a:lstStyle/>
                    <a:p>
                      <a:pPr algn="r" fontAlgn="ctr"/>
                      <a:r>
                        <a:rPr lang="en-US" altLang="ja-JP" sz="2000" u="none" strike="noStrike" baseline="0">
                          <a:effectLst/>
                          <a:latin typeface="ＭＳ ゴシック" panose="020B0609070205080204" pitchFamily="49" charset="-128"/>
                          <a:ea typeface="ＭＳ ゴシック" panose="020B0609070205080204" pitchFamily="49" charset="-128"/>
                        </a:rPr>
                        <a:t>4,728,149 </a:t>
                      </a:r>
                      <a:endParaRPr lang="en-US" altLang="ja-JP" sz="2000" b="0" i="0" u="none" strike="noStrike" baseline="0">
                        <a:solidFill>
                          <a:srgbClr val="000000"/>
                        </a:solidFill>
                        <a:effectLst/>
                        <a:latin typeface="ＭＳ ゴシック" panose="020B0609070205080204" pitchFamily="49" charset="-128"/>
                        <a:ea typeface="ＭＳ ゴシック" panose="020B0609070205080204" pitchFamily="49" charset="-128"/>
                      </a:endParaRPr>
                    </a:p>
                  </a:txBody>
                  <a:tcPr marL="9525" marR="9525" marT="9525" marB="0" anchor="ctr"/>
                </a:tc>
                <a:tc>
                  <a:txBody>
                    <a:bodyPr/>
                    <a:lstStyle/>
                    <a:p>
                      <a:pPr algn="l" fontAlgn="ctr"/>
                      <a:endParaRPr lang="ja-JP" altLang="en-US" sz="2000" b="0" i="0" u="none" strike="noStrike" baseline="0">
                        <a:solidFill>
                          <a:srgbClr val="000000"/>
                        </a:solidFill>
                        <a:effectLst/>
                        <a:latin typeface="ＭＳ ゴシック" panose="020B0609070205080204" pitchFamily="49" charset="-128"/>
                        <a:ea typeface="ＭＳ ゴシック" panose="020B0609070205080204" pitchFamily="49" charset="-128"/>
                      </a:endParaRPr>
                    </a:p>
                  </a:txBody>
                  <a:tcPr marL="9525" marR="9525" marT="9525" marB="0" anchor="ctr"/>
                </a:tc>
                <a:tc>
                  <a:txBody>
                    <a:bodyPr/>
                    <a:lstStyle/>
                    <a:p>
                      <a:pPr algn="r" fontAlgn="ctr"/>
                      <a:r>
                        <a:rPr lang="en-US" altLang="ja-JP" sz="2000" u="none" strike="noStrike" baseline="0" dirty="0">
                          <a:effectLst/>
                          <a:latin typeface="ＭＳ ゴシック" panose="020B0609070205080204" pitchFamily="49" charset="-128"/>
                          <a:ea typeface="ＭＳ ゴシック" panose="020B0609070205080204" pitchFamily="49" charset="-128"/>
                        </a:rPr>
                        <a:t>17,837,687 </a:t>
                      </a:r>
                      <a:endParaRPr lang="en-US" altLang="ja-JP" sz="2000" b="0" i="0" u="none" strike="noStrike" baseline="0" dirty="0">
                        <a:solidFill>
                          <a:srgbClr val="000000"/>
                        </a:solidFill>
                        <a:effectLst/>
                        <a:latin typeface="ＭＳ ゴシック" panose="020B0609070205080204" pitchFamily="49" charset="-128"/>
                        <a:ea typeface="ＭＳ ゴシック" panose="020B0609070205080204" pitchFamily="49" charset="-128"/>
                      </a:endParaRPr>
                    </a:p>
                  </a:txBody>
                  <a:tcPr marL="9525" marR="9525" marT="9525" marB="0" anchor="ctr"/>
                </a:tc>
              </a:tr>
              <a:tr h="455326">
                <a:tc>
                  <a:txBody>
                    <a:bodyPr/>
                    <a:lstStyle/>
                    <a:p>
                      <a:pPr algn="l" fontAlgn="ctr"/>
                      <a:r>
                        <a:rPr lang="en-US" sz="2000" b="1" u="none" strike="noStrike" baseline="0" dirty="0">
                          <a:effectLst/>
                          <a:latin typeface="ＭＳ ゴシック" panose="020B0609070205080204" pitchFamily="49" charset="-128"/>
                          <a:ea typeface="ＭＳ ゴシック" panose="020B0609070205080204" pitchFamily="49" charset="-128"/>
                        </a:rPr>
                        <a:t>HSC</a:t>
                      </a:r>
                      <a:endParaRPr lang="en-US" sz="2000" b="1" i="0" u="none" strike="noStrike" baseline="0" dirty="0">
                        <a:solidFill>
                          <a:srgbClr val="000000"/>
                        </a:solidFill>
                        <a:effectLst/>
                        <a:latin typeface="ＭＳ ゴシック" panose="020B0609070205080204" pitchFamily="49" charset="-128"/>
                        <a:ea typeface="ＭＳ ゴシック" panose="020B0609070205080204" pitchFamily="49" charset="-128"/>
                      </a:endParaRPr>
                    </a:p>
                  </a:txBody>
                  <a:tcPr marL="9525" marR="9525" marT="9525" marB="0" anchor="ctr"/>
                </a:tc>
                <a:tc>
                  <a:txBody>
                    <a:bodyPr/>
                    <a:lstStyle/>
                    <a:p>
                      <a:pPr algn="r" fontAlgn="ctr"/>
                      <a:r>
                        <a:rPr lang="en-US" altLang="ja-JP" sz="2000" u="none" strike="noStrike" baseline="0">
                          <a:effectLst/>
                          <a:latin typeface="ＭＳ ゴシック" panose="020B0609070205080204" pitchFamily="49" charset="-128"/>
                          <a:ea typeface="ＭＳ ゴシック" panose="020B0609070205080204" pitchFamily="49" charset="-128"/>
                        </a:rPr>
                        <a:t>2,380,938 </a:t>
                      </a:r>
                      <a:endParaRPr lang="en-US" altLang="ja-JP" sz="2000" b="0" i="0" u="none" strike="noStrike" baseline="0">
                        <a:solidFill>
                          <a:srgbClr val="000000"/>
                        </a:solidFill>
                        <a:effectLst/>
                        <a:latin typeface="ＭＳ ゴシック" panose="020B0609070205080204" pitchFamily="49" charset="-128"/>
                        <a:ea typeface="ＭＳ ゴシック" panose="020B0609070205080204" pitchFamily="49" charset="-128"/>
                      </a:endParaRPr>
                    </a:p>
                  </a:txBody>
                  <a:tcPr marL="9525" marR="9525" marT="9525" marB="0" anchor="ctr"/>
                </a:tc>
                <a:tc>
                  <a:txBody>
                    <a:bodyPr/>
                    <a:lstStyle/>
                    <a:p>
                      <a:pPr algn="r" fontAlgn="ctr"/>
                      <a:r>
                        <a:rPr lang="en-US" altLang="ja-JP" sz="2000" u="none" strike="noStrike" baseline="0">
                          <a:effectLst/>
                          <a:latin typeface="ＭＳ ゴシック" panose="020B0609070205080204" pitchFamily="49" charset="-128"/>
                          <a:ea typeface="ＭＳ ゴシック" panose="020B0609070205080204" pitchFamily="49" charset="-128"/>
                        </a:rPr>
                        <a:t>632,556 </a:t>
                      </a:r>
                      <a:endParaRPr lang="en-US" altLang="ja-JP" sz="2000" b="0" i="0" u="none" strike="noStrike" baseline="0">
                        <a:solidFill>
                          <a:srgbClr val="000000"/>
                        </a:solidFill>
                        <a:effectLst/>
                        <a:latin typeface="ＭＳ ゴシック" panose="020B0609070205080204" pitchFamily="49" charset="-128"/>
                        <a:ea typeface="ＭＳ ゴシック" panose="020B0609070205080204" pitchFamily="49" charset="-128"/>
                      </a:endParaRPr>
                    </a:p>
                  </a:txBody>
                  <a:tcPr marL="9525" marR="9525" marT="9525" marB="0" anchor="ctr"/>
                </a:tc>
                <a:tc>
                  <a:txBody>
                    <a:bodyPr/>
                    <a:lstStyle/>
                    <a:p>
                      <a:pPr algn="r" fontAlgn="ctr"/>
                      <a:r>
                        <a:rPr lang="en-US" altLang="ja-JP" sz="2000" u="none" strike="noStrike" baseline="0">
                          <a:effectLst/>
                          <a:latin typeface="ＭＳ ゴシック" panose="020B0609070205080204" pitchFamily="49" charset="-128"/>
                          <a:ea typeface="ＭＳ ゴシック" panose="020B0609070205080204" pitchFamily="49" charset="-128"/>
                        </a:rPr>
                        <a:t>0</a:t>
                      </a:r>
                      <a:endParaRPr lang="en-US" altLang="ja-JP" sz="2000" b="0" i="0" u="none" strike="noStrike" baseline="0">
                        <a:solidFill>
                          <a:srgbClr val="000000"/>
                        </a:solidFill>
                        <a:effectLst/>
                        <a:latin typeface="ＭＳ ゴシック" panose="020B0609070205080204" pitchFamily="49" charset="-128"/>
                        <a:ea typeface="ＭＳ ゴシック" panose="020B0609070205080204" pitchFamily="49" charset="-128"/>
                      </a:endParaRPr>
                    </a:p>
                  </a:txBody>
                  <a:tcPr marL="9525" marR="9525" marT="9525" marB="0" anchor="ctr"/>
                </a:tc>
                <a:tc>
                  <a:txBody>
                    <a:bodyPr/>
                    <a:lstStyle/>
                    <a:p>
                      <a:pPr algn="r" fontAlgn="ctr"/>
                      <a:r>
                        <a:rPr lang="en-US" altLang="ja-JP" sz="2000" u="none" strike="noStrike" baseline="0">
                          <a:effectLst/>
                          <a:latin typeface="ＭＳ ゴシック" panose="020B0609070205080204" pitchFamily="49" charset="-128"/>
                          <a:ea typeface="ＭＳ ゴシック" panose="020B0609070205080204" pitchFamily="49" charset="-128"/>
                        </a:rPr>
                        <a:t>4,968,000 </a:t>
                      </a:r>
                      <a:endParaRPr lang="en-US" altLang="ja-JP" sz="2000" b="0" i="0" u="none" strike="noStrike" baseline="0">
                        <a:solidFill>
                          <a:srgbClr val="000000"/>
                        </a:solidFill>
                        <a:effectLst/>
                        <a:latin typeface="ＭＳ ゴシック" panose="020B0609070205080204" pitchFamily="49" charset="-128"/>
                        <a:ea typeface="ＭＳ ゴシック" panose="020B0609070205080204" pitchFamily="49" charset="-128"/>
                      </a:endParaRPr>
                    </a:p>
                  </a:txBody>
                  <a:tcPr marL="9525" marR="9525" marT="9525" marB="0" anchor="ctr"/>
                </a:tc>
                <a:tc>
                  <a:txBody>
                    <a:bodyPr/>
                    <a:lstStyle/>
                    <a:p>
                      <a:pPr algn="r" fontAlgn="ctr"/>
                      <a:r>
                        <a:rPr lang="en-US" altLang="ja-JP" sz="2000" u="none" strike="noStrike" baseline="0">
                          <a:effectLst/>
                          <a:latin typeface="ＭＳ ゴシック" panose="020B0609070205080204" pitchFamily="49" charset="-128"/>
                          <a:ea typeface="ＭＳ ゴシック" panose="020B0609070205080204" pitchFamily="49" charset="-128"/>
                        </a:rPr>
                        <a:t>485,222 </a:t>
                      </a:r>
                      <a:endParaRPr lang="en-US" altLang="ja-JP" sz="2000" b="0" i="0" u="none" strike="noStrike" baseline="0">
                        <a:solidFill>
                          <a:srgbClr val="000000"/>
                        </a:solidFill>
                        <a:effectLst/>
                        <a:latin typeface="ＭＳ ゴシック" panose="020B0609070205080204" pitchFamily="49" charset="-128"/>
                        <a:ea typeface="ＭＳ ゴシック" panose="020B0609070205080204" pitchFamily="49" charset="-128"/>
                      </a:endParaRPr>
                    </a:p>
                  </a:txBody>
                  <a:tcPr marL="9525" marR="9525" marT="9525" marB="0" anchor="ctr"/>
                </a:tc>
                <a:tc>
                  <a:txBody>
                    <a:bodyPr/>
                    <a:lstStyle/>
                    <a:p>
                      <a:pPr algn="l" fontAlgn="ctr"/>
                      <a:endParaRPr lang="ja-JP" altLang="en-US" sz="2000" b="0" i="0" u="none" strike="noStrike" baseline="0">
                        <a:solidFill>
                          <a:srgbClr val="000000"/>
                        </a:solidFill>
                        <a:effectLst/>
                        <a:latin typeface="ＭＳ ゴシック" panose="020B0609070205080204" pitchFamily="49" charset="-128"/>
                        <a:ea typeface="ＭＳ ゴシック" panose="020B0609070205080204" pitchFamily="49" charset="-128"/>
                      </a:endParaRPr>
                    </a:p>
                  </a:txBody>
                  <a:tcPr marL="9525" marR="9525" marT="9525" marB="0" anchor="ctr"/>
                </a:tc>
                <a:tc>
                  <a:txBody>
                    <a:bodyPr/>
                    <a:lstStyle/>
                    <a:p>
                      <a:pPr algn="r" fontAlgn="ctr"/>
                      <a:r>
                        <a:rPr lang="en-US" altLang="ja-JP" sz="2000" u="none" strike="noStrike" baseline="0">
                          <a:effectLst/>
                          <a:latin typeface="ＭＳ ゴシック" panose="020B0609070205080204" pitchFamily="49" charset="-128"/>
                          <a:ea typeface="ＭＳ ゴシック" panose="020B0609070205080204" pitchFamily="49" charset="-128"/>
                        </a:rPr>
                        <a:t>8,466,716 </a:t>
                      </a:r>
                      <a:endParaRPr lang="en-US" altLang="ja-JP" sz="2000" b="0" i="0" u="none" strike="noStrike" baseline="0">
                        <a:solidFill>
                          <a:srgbClr val="000000"/>
                        </a:solidFill>
                        <a:effectLst/>
                        <a:latin typeface="ＭＳ ゴシック" panose="020B0609070205080204" pitchFamily="49" charset="-128"/>
                        <a:ea typeface="ＭＳ ゴシック" panose="020B0609070205080204" pitchFamily="49" charset="-128"/>
                      </a:endParaRPr>
                    </a:p>
                  </a:txBody>
                  <a:tcPr marL="9525" marR="9525" marT="9525" marB="0" anchor="ctr"/>
                </a:tc>
              </a:tr>
              <a:tr h="455326">
                <a:tc>
                  <a:txBody>
                    <a:bodyPr/>
                    <a:lstStyle/>
                    <a:p>
                      <a:pPr algn="l" fontAlgn="ctr"/>
                      <a:r>
                        <a:rPr lang="en-US" sz="2000" b="1" u="none" strike="noStrike" baseline="0">
                          <a:effectLst/>
                          <a:latin typeface="ＭＳ ゴシック" panose="020B0609070205080204" pitchFamily="49" charset="-128"/>
                          <a:ea typeface="ＭＳ ゴシック" panose="020B0609070205080204" pitchFamily="49" charset="-128"/>
                        </a:rPr>
                        <a:t>JVO</a:t>
                      </a:r>
                      <a:endParaRPr lang="en-US" sz="2000" b="1" i="0" u="none" strike="noStrike" baseline="0">
                        <a:solidFill>
                          <a:srgbClr val="000000"/>
                        </a:solidFill>
                        <a:effectLst/>
                        <a:latin typeface="ＭＳ ゴシック" panose="020B0609070205080204" pitchFamily="49" charset="-128"/>
                        <a:ea typeface="ＭＳ ゴシック" panose="020B0609070205080204" pitchFamily="49" charset="-128"/>
                      </a:endParaRPr>
                    </a:p>
                  </a:txBody>
                  <a:tcPr marL="9525" marR="9525" marT="9525" marB="0" anchor="ctr"/>
                </a:tc>
                <a:tc>
                  <a:txBody>
                    <a:bodyPr/>
                    <a:lstStyle/>
                    <a:p>
                      <a:pPr algn="r" fontAlgn="ctr"/>
                      <a:r>
                        <a:rPr lang="en-US" altLang="ja-JP" sz="2000" u="none" strike="noStrike" baseline="0" dirty="0">
                          <a:effectLst/>
                          <a:latin typeface="ＭＳ ゴシック" panose="020B0609070205080204" pitchFamily="49" charset="-128"/>
                          <a:ea typeface="ＭＳ ゴシック" panose="020B0609070205080204" pitchFamily="49" charset="-128"/>
                        </a:rPr>
                        <a:t>2,762,558 </a:t>
                      </a:r>
                      <a:endParaRPr lang="en-US" altLang="ja-JP" sz="2000" b="0" i="0" u="none" strike="noStrike" baseline="0" dirty="0">
                        <a:solidFill>
                          <a:srgbClr val="000000"/>
                        </a:solidFill>
                        <a:effectLst/>
                        <a:latin typeface="ＭＳ ゴシック" panose="020B0609070205080204" pitchFamily="49" charset="-128"/>
                        <a:ea typeface="ＭＳ ゴシック" panose="020B0609070205080204" pitchFamily="49" charset="-128"/>
                      </a:endParaRPr>
                    </a:p>
                  </a:txBody>
                  <a:tcPr marL="9525" marR="9525" marT="9525" marB="0" anchor="ctr"/>
                </a:tc>
                <a:tc>
                  <a:txBody>
                    <a:bodyPr/>
                    <a:lstStyle/>
                    <a:p>
                      <a:pPr algn="r" fontAlgn="ctr"/>
                      <a:r>
                        <a:rPr lang="en-US" altLang="ja-JP" sz="2000" u="none" strike="noStrike" baseline="0">
                          <a:effectLst/>
                          <a:latin typeface="ＭＳ ゴシック" panose="020B0609070205080204" pitchFamily="49" charset="-128"/>
                          <a:ea typeface="ＭＳ ゴシック" panose="020B0609070205080204" pitchFamily="49" charset="-128"/>
                        </a:rPr>
                        <a:t>0</a:t>
                      </a:r>
                      <a:endParaRPr lang="en-US" altLang="ja-JP" sz="2000" b="0" i="0" u="none" strike="noStrike" baseline="0">
                        <a:solidFill>
                          <a:srgbClr val="000000"/>
                        </a:solidFill>
                        <a:effectLst/>
                        <a:latin typeface="ＭＳ ゴシック" panose="020B0609070205080204" pitchFamily="49" charset="-128"/>
                        <a:ea typeface="ＭＳ ゴシック" panose="020B0609070205080204" pitchFamily="49" charset="-128"/>
                      </a:endParaRPr>
                    </a:p>
                  </a:txBody>
                  <a:tcPr marL="9525" marR="9525" marT="9525" marB="0" anchor="ctr"/>
                </a:tc>
                <a:tc>
                  <a:txBody>
                    <a:bodyPr/>
                    <a:lstStyle/>
                    <a:p>
                      <a:pPr algn="r" fontAlgn="ctr"/>
                      <a:r>
                        <a:rPr lang="en-US" altLang="ja-JP" sz="2000" u="none" strike="noStrike" baseline="0">
                          <a:effectLst/>
                          <a:latin typeface="ＭＳ ゴシック" panose="020B0609070205080204" pitchFamily="49" charset="-128"/>
                          <a:ea typeface="ＭＳ ゴシック" panose="020B0609070205080204" pitchFamily="49" charset="-128"/>
                        </a:rPr>
                        <a:t>0</a:t>
                      </a:r>
                      <a:endParaRPr lang="en-US" altLang="ja-JP" sz="2000" b="0" i="0" u="none" strike="noStrike" baseline="0">
                        <a:solidFill>
                          <a:srgbClr val="000000"/>
                        </a:solidFill>
                        <a:effectLst/>
                        <a:latin typeface="ＭＳ ゴシック" panose="020B0609070205080204" pitchFamily="49" charset="-128"/>
                        <a:ea typeface="ＭＳ ゴシック" panose="020B0609070205080204" pitchFamily="49" charset="-128"/>
                      </a:endParaRPr>
                    </a:p>
                  </a:txBody>
                  <a:tcPr marL="9525" marR="9525" marT="9525" marB="0" anchor="ctr"/>
                </a:tc>
                <a:tc>
                  <a:txBody>
                    <a:bodyPr/>
                    <a:lstStyle/>
                    <a:p>
                      <a:pPr algn="r" fontAlgn="ctr"/>
                      <a:r>
                        <a:rPr lang="en-US" altLang="ja-JP" sz="2000" u="none" strike="noStrike" baseline="0" dirty="0">
                          <a:effectLst/>
                          <a:latin typeface="ＭＳ ゴシック" panose="020B0609070205080204" pitchFamily="49" charset="-128"/>
                          <a:ea typeface="ＭＳ ゴシック" panose="020B0609070205080204" pitchFamily="49" charset="-128"/>
                        </a:rPr>
                        <a:t>0</a:t>
                      </a:r>
                      <a:endParaRPr lang="en-US" altLang="ja-JP" sz="2000" b="0" i="0" u="none" strike="noStrike" baseline="0" dirty="0">
                        <a:solidFill>
                          <a:srgbClr val="000000"/>
                        </a:solidFill>
                        <a:effectLst/>
                        <a:latin typeface="ＭＳ ゴシック" panose="020B0609070205080204" pitchFamily="49" charset="-128"/>
                        <a:ea typeface="ＭＳ ゴシック" panose="020B0609070205080204" pitchFamily="49" charset="-128"/>
                      </a:endParaRPr>
                    </a:p>
                  </a:txBody>
                  <a:tcPr marL="9525" marR="9525" marT="9525" marB="0" anchor="ctr"/>
                </a:tc>
                <a:tc>
                  <a:txBody>
                    <a:bodyPr/>
                    <a:lstStyle/>
                    <a:p>
                      <a:pPr algn="r" fontAlgn="ctr"/>
                      <a:r>
                        <a:rPr lang="en-US" altLang="ja-JP" sz="2000" u="none" strike="noStrike" baseline="0" dirty="0">
                          <a:effectLst/>
                          <a:latin typeface="ＭＳ ゴシック" panose="020B0609070205080204" pitchFamily="49" charset="-128"/>
                          <a:ea typeface="ＭＳ ゴシック" panose="020B0609070205080204" pitchFamily="49" charset="-128"/>
                        </a:rPr>
                        <a:t>0</a:t>
                      </a:r>
                      <a:endParaRPr lang="en-US" altLang="ja-JP" sz="2000" b="0" i="0" u="none" strike="noStrike" baseline="0" dirty="0">
                        <a:solidFill>
                          <a:srgbClr val="000000"/>
                        </a:solidFill>
                        <a:effectLst/>
                        <a:latin typeface="ＭＳ ゴシック" panose="020B0609070205080204" pitchFamily="49" charset="-128"/>
                        <a:ea typeface="ＭＳ ゴシック" panose="020B0609070205080204" pitchFamily="49" charset="-128"/>
                      </a:endParaRPr>
                    </a:p>
                  </a:txBody>
                  <a:tcPr marL="9525" marR="9525" marT="9525" marB="0" anchor="ctr"/>
                </a:tc>
                <a:tc>
                  <a:txBody>
                    <a:bodyPr/>
                    <a:lstStyle/>
                    <a:p>
                      <a:pPr algn="l" fontAlgn="ctr"/>
                      <a:endParaRPr lang="ja-JP" altLang="en-US" sz="2000" b="0" i="0" u="none" strike="noStrike" baseline="0">
                        <a:solidFill>
                          <a:srgbClr val="000000"/>
                        </a:solidFill>
                        <a:effectLst/>
                        <a:latin typeface="ＭＳ ゴシック" panose="020B0609070205080204" pitchFamily="49" charset="-128"/>
                        <a:ea typeface="ＭＳ ゴシック" panose="020B0609070205080204" pitchFamily="49" charset="-128"/>
                      </a:endParaRPr>
                    </a:p>
                  </a:txBody>
                  <a:tcPr marL="9525" marR="9525" marT="9525" marB="0" anchor="ctr"/>
                </a:tc>
                <a:tc>
                  <a:txBody>
                    <a:bodyPr/>
                    <a:lstStyle/>
                    <a:p>
                      <a:pPr algn="r" fontAlgn="ctr"/>
                      <a:r>
                        <a:rPr lang="en-US" altLang="ja-JP" sz="2000" u="none" strike="noStrike" baseline="0">
                          <a:effectLst/>
                          <a:latin typeface="ＭＳ ゴシック" panose="020B0609070205080204" pitchFamily="49" charset="-128"/>
                          <a:ea typeface="ＭＳ ゴシック" panose="020B0609070205080204" pitchFamily="49" charset="-128"/>
                        </a:rPr>
                        <a:t>2,762,558 </a:t>
                      </a:r>
                      <a:endParaRPr lang="en-US" altLang="ja-JP" sz="2000" b="0" i="0" u="none" strike="noStrike" baseline="0">
                        <a:solidFill>
                          <a:srgbClr val="000000"/>
                        </a:solidFill>
                        <a:effectLst/>
                        <a:latin typeface="ＭＳ ゴシック" panose="020B0609070205080204" pitchFamily="49" charset="-128"/>
                        <a:ea typeface="ＭＳ ゴシック" panose="020B0609070205080204" pitchFamily="49" charset="-128"/>
                      </a:endParaRPr>
                    </a:p>
                  </a:txBody>
                  <a:tcPr marL="9525" marR="9525" marT="9525" marB="0" anchor="ctr"/>
                </a:tc>
              </a:tr>
              <a:tr h="455326">
                <a:tc>
                  <a:txBody>
                    <a:bodyPr/>
                    <a:lstStyle/>
                    <a:p>
                      <a:pPr algn="l" fontAlgn="ctr"/>
                      <a:r>
                        <a:rPr lang="en-US" sz="2000" b="1" u="none" strike="noStrike" baseline="0">
                          <a:effectLst/>
                          <a:latin typeface="ＭＳ ゴシック" panose="020B0609070205080204" pitchFamily="49" charset="-128"/>
                          <a:ea typeface="ＭＳ ゴシック" panose="020B0609070205080204" pitchFamily="49" charset="-128"/>
                        </a:rPr>
                        <a:t>ALMA</a:t>
                      </a:r>
                      <a:endParaRPr lang="en-US" sz="2000" b="1" i="0" u="none" strike="noStrike" baseline="0">
                        <a:solidFill>
                          <a:srgbClr val="000000"/>
                        </a:solidFill>
                        <a:effectLst/>
                        <a:latin typeface="ＭＳ ゴシック" panose="020B0609070205080204" pitchFamily="49" charset="-128"/>
                        <a:ea typeface="ＭＳ ゴシック" panose="020B0609070205080204" pitchFamily="49" charset="-128"/>
                      </a:endParaRPr>
                    </a:p>
                  </a:txBody>
                  <a:tcPr marL="9525" marR="9525" marT="9525" marB="0" anchor="ctr"/>
                </a:tc>
                <a:tc>
                  <a:txBody>
                    <a:bodyPr/>
                    <a:lstStyle/>
                    <a:p>
                      <a:pPr algn="r" fontAlgn="ctr"/>
                      <a:r>
                        <a:rPr lang="en-US" altLang="ja-JP" sz="2000" u="none" strike="noStrike" baseline="0">
                          <a:effectLst/>
                          <a:latin typeface="ＭＳ ゴシック" panose="020B0609070205080204" pitchFamily="49" charset="-128"/>
                          <a:ea typeface="ＭＳ ゴシック" panose="020B0609070205080204" pitchFamily="49" charset="-128"/>
                        </a:rPr>
                        <a:t>7,637,250 </a:t>
                      </a:r>
                      <a:endParaRPr lang="en-US" altLang="ja-JP" sz="2000" b="0" i="0" u="none" strike="noStrike" baseline="0">
                        <a:solidFill>
                          <a:srgbClr val="000000"/>
                        </a:solidFill>
                        <a:effectLst/>
                        <a:latin typeface="ＭＳ ゴシック" panose="020B0609070205080204" pitchFamily="49" charset="-128"/>
                        <a:ea typeface="ＭＳ ゴシック" panose="020B0609070205080204" pitchFamily="49" charset="-128"/>
                      </a:endParaRPr>
                    </a:p>
                  </a:txBody>
                  <a:tcPr marL="9525" marR="9525" marT="9525" marB="0" anchor="ctr"/>
                </a:tc>
                <a:tc>
                  <a:txBody>
                    <a:bodyPr/>
                    <a:lstStyle/>
                    <a:p>
                      <a:pPr algn="r" fontAlgn="ctr"/>
                      <a:r>
                        <a:rPr lang="en-US" altLang="ja-JP" sz="2000" u="none" strike="noStrike" baseline="0">
                          <a:effectLst/>
                          <a:latin typeface="ＭＳ ゴシック" panose="020B0609070205080204" pitchFamily="49" charset="-128"/>
                          <a:ea typeface="ＭＳ ゴシック" panose="020B0609070205080204" pitchFamily="49" charset="-128"/>
                        </a:rPr>
                        <a:t>104,000 </a:t>
                      </a:r>
                      <a:endParaRPr lang="en-US" altLang="ja-JP" sz="2000" b="0" i="0" u="none" strike="noStrike" baseline="0">
                        <a:solidFill>
                          <a:srgbClr val="000000"/>
                        </a:solidFill>
                        <a:effectLst/>
                        <a:latin typeface="ＭＳ ゴシック" panose="020B0609070205080204" pitchFamily="49" charset="-128"/>
                        <a:ea typeface="ＭＳ ゴシック" panose="020B0609070205080204" pitchFamily="49" charset="-128"/>
                      </a:endParaRPr>
                    </a:p>
                  </a:txBody>
                  <a:tcPr marL="9525" marR="9525" marT="9525" marB="0" anchor="ctr"/>
                </a:tc>
                <a:tc>
                  <a:txBody>
                    <a:bodyPr/>
                    <a:lstStyle/>
                    <a:p>
                      <a:pPr algn="r" fontAlgn="ctr"/>
                      <a:r>
                        <a:rPr lang="en-US" altLang="ja-JP" sz="2000" u="none" strike="noStrike" baseline="0">
                          <a:effectLst/>
                          <a:latin typeface="ＭＳ ゴシック" panose="020B0609070205080204" pitchFamily="49" charset="-128"/>
                          <a:ea typeface="ＭＳ ゴシック" panose="020B0609070205080204" pitchFamily="49" charset="-128"/>
                        </a:rPr>
                        <a:t>82,877 </a:t>
                      </a:r>
                      <a:endParaRPr lang="en-US" altLang="ja-JP" sz="2000" b="0" i="0" u="none" strike="noStrike" baseline="0">
                        <a:solidFill>
                          <a:srgbClr val="000000"/>
                        </a:solidFill>
                        <a:effectLst/>
                        <a:latin typeface="ＭＳ ゴシック" panose="020B0609070205080204" pitchFamily="49" charset="-128"/>
                        <a:ea typeface="ＭＳ ゴシック" panose="020B0609070205080204" pitchFamily="49" charset="-128"/>
                      </a:endParaRPr>
                    </a:p>
                  </a:txBody>
                  <a:tcPr marL="9525" marR="9525" marT="9525" marB="0" anchor="ctr"/>
                </a:tc>
                <a:tc>
                  <a:txBody>
                    <a:bodyPr/>
                    <a:lstStyle/>
                    <a:p>
                      <a:pPr algn="r" fontAlgn="ctr"/>
                      <a:r>
                        <a:rPr lang="en-US" altLang="ja-JP" sz="2000" u="none" strike="noStrike" baseline="0" dirty="0">
                          <a:effectLst/>
                          <a:latin typeface="ＭＳ ゴシック" panose="020B0609070205080204" pitchFamily="49" charset="-128"/>
                          <a:ea typeface="ＭＳ ゴシック" panose="020B0609070205080204" pitchFamily="49" charset="-128"/>
                        </a:rPr>
                        <a:t>8,814,600 </a:t>
                      </a:r>
                      <a:endParaRPr lang="en-US" altLang="ja-JP" sz="2000" b="0" i="0" u="none" strike="noStrike" baseline="0" dirty="0">
                        <a:solidFill>
                          <a:srgbClr val="000000"/>
                        </a:solidFill>
                        <a:effectLst/>
                        <a:latin typeface="ＭＳ ゴシック" panose="020B0609070205080204" pitchFamily="49" charset="-128"/>
                        <a:ea typeface="ＭＳ ゴシック" panose="020B0609070205080204" pitchFamily="49" charset="-128"/>
                      </a:endParaRPr>
                    </a:p>
                  </a:txBody>
                  <a:tcPr marL="9525" marR="9525" marT="9525" marB="0" anchor="ctr"/>
                </a:tc>
                <a:tc>
                  <a:txBody>
                    <a:bodyPr/>
                    <a:lstStyle/>
                    <a:p>
                      <a:pPr algn="r" fontAlgn="ctr"/>
                      <a:r>
                        <a:rPr lang="en-US" altLang="ja-JP" sz="2000" u="none" strike="noStrike" baseline="0">
                          <a:effectLst/>
                          <a:latin typeface="ＭＳ ゴシック" panose="020B0609070205080204" pitchFamily="49" charset="-128"/>
                          <a:ea typeface="ＭＳ ゴシック" panose="020B0609070205080204" pitchFamily="49" charset="-128"/>
                        </a:rPr>
                        <a:t>82,877 </a:t>
                      </a:r>
                      <a:endParaRPr lang="en-US" altLang="ja-JP" sz="2000" b="0" i="0" u="none" strike="noStrike" baseline="0">
                        <a:solidFill>
                          <a:srgbClr val="000000"/>
                        </a:solidFill>
                        <a:effectLst/>
                        <a:latin typeface="ＭＳ ゴシック" panose="020B0609070205080204" pitchFamily="49" charset="-128"/>
                        <a:ea typeface="ＭＳ ゴシック" panose="020B0609070205080204" pitchFamily="49" charset="-128"/>
                      </a:endParaRPr>
                    </a:p>
                  </a:txBody>
                  <a:tcPr marL="9525" marR="9525" marT="9525" marB="0" anchor="ctr"/>
                </a:tc>
                <a:tc>
                  <a:txBody>
                    <a:bodyPr/>
                    <a:lstStyle/>
                    <a:p>
                      <a:pPr algn="l" fontAlgn="ctr"/>
                      <a:endParaRPr lang="ja-JP" altLang="en-US" sz="2000" b="0" i="0" u="none" strike="noStrike" baseline="0" dirty="0">
                        <a:solidFill>
                          <a:srgbClr val="000000"/>
                        </a:solidFill>
                        <a:effectLst/>
                        <a:latin typeface="ＭＳ ゴシック" panose="020B0609070205080204" pitchFamily="49" charset="-128"/>
                        <a:ea typeface="ＭＳ ゴシック" panose="020B0609070205080204" pitchFamily="49" charset="-128"/>
                      </a:endParaRPr>
                    </a:p>
                  </a:txBody>
                  <a:tcPr marL="9525" marR="9525" marT="9525" marB="0" anchor="ctr"/>
                </a:tc>
                <a:tc>
                  <a:txBody>
                    <a:bodyPr/>
                    <a:lstStyle/>
                    <a:p>
                      <a:pPr algn="r" fontAlgn="ctr"/>
                      <a:r>
                        <a:rPr lang="en-US" altLang="ja-JP" sz="2000" u="none" strike="noStrike" baseline="0">
                          <a:effectLst/>
                          <a:latin typeface="ＭＳ ゴシック" panose="020B0609070205080204" pitchFamily="49" charset="-128"/>
                          <a:ea typeface="ＭＳ ゴシック" panose="020B0609070205080204" pitchFamily="49" charset="-128"/>
                        </a:rPr>
                        <a:t>16,721,604 </a:t>
                      </a:r>
                      <a:endParaRPr lang="en-US" altLang="ja-JP" sz="2000" b="0" i="0" u="none" strike="noStrike" baseline="0">
                        <a:solidFill>
                          <a:srgbClr val="000000"/>
                        </a:solidFill>
                        <a:effectLst/>
                        <a:latin typeface="ＭＳ ゴシック" panose="020B0609070205080204" pitchFamily="49" charset="-128"/>
                        <a:ea typeface="ＭＳ ゴシック" panose="020B0609070205080204" pitchFamily="49" charset="-128"/>
                      </a:endParaRPr>
                    </a:p>
                  </a:txBody>
                  <a:tcPr marL="9525" marR="9525" marT="9525" marB="0" anchor="ctr"/>
                </a:tc>
              </a:tr>
              <a:tr h="455326">
                <a:tc>
                  <a:txBody>
                    <a:bodyPr/>
                    <a:lstStyle/>
                    <a:p>
                      <a:pPr algn="l" fontAlgn="ctr"/>
                      <a:r>
                        <a:rPr lang="ja-JP" altLang="en-US" sz="2000" b="1" u="none" strike="noStrike" baseline="0">
                          <a:effectLst/>
                          <a:latin typeface="ＭＳ ゴシック" panose="020B0609070205080204" pitchFamily="49" charset="-128"/>
                          <a:ea typeface="ＭＳ ゴシック" panose="020B0609070205080204" pitchFamily="49" charset="-128"/>
                        </a:rPr>
                        <a:t>太陽</a:t>
                      </a:r>
                      <a:endParaRPr lang="ja-JP" altLang="en-US" sz="2000" b="1" i="0" u="none" strike="noStrike" baseline="0">
                        <a:solidFill>
                          <a:srgbClr val="000000"/>
                        </a:solidFill>
                        <a:effectLst/>
                        <a:latin typeface="ＭＳ ゴシック" panose="020B0609070205080204" pitchFamily="49" charset="-128"/>
                        <a:ea typeface="ＭＳ ゴシック" panose="020B0609070205080204" pitchFamily="49" charset="-128"/>
                      </a:endParaRPr>
                    </a:p>
                  </a:txBody>
                  <a:tcPr marL="9525" marR="9525" marT="9525" marB="0" anchor="ctr"/>
                </a:tc>
                <a:tc>
                  <a:txBody>
                    <a:bodyPr/>
                    <a:lstStyle/>
                    <a:p>
                      <a:pPr algn="r" fontAlgn="ctr"/>
                      <a:r>
                        <a:rPr lang="en-US" altLang="ja-JP" sz="2000" u="none" strike="noStrike" baseline="0">
                          <a:effectLst/>
                          <a:latin typeface="ＭＳ ゴシック" panose="020B0609070205080204" pitchFamily="49" charset="-128"/>
                          <a:ea typeface="ＭＳ ゴシック" panose="020B0609070205080204" pitchFamily="49" charset="-128"/>
                        </a:rPr>
                        <a:t>1,050,000 </a:t>
                      </a:r>
                      <a:endParaRPr lang="en-US" altLang="ja-JP" sz="2000" b="0" i="0" u="none" strike="noStrike" baseline="0">
                        <a:solidFill>
                          <a:srgbClr val="000000"/>
                        </a:solidFill>
                        <a:effectLst/>
                        <a:latin typeface="ＭＳ ゴシック" panose="020B0609070205080204" pitchFamily="49" charset="-128"/>
                        <a:ea typeface="ＭＳ ゴシック" panose="020B0609070205080204" pitchFamily="49" charset="-128"/>
                      </a:endParaRPr>
                    </a:p>
                  </a:txBody>
                  <a:tcPr marL="9525" marR="9525" marT="9525" marB="0" anchor="ctr"/>
                </a:tc>
                <a:tc>
                  <a:txBody>
                    <a:bodyPr/>
                    <a:lstStyle/>
                    <a:p>
                      <a:pPr algn="r" fontAlgn="ctr"/>
                      <a:r>
                        <a:rPr lang="en-US" altLang="ja-JP" sz="2000" u="none" strike="noStrike" baseline="0">
                          <a:effectLst/>
                          <a:latin typeface="ＭＳ ゴシック" panose="020B0609070205080204" pitchFamily="49" charset="-128"/>
                          <a:ea typeface="ＭＳ ゴシック" panose="020B0609070205080204" pitchFamily="49" charset="-128"/>
                        </a:rPr>
                        <a:t>4,744,477 </a:t>
                      </a:r>
                      <a:endParaRPr lang="en-US" altLang="ja-JP" sz="2000" b="0" i="0" u="none" strike="noStrike" baseline="0">
                        <a:solidFill>
                          <a:srgbClr val="000000"/>
                        </a:solidFill>
                        <a:effectLst/>
                        <a:latin typeface="ＭＳ ゴシック" panose="020B0609070205080204" pitchFamily="49" charset="-128"/>
                        <a:ea typeface="ＭＳ ゴシック" panose="020B0609070205080204" pitchFamily="49" charset="-128"/>
                      </a:endParaRPr>
                    </a:p>
                  </a:txBody>
                  <a:tcPr marL="9525" marR="9525" marT="9525" marB="0" anchor="ctr"/>
                </a:tc>
                <a:tc>
                  <a:txBody>
                    <a:bodyPr/>
                    <a:lstStyle/>
                    <a:p>
                      <a:pPr algn="r" fontAlgn="ctr"/>
                      <a:r>
                        <a:rPr lang="en-US" altLang="ja-JP" sz="2000" u="none" strike="noStrike" baseline="0">
                          <a:effectLst/>
                          <a:latin typeface="ＭＳ ゴシック" panose="020B0609070205080204" pitchFamily="49" charset="-128"/>
                          <a:ea typeface="ＭＳ ゴシック" panose="020B0609070205080204" pitchFamily="49" charset="-128"/>
                        </a:rPr>
                        <a:t>1,755,712 </a:t>
                      </a:r>
                      <a:endParaRPr lang="en-US" altLang="ja-JP" sz="2000" b="0" i="0" u="none" strike="noStrike" baseline="0">
                        <a:solidFill>
                          <a:srgbClr val="000000"/>
                        </a:solidFill>
                        <a:effectLst/>
                        <a:latin typeface="ＭＳ ゴシック" panose="020B0609070205080204" pitchFamily="49" charset="-128"/>
                        <a:ea typeface="ＭＳ ゴシック" panose="020B0609070205080204" pitchFamily="49" charset="-128"/>
                      </a:endParaRPr>
                    </a:p>
                  </a:txBody>
                  <a:tcPr marL="9525" marR="9525" marT="9525" marB="0" anchor="ctr"/>
                </a:tc>
                <a:tc>
                  <a:txBody>
                    <a:bodyPr/>
                    <a:lstStyle/>
                    <a:p>
                      <a:pPr algn="r" fontAlgn="ctr"/>
                      <a:r>
                        <a:rPr lang="en-US" altLang="ja-JP" sz="2000" u="none" strike="noStrike" baseline="0">
                          <a:effectLst/>
                          <a:latin typeface="ＭＳ ゴシック" panose="020B0609070205080204" pitchFamily="49" charset="-128"/>
                          <a:ea typeface="ＭＳ ゴシック" panose="020B0609070205080204" pitchFamily="49" charset="-128"/>
                        </a:rPr>
                        <a:t>1,777,200 </a:t>
                      </a:r>
                      <a:endParaRPr lang="en-US" altLang="ja-JP" sz="2000" b="0" i="0" u="none" strike="noStrike" baseline="0">
                        <a:solidFill>
                          <a:srgbClr val="000000"/>
                        </a:solidFill>
                        <a:effectLst/>
                        <a:latin typeface="ＭＳ ゴシック" panose="020B0609070205080204" pitchFamily="49" charset="-128"/>
                        <a:ea typeface="ＭＳ ゴシック" panose="020B0609070205080204" pitchFamily="49" charset="-128"/>
                      </a:endParaRPr>
                    </a:p>
                  </a:txBody>
                  <a:tcPr marL="9525" marR="9525" marT="9525" marB="0" anchor="ctr"/>
                </a:tc>
                <a:tc>
                  <a:txBody>
                    <a:bodyPr/>
                    <a:lstStyle/>
                    <a:p>
                      <a:pPr algn="r" fontAlgn="ctr"/>
                      <a:r>
                        <a:rPr lang="en-US" altLang="ja-JP" sz="2000" u="none" strike="noStrike" baseline="0">
                          <a:effectLst/>
                          <a:latin typeface="ＭＳ ゴシック" panose="020B0609070205080204" pitchFamily="49" charset="-128"/>
                          <a:ea typeface="ＭＳ ゴシック" panose="020B0609070205080204" pitchFamily="49" charset="-128"/>
                        </a:rPr>
                        <a:t>2,071,072 </a:t>
                      </a:r>
                      <a:endParaRPr lang="en-US" altLang="ja-JP" sz="2000" b="0" i="0" u="none" strike="noStrike" baseline="0">
                        <a:solidFill>
                          <a:srgbClr val="000000"/>
                        </a:solidFill>
                        <a:effectLst/>
                        <a:latin typeface="ＭＳ ゴシック" panose="020B0609070205080204" pitchFamily="49" charset="-128"/>
                        <a:ea typeface="ＭＳ ゴシック" panose="020B0609070205080204" pitchFamily="49" charset="-128"/>
                      </a:endParaRPr>
                    </a:p>
                  </a:txBody>
                  <a:tcPr marL="9525" marR="9525" marT="9525" marB="0" anchor="ctr"/>
                </a:tc>
                <a:tc>
                  <a:txBody>
                    <a:bodyPr/>
                    <a:lstStyle/>
                    <a:p>
                      <a:pPr algn="l" fontAlgn="ctr"/>
                      <a:endParaRPr lang="ja-JP" altLang="en-US" sz="2000" b="0" i="0" u="none" strike="noStrike" baseline="0">
                        <a:solidFill>
                          <a:srgbClr val="000000"/>
                        </a:solidFill>
                        <a:effectLst/>
                        <a:latin typeface="ＭＳ ゴシック" panose="020B0609070205080204" pitchFamily="49" charset="-128"/>
                        <a:ea typeface="ＭＳ ゴシック" panose="020B0609070205080204" pitchFamily="49" charset="-128"/>
                      </a:endParaRPr>
                    </a:p>
                  </a:txBody>
                  <a:tcPr marL="9525" marR="9525" marT="9525" marB="0" anchor="ctr"/>
                </a:tc>
                <a:tc>
                  <a:txBody>
                    <a:bodyPr/>
                    <a:lstStyle/>
                    <a:p>
                      <a:pPr algn="r" fontAlgn="ctr"/>
                      <a:r>
                        <a:rPr lang="en-US" altLang="ja-JP" sz="2000" u="none" strike="noStrike" baseline="0" dirty="0">
                          <a:effectLst/>
                          <a:latin typeface="ＭＳ ゴシック" panose="020B0609070205080204" pitchFamily="49" charset="-128"/>
                          <a:ea typeface="ＭＳ ゴシック" panose="020B0609070205080204" pitchFamily="49" charset="-128"/>
                        </a:rPr>
                        <a:t>11,398,461 </a:t>
                      </a:r>
                      <a:endParaRPr lang="en-US" altLang="ja-JP" sz="2000" b="0" i="0" u="none" strike="noStrike" baseline="0" dirty="0">
                        <a:solidFill>
                          <a:srgbClr val="000000"/>
                        </a:solidFill>
                        <a:effectLst/>
                        <a:latin typeface="ＭＳ ゴシック" panose="020B0609070205080204" pitchFamily="49" charset="-128"/>
                        <a:ea typeface="ＭＳ ゴシック" panose="020B0609070205080204" pitchFamily="49" charset="-128"/>
                      </a:endParaRPr>
                    </a:p>
                  </a:txBody>
                  <a:tcPr marL="9525" marR="9525" marT="9525" marB="0" anchor="ctr"/>
                </a:tc>
              </a:tr>
              <a:tr h="455326">
                <a:tc>
                  <a:txBody>
                    <a:bodyPr/>
                    <a:lstStyle/>
                    <a:p>
                      <a:pPr algn="l" fontAlgn="ctr"/>
                      <a:r>
                        <a:rPr lang="ja-JP" altLang="en-US" sz="2000" b="1" u="none" strike="noStrike" baseline="0">
                          <a:effectLst/>
                          <a:latin typeface="ＭＳ ゴシック" panose="020B0609070205080204" pitchFamily="49" charset="-128"/>
                          <a:ea typeface="ＭＳ ゴシック" panose="020B0609070205080204" pitchFamily="49" charset="-128"/>
                        </a:rPr>
                        <a:t>野辺山</a:t>
                      </a:r>
                      <a:endParaRPr lang="ja-JP" altLang="en-US" sz="2000" b="1" i="0" u="none" strike="noStrike" baseline="0">
                        <a:solidFill>
                          <a:srgbClr val="000000"/>
                        </a:solidFill>
                        <a:effectLst/>
                        <a:latin typeface="ＭＳ ゴシック" panose="020B0609070205080204" pitchFamily="49" charset="-128"/>
                        <a:ea typeface="ＭＳ ゴシック" panose="020B0609070205080204" pitchFamily="49" charset="-128"/>
                      </a:endParaRPr>
                    </a:p>
                  </a:txBody>
                  <a:tcPr marL="9525" marR="9525" marT="9525" marB="0" anchor="ctr"/>
                </a:tc>
                <a:tc>
                  <a:txBody>
                    <a:bodyPr/>
                    <a:lstStyle/>
                    <a:p>
                      <a:pPr algn="r" fontAlgn="ctr"/>
                      <a:r>
                        <a:rPr lang="en-US" altLang="ja-JP" sz="2000" u="none" strike="noStrike" baseline="0">
                          <a:effectLst/>
                          <a:latin typeface="ＭＳ ゴシック" panose="020B0609070205080204" pitchFamily="49" charset="-128"/>
                          <a:ea typeface="ＭＳ ゴシック" panose="020B0609070205080204" pitchFamily="49" charset="-128"/>
                        </a:rPr>
                        <a:t>0</a:t>
                      </a:r>
                      <a:endParaRPr lang="en-US" altLang="ja-JP" sz="2000" b="0" i="0" u="none" strike="noStrike" baseline="0">
                        <a:solidFill>
                          <a:srgbClr val="000000"/>
                        </a:solidFill>
                        <a:effectLst/>
                        <a:latin typeface="ＭＳ ゴシック" panose="020B0609070205080204" pitchFamily="49" charset="-128"/>
                        <a:ea typeface="ＭＳ ゴシック" panose="020B0609070205080204" pitchFamily="49" charset="-128"/>
                      </a:endParaRPr>
                    </a:p>
                  </a:txBody>
                  <a:tcPr marL="9525" marR="9525" marT="9525" marB="0" anchor="ctr"/>
                </a:tc>
                <a:tc>
                  <a:txBody>
                    <a:bodyPr/>
                    <a:lstStyle/>
                    <a:p>
                      <a:pPr algn="r" fontAlgn="ctr"/>
                      <a:r>
                        <a:rPr lang="en-US" altLang="ja-JP" sz="2000" u="none" strike="noStrike" baseline="0">
                          <a:effectLst/>
                          <a:latin typeface="ＭＳ ゴシック" panose="020B0609070205080204" pitchFamily="49" charset="-128"/>
                          <a:ea typeface="ＭＳ ゴシック" panose="020B0609070205080204" pitchFamily="49" charset="-128"/>
                        </a:rPr>
                        <a:t>6,048,000 </a:t>
                      </a:r>
                      <a:endParaRPr lang="en-US" altLang="ja-JP" sz="2000" b="0" i="0" u="none" strike="noStrike" baseline="0">
                        <a:solidFill>
                          <a:srgbClr val="000000"/>
                        </a:solidFill>
                        <a:effectLst/>
                        <a:latin typeface="ＭＳ ゴシック" panose="020B0609070205080204" pitchFamily="49" charset="-128"/>
                        <a:ea typeface="ＭＳ ゴシック" panose="020B0609070205080204" pitchFamily="49" charset="-128"/>
                      </a:endParaRPr>
                    </a:p>
                  </a:txBody>
                  <a:tcPr marL="9525" marR="9525" marT="9525" marB="0" anchor="ctr"/>
                </a:tc>
                <a:tc>
                  <a:txBody>
                    <a:bodyPr/>
                    <a:lstStyle/>
                    <a:p>
                      <a:pPr algn="r" fontAlgn="ctr"/>
                      <a:r>
                        <a:rPr lang="en-US" altLang="ja-JP" sz="2000" u="none" strike="noStrike" baseline="0">
                          <a:effectLst/>
                          <a:latin typeface="ＭＳ ゴシック" panose="020B0609070205080204" pitchFamily="49" charset="-128"/>
                          <a:ea typeface="ＭＳ ゴシック" panose="020B0609070205080204" pitchFamily="49" charset="-128"/>
                        </a:rPr>
                        <a:t>264,171 </a:t>
                      </a:r>
                      <a:endParaRPr lang="en-US" altLang="ja-JP" sz="2000" b="0" i="0" u="none" strike="noStrike" baseline="0">
                        <a:solidFill>
                          <a:srgbClr val="000000"/>
                        </a:solidFill>
                        <a:effectLst/>
                        <a:latin typeface="ＭＳ ゴシック" panose="020B0609070205080204" pitchFamily="49" charset="-128"/>
                        <a:ea typeface="ＭＳ ゴシック" panose="020B0609070205080204" pitchFamily="49" charset="-128"/>
                      </a:endParaRPr>
                    </a:p>
                  </a:txBody>
                  <a:tcPr marL="9525" marR="9525" marT="9525" marB="0" anchor="ctr"/>
                </a:tc>
                <a:tc>
                  <a:txBody>
                    <a:bodyPr/>
                    <a:lstStyle/>
                    <a:p>
                      <a:pPr algn="r" fontAlgn="ctr"/>
                      <a:r>
                        <a:rPr lang="en-US" altLang="ja-JP" sz="2000" u="none" strike="noStrike" baseline="0">
                          <a:effectLst/>
                          <a:latin typeface="ＭＳ ゴシック" panose="020B0609070205080204" pitchFamily="49" charset="-128"/>
                          <a:ea typeface="ＭＳ ゴシック" panose="020B0609070205080204" pitchFamily="49" charset="-128"/>
                        </a:rPr>
                        <a:t>1,139,760 </a:t>
                      </a:r>
                      <a:endParaRPr lang="en-US" altLang="ja-JP" sz="2000" b="0" i="0" u="none" strike="noStrike" baseline="0">
                        <a:solidFill>
                          <a:srgbClr val="000000"/>
                        </a:solidFill>
                        <a:effectLst/>
                        <a:latin typeface="ＭＳ ゴシック" panose="020B0609070205080204" pitchFamily="49" charset="-128"/>
                        <a:ea typeface="ＭＳ ゴシック" panose="020B0609070205080204" pitchFamily="49" charset="-128"/>
                      </a:endParaRPr>
                    </a:p>
                  </a:txBody>
                  <a:tcPr marL="9525" marR="9525" marT="9525" marB="0" anchor="ctr"/>
                </a:tc>
                <a:tc>
                  <a:txBody>
                    <a:bodyPr/>
                    <a:lstStyle/>
                    <a:p>
                      <a:pPr algn="r" fontAlgn="ctr"/>
                      <a:r>
                        <a:rPr lang="en-US" altLang="ja-JP" sz="2000" u="none" strike="noStrike" baseline="0">
                          <a:effectLst/>
                          <a:latin typeface="ＭＳ ゴシック" panose="020B0609070205080204" pitchFamily="49" charset="-128"/>
                          <a:ea typeface="ＭＳ ゴシック" panose="020B0609070205080204" pitchFamily="49" charset="-128"/>
                        </a:rPr>
                        <a:t>264,171 </a:t>
                      </a:r>
                      <a:endParaRPr lang="en-US" altLang="ja-JP" sz="2000" b="0" i="0" u="none" strike="noStrike" baseline="0">
                        <a:solidFill>
                          <a:srgbClr val="000000"/>
                        </a:solidFill>
                        <a:effectLst/>
                        <a:latin typeface="ＭＳ ゴシック" panose="020B0609070205080204" pitchFamily="49" charset="-128"/>
                        <a:ea typeface="ＭＳ ゴシック" panose="020B0609070205080204" pitchFamily="49" charset="-128"/>
                      </a:endParaRPr>
                    </a:p>
                  </a:txBody>
                  <a:tcPr marL="9525" marR="9525" marT="9525" marB="0" anchor="ctr"/>
                </a:tc>
                <a:tc>
                  <a:txBody>
                    <a:bodyPr/>
                    <a:lstStyle/>
                    <a:p>
                      <a:pPr algn="l" fontAlgn="ctr"/>
                      <a:endParaRPr lang="ja-JP" altLang="en-US" sz="2000" b="0" i="0" u="none" strike="noStrike" baseline="0">
                        <a:solidFill>
                          <a:srgbClr val="000000"/>
                        </a:solidFill>
                        <a:effectLst/>
                        <a:latin typeface="ＭＳ ゴシック" panose="020B0609070205080204" pitchFamily="49" charset="-128"/>
                        <a:ea typeface="ＭＳ ゴシック" panose="020B0609070205080204" pitchFamily="49" charset="-128"/>
                      </a:endParaRPr>
                    </a:p>
                  </a:txBody>
                  <a:tcPr marL="9525" marR="9525" marT="9525" marB="0" anchor="ctr"/>
                </a:tc>
                <a:tc>
                  <a:txBody>
                    <a:bodyPr/>
                    <a:lstStyle/>
                    <a:p>
                      <a:pPr algn="r" fontAlgn="ctr"/>
                      <a:r>
                        <a:rPr lang="en-US" altLang="ja-JP" sz="2000" u="none" strike="noStrike" baseline="0">
                          <a:effectLst/>
                          <a:latin typeface="ＭＳ ゴシック" panose="020B0609070205080204" pitchFamily="49" charset="-128"/>
                          <a:ea typeface="ＭＳ ゴシック" panose="020B0609070205080204" pitchFamily="49" charset="-128"/>
                        </a:rPr>
                        <a:t>7,716,102 </a:t>
                      </a:r>
                      <a:endParaRPr lang="en-US" altLang="ja-JP" sz="2000" b="0" i="0" u="none" strike="noStrike" baseline="0">
                        <a:solidFill>
                          <a:srgbClr val="000000"/>
                        </a:solidFill>
                        <a:effectLst/>
                        <a:latin typeface="ＭＳ ゴシック" panose="020B0609070205080204" pitchFamily="49" charset="-128"/>
                        <a:ea typeface="ＭＳ ゴシック" panose="020B0609070205080204" pitchFamily="49" charset="-128"/>
                      </a:endParaRPr>
                    </a:p>
                  </a:txBody>
                  <a:tcPr marL="9525" marR="9525" marT="9525" marB="0" anchor="ctr"/>
                </a:tc>
              </a:tr>
              <a:tr h="455326">
                <a:tc>
                  <a:txBody>
                    <a:bodyPr/>
                    <a:lstStyle/>
                    <a:p>
                      <a:pPr algn="l" fontAlgn="ctr"/>
                      <a:r>
                        <a:rPr lang="ja-JP" altLang="en-US" sz="2000" b="1" u="none" strike="noStrike" baseline="0">
                          <a:effectLst/>
                          <a:latin typeface="ＭＳ ゴシック" panose="020B0609070205080204" pitchFamily="49" charset="-128"/>
                          <a:ea typeface="ＭＳ ゴシック" panose="020B0609070205080204" pitchFamily="49" charset="-128"/>
                        </a:rPr>
                        <a:t>水沢</a:t>
                      </a:r>
                      <a:endParaRPr lang="ja-JP" altLang="en-US" sz="2000" b="1" i="0" u="none" strike="noStrike" baseline="0">
                        <a:solidFill>
                          <a:srgbClr val="000000"/>
                        </a:solidFill>
                        <a:effectLst/>
                        <a:latin typeface="ＭＳ ゴシック" panose="020B0609070205080204" pitchFamily="49" charset="-128"/>
                        <a:ea typeface="ＭＳ ゴシック" panose="020B0609070205080204" pitchFamily="49" charset="-128"/>
                      </a:endParaRPr>
                    </a:p>
                  </a:txBody>
                  <a:tcPr marL="9525" marR="9525" marT="9525" marB="0" anchor="ctr"/>
                </a:tc>
                <a:tc>
                  <a:txBody>
                    <a:bodyPr/>
                    <a:lstStyle/>
                    <a:p>
                      <a:pPr algn="r" fontAlgn="ctr"/>
                      <a:r>
                        <a:rPr lang="en-US" altLang="ja-JP" sz="2000" u="none" strike="noStrike" baseline="0">
                          <a:effectLst/>
                          <a:latin typeface="ＭＳ ゴシック" panose="020B0609070205080204" pitchFamily="49" charset="-128"/>
                          <a:ea typeface="ＭＳ ゴシック" panose="020B0609070205080204" pitchFamily="49" charset="-128"/>
                        </a:rPr>
                        <a:t>0</a:t>
                      </a:r>
                      <a:endParaRPr lang="en-US" altLang="ja-JP" sz="2000" b="0" i="0" u="none" strike="noStrike" baseline="0">
                        <a:solidFill>
                          <a:srgbClr val="000000"/>
                        </a:solidFill>
                        <a:effectLst/>
                        <a:latin typeface="ＭＳ ゴシック" panose="020B0609070205080204" pitchFamily="49" charset="-128"/>
                        <a:ea typeface="ＭＳ ゴシック" panose="020B0609070205080204" pitchFamily="49" charset="-128"/>
                      </a:endParaRPr>
                    </a:p>
                  </a:txBody>
                  <a:tcPr marL="9525" marR="9525" marT="9525" marB="0" anchor="ctr"/>
                </a:tc>
                <a:tc>
                  <a:txBody>
                    <a:bodyPr/>
                    <a:lstStyle/>
                    <a:p>
                      <a:pPr algn="r" fontAlgn="ctr"/>
                      <a:r>
                        <a:rPr lang="en-US" altLang="ja-JP" sz="2000" u="none" strike="noStrike" baseline="0">
                          <a:effectLst/>
                          <a:latin typeface="ＭＳ ゴシック" panose="020B0609070205080204" pitchFamily="49" charset="-128"/>
                          <a:ea typeface="ＭＳ ゴシック" panose="020B0609070205080204" pitchFamily="49" charset="-128"/>
                        </a:rPr>
                        <a:t>648,188 </a:t>
                      </a:r>
                      <a:endParaRPr lang="en-US" altLang="ja-JP" sz="2000" b="0" i="0" u="none" strike="noStrike" baseline="0">
                        <a:solidFill>
                          <a:srgbClr val="000000"/>
                        </a:solidFill>
                        <a:effectLst/>
                        <a:latin typeface="ＭＳ ゴシック" panose="020B0609070205080204" pitchFamily="49" charset="-128"/>
                        <a:ea typeface="ＭＳ ゴシック" panose="020B0609070205080204" pitchFamily="49" charset="-128"/>
                      </a:endParaRPr>
                    </a:p>
                  </a:txBody>
                  <a:tcPr marL="9525" marR="9525" marT="9525" marB="0" anchor="ctr"/>
                </a:tc>
                <a:tc>
                  <a:txBody>
                    <a:bodyPr/>
                    <a:lstStyle/>
                    <a:p>
                      <a:pPr algn="r" fontAlgn="ctr"/>
                      <a:r>
                        <a:rPr lang="en-US" altLang="ja-JP" sz="2000" u="none" strike="noStrike" baseline="0">
                          <a:effectLst/>
                          <a:latin typeface="ＭＳ ゴシック" panose="020B0609070205080204" pitchFamily="49" charset="-128"/>
                          <a:ea typeface="ＭＳ ゴシック" panose="020B0609070205080204" pitchFamily="49" charset="-128"/>
                        </a:rPr>
                        <a:t>909,360 </a:t>
                      </a:r>
                      <a:endParaRPr lang="en-US" altLang="ja-JP" sz="2000" b="0" i="0" u="none" strike="noStrike" baseline="0">
                        <a:solidFill>
                          <a:srgbClr val="000000"/>
                        </a:solidFill>
                        <a:effectLst/>
                        <a:latin typeface="ＭＳ ゴシック" panose="020B0609070205080204" pitchFamily="49" charset="-128"/>
                        <a:ea typeface="ＭＳ ゴシック" panose="020B0609070205080204" pitchFamily="49" charset="-128"/>
                      </a:endParaRPr>
                    </a:p>
                  </a:txBody>
                  <a:tcPr marL="9525" marR="9525" marT="9525" marB="0" anchor="ctr"/>
                </a:tc>
                <a:tc>
                  <a:txBody>
                    <a:bodyPr/>
                    <a:lstStyle/>
                    <a:p>
                      <a:pPr algn="r" fontAlgn="ctr"/>
                      <a:r>
                        <a:rPr lang="en-US" altLang="ja-JP" sz="2000" u="none" strike="noStrike" baseline="0">
                          <a:effectLst/>
                          <a:latin typeface="ＭＳ ゴシック" panose="020B0609070205080204" pitchFamily="49" charset="-128"/>
                          <a:ea typeface="ＭＳ ゴシック" panose="020B0609070205080204" pitchFamily="49" charset="-128"/>
                        </a:rPr>
                        <a:t>0</a:t>
                      </a:r>
                      <a:endParaRPr lang="en-US" altLang="ja-JP" sz="2000" b="0" i="0" u="none" strike="noStrike" baseline="0">
                        <a:solidFill>
                          <a:srgbClr val="000000"/>
                        </a:solidFill>
                        <a:effectLst/>
                        <a:latin typeface="ＭＳ ゴシック" panose="020B0609070205080204" pitchFamily="49" charset="-128"/>
                        <a:ea typeface="ＭＳ ゴシック" panose="020B0609070205080204" pitchFamily="49" charset="-128"/>
                      </a:endParaRPr>
                    </a:p>
                  </a:txBody>
                  <a:tcPr marL="9525" marR="9525" marT="9525" marB="0" anchor="ctr"/>
                </a:tc>
                <a:tc>
                  <a:txBody>
                    <a:bodyPr/>
                    <a:lstStyle/>
                    <a:p>
                      <a:pPr algn="r" fontAlgn="ctr"/>
                      <a:r>
                        <a:rPr lang="en-US" altLang="ja-JP" sz="2000" u="none" strike="noStrike" baseline="0">
                          <a:effectLst/>
                          <a:latin typeface="ＭＳ ゴシック" panose="020B0609070205080204" pitchFamily="49" charset="-128"/>
                          <a:ea typeface="ＭＳ ゴシック" panose="020B0609070205080204" pitchFamily="49" charset="-128"/>
                        </a:rPr>
                        <a:t>0</a:t>
                      </a:r>
                      <a:endParaRPr lang="en-US" altLang="ja-JP" sz="2000" b="0" i="0" u="none" strike="noStrike" baseline="0">
                        <a:solidFill>
                          <a:srgbClr val="000000"/>
                        </a:solidFill>
                        <a:effectLst/>
                        <a:latin typeface="ＭＳ ゴシック" panose="020B0609070205080204" pitchFamily="49" charset="-128"/>
                        <a:ea typeface="ＭＳ ゴシック" panose="020B0609070205080204" pitchFamily="49" charset="-128"/>
                      </a:endParaRPr>
                    </a:p>
                  </a:txBody>
                  <a:tcPr marL="9525" marR="9525" marT="9525" marB="0" anchor="ctr"/>
                </a:tc>
                <a:tc>
                  <a:txBody>
                    <a:bodyPr/>
                    <a:lstStyle/>
                    <a:p>
                      <a:pPr algn="l" fontAlgn="ctr"/>
                      <a:endParaRPr lang="ja-JP" altLang="en-US" sz="2000" b="0" i="0" u="none" strike="noStrike" baseline="0">
                        <a:solidFill>
                          <a:srgbClr val="000000"/>
                        </a:solidFill>
                        <a:effectLst/>
                        <a:latin typeface="ＭＳ ゴシック" panose="020B0609070205080204" pitchFamily="49" charset="-128"/>
                        <a:ea typeface="ＭＳ ゴシック" panose="020B0609070205080204" pitchFamily="49" charset="-128"/>
                      </a:endParaRPr>
                    </a:p>
                  </a:txBody>
                  <a:tcPr marL="9525" marR="9525" marT="9525" marB="0" anchor="ctr"/>
                </a:tc>
                <a:tc>
                  <a:txBody>
                    <a:bodyPr/>
                    <a:lstStyle/>
                    <a:p>
                      <a:pPr algn="r" fontAlgn="ctr"/>
                      <a:r>
                        <a:rPr lang="en-US" altLang="ja-JP" sz="2000" u="none" strike="noStrike" baseline="0">
                          <a:effectLst/>
                          <a:latin typeface="ＭＳ ゴシック" panose="020B0609070205080204" pitchFamily="49" charset="-128"/>
                          <a:ea typeface="ＭＳ ゴシック" panose="020B0609070205080204" pitchFamily="49" charset="-128"/>
                        </a:rPr>
                        <a:t>1,557,548 </a:t>
                      </a:r>
                      <a:endParaRPr lang="en-US" altLang="ja-JP" sz="2000" b="0" i="0" u="none" strike="noStrike" baseline="0">
                        <a:solidFill>
                          <a:srgbClr val="000000"/>
                        </a:solidFill>
                        <a:effectLst/>
                        <a:latin typeface="ＭＳ ゴシック" panose="020B0609070205080204" pitchFamily="49" charset="-128"/>
                        <a:ea typeface="ＭＳ ゴシック" panose="020B0609070205080204" pitchFamily="49" charset="-128"/>
                      </a:endParaRPr>
                    </a:p>
                  </a:txBody>
                  <a:tcPr marL="9525" marR="9525" marT="9525" marB="0" anchor="ctr"/>
                </a:tc>
              </a:tr>
              <a:tr h="455326">
                <a:tc>
                  <a:txBody>
                    <a:bodyPr/>
                    <a:lstStyle/>
                    <a:p>
                      <a:pPr algn="l" fontAlgn="ctr"/>
                      <a:r>
                        <a:rPr lang="en-US" sz="2000" b="1" u="none" strike="noStrike" baseline="0">
                          <a:effectLst/>
                          <a:latin typeface="ＭＳ ゴシック" panose="020B0609070205080204" pitchFamily="49" charset="-128"/>
                          <a:ea typeface="ＭＳ ゴシック" panose="020B0609070205080204" pitchFamily="49" charset="-128"/>
                        </a:rPr>
                        <a:t>MASTARS</a:t>
                      </a:r>
                      <a:endParaRPr lang="en-US" sz="2000" b="1" i="0" u="none" strike="noStrike" baseline="0">
                        <a:solidFill>
                          <a:srgbClr val="000000"/>
                        </a:solidFill>
                        <a:effectLst/>
                        <a:latin typeface="ＭＳ ゴシック" panose="020B0609070205080204" pitchFamily="49" charset="-128"/>
                        <a:ea typeface="ＭＳ ゴシック" panose="020B0609070205080204" pitchFamily="49" charset="-128"/>
                      </a:endParaRPr>
                    </a:p>
                  </a:txBody>
                  <a:tcPr marL="9525" marR="9525" marT="9525" marB="0" anchor="ctr"/>
                </a:tc>
                <a:tc>
                  <a:txBody>
                    <a:bodyPr/>
                    <a:lstStyle/>
                    <a:p>
                      <a:pPr algn="r" fontAlgn="ctr"/>
                      <a:r>
                        <a:rPr lang="en-US" altLang="ja-JP" sz="2000" u="none" strike="noStrike" baseline="0">
                          <a:effectLst/>
                          <a:latin typeface="ＭＳ ゴシック" panose="020B0609070205080204" pitchFamily="49" charset="-128"/>
                          <a:ea typeface="ＭＳ ゴシック" panose="020B0609070205080204" pitchFamily="49" charset="-128"/>
                        </a:rPr>
                        <a:t>0</a:t>
                      </a:r>
                      <a:endParaRPr lang="en-US" altLang="ja-JP" sz="2000" b="0" i="0" u="none" strike="noStrike" baseline="0">
                        <a:solidFill>
                          <a:srgbClr val="000000"/>
                        </a:solidFill>
                        <a:effectLst/>
                        <a:latin typeface="ＭＳ ゴシック" panose="020B0609070205080204" pitchFamily="49" charset="-128"/>
                        <a:ea typeface="ＭＳ ゴシック" panose="020B0609070205080204" pitchFamily="49" charset="-128"/>
                      </a:endParaRPr>
                    </a:p>
                  </a:txBody>
                  <a:tcPr marL="9525" marR="9525" marT="9525" marB="0" anchor="ctr"/>
                </a:tc>
                <a:tc>
                  <a:txBody>
                    <a:bodyPr/>
                    <a:lstStyle/>
                    <a:p>
                      <a:pPr algn="r" fontAlgn="ctr"/>
                      <a:r>
                        <a:rPr lang="en-US" altLang="ja-JP" sz="2000" u="none" strike="noStrike" baseline="0">
                          <a:effectLst/>
                          <a:latin typeface="ＭＳ ゴシック" panose="020B0609070205080204" pitchFamily="49" charset="-128"/>
                          <a:ea typeface="ＭＳ ゴシック" panose="020B0609070205080204" pitchFamily="49" charset="-128"/>
                        </a:rPr>
                        <a:t>0</a:t>
                      </a:r>
                      <a:endParaRPr lang="en-US" altLang="ja-JP" sz="2000" b="0" i="0" u="none" strike="noStrike" baseline="0">
                        <a:solidFill>
                          <a:srgbClr val="000000"/>
                        </a:solidFill>
                        <a:effectLst/>
                        <a:latin typeface="ＭＳ ゴシック" panose="020B0609070205080204" pitchFamily="49" charset="-128"/>
                        <a:ea typeface="ＭＳ ゴシック" panose="020B0609070205080204" pitchFamily="49" charset="-128"/>
                      </a:endParaRPr>
                    </a:p>
                  </a:txBody>
                  <a:tcPr marL="9525" marR="9525" marT="9525" marB="0" anchor="ctr"/>
                </a:tc>
                <a:tc>
                  <a:txBody>
                    <a:bodyPr/>
                    <a:lstStyle/>
                    <a:p>
                      <a:pPr algn="r" fontAlgn="ctr"/>
                      <a:r>
                        <a:rPr lang="en-US" altLang="ja-JP" sz="2000" u="none" strike="noStrike" baseline="0">
                          <a:effectLst/>
                          <a:latin typeface="ＭＳ ゴシック" panose="020B0609070205080204" pitchFamily="49" charset="-128"/>
                          <a:ea typeface="ＭＳ ゴシック" panose="020B0609070205080204" pitchFamily="49" charset="-128"/>
                        </a:rPr>
                        <a:t>172,800 </a:t>
                      </a:r>
                      <a:endParaRPr lang="en-US" altLang="ja-JP" sz="2000" b="0" i="0" u="none" strike="noStrike" baseline="0">
                        <a:solidFill>
                          <a:srgbClr val="000000"/>
                        </a:solidFill>
                        <a:effectLst/>
                        <a:latin typeface="ＭＳ ゴシック" panose="020B0609070205080204" pitchFamily="49" charset="-128"/>
                        <a:ea typeface="ＭＳ ゴシック" panose="020B0609070205080204" pitchFamily="49" charset="-128"/>
                      </a:endParaRPr>
                    </a:p>
                  </a:txBody>
                  <a:tcPr marL="9525" marR="9525" marT="9525" marB="0" anchor="ctr"/>
                </a:tc>
                <a:tc>
                  <a:txBody>
                    <a:bodyPr/>
                    <a:lstStyle/>
                    <a:p>
                      <a:pPr algn="r" fontAlgn="ctr"/>
                      <a:r>
                        <a:rPr lang="en-US" altLang="ja-JP" sz="2000" u="none" strike="noStrike" baseline="0">
                          <a:effectLst/>
                          <a:latin typeface="ＭＳ ゴシック" panose="020B0609070205080204" pitchFamily="49" charset="-128"/>
                          <a:ea typeface="ＭＳ ゴシック" panose="020B0609070205080204" pitchFamily="49" charset="-128"/>
                        </a:rPr>
                        <a:t>0</a:t>
                      </a:r>
                      <a:endParaRPr lang="en-US" altLang="ja-JP" sz="2000" b="0" i="0" u="none" strike="noStrike" baseline="0">
                        <a:solidFill>
                          <a:srgbClr val="000000"/>
                        </a:solidFill>
                        <a:effectLst/>
                        <a:latin typeface="ＭＳ ゴシック" panose="020B0609070205080204" pitchFamily="49" charset="-128"/>
                        <a:ea typeface="ＭＳ ゴシック" panose="020B0609070205080204" pitchFamily="49" charset="-128"/>
                      </a:endParaRPr>
                    </a:p>
                  </a:txBody>
                  <a:tcPr marL="9525" marR="9525" marT="9525" marB="0" anchor="ctr"/>
                </a:tc>
                <a:tc>
                  <a:txBody>
                    <a:bodyPr/>
                    <a:lstStyle/>
                    <a:p>
                      <a:pPr algn="r" fontAlgn="ctr"/>
                      <a:r>
                        <a:rPr lang="en-US" altLang="ja-JP" sz="2000" u="none" strike="noStrike" baseline="0">
                          <a:effectLst/>
                          <a:latin typeface="ＭＳ ゴシック" panose="020B0609070205080204" pitchFamily="49" charset="-128"/>
                          <a:ea typeface="ＭＳ ゴシック" panose="020B0609070205080204" pitchFamily="49" charset="-128"/>
                        </a:rPr>
                        <a:t>0</a:t>
                      </a:r>
                      <a:endParaRPr lang="en-US" altLang="ja-JP" sz="2000" b="0" i="0" u="none" strike="noStrike" baseline="0">
                        <a:solidFill>
                          <a:srgbClr val="000000"/>
                        </a:solidFill>
                        <a:effectLst/>
                        <a:latin typeface="ＭＳ ゴシック" panose="020B0609070205080204" pitchFamily="49" charset="-128"/>
                        <a:ea typeface="ＭＳ ゴシック" panose="020B0609070205080204" pitchFamily="49" charset="-128"/>
                      </a:endParaRPr>
                    </a:p>
                  </a:txBody>
                  <a:tcPr marL="9525" marR="9525" marT="9525" marB="0" anchor="ctr"/>
                </a:tc>
                <a:tc>
                  <a:txBody>
                    <a:bodyPr/>
                    <a:lstStyle/>
                    <a:p>
                      <a:pPr algn="l" fontAlgn="ctr"/>
                      <a:endParaRPr lang="ja-JP" altLang="en-US" sz="2000" b="0" i="0" u="none" strike="noStrike" baseline="0">
                        <a:solidFill>
                          <a:srgbClr val="000000"/>
                        </a:solidFill>
                        <a:effectLst/>
                        <a:latin typeface="ＭＳ ゴシック" panose="020B0609070205080204" pitchFamily="49" charset="-128"/>
                        <a:ea typeface="ＭＳ ゴシック" panose="020B0609070205080204" pitchFamily="49" charset="-128"/>
                      </a:endParaRPr>
                    </a:p>
                  </a:txBody>
                  <a:tcPr marL="9525" marR="9525" marT="9525" marB="0" anchor="ctr"/>
                </a:tc>
                <a:tc>
                  <a:txBody>
                    <a:bodyPr/>
                    <a:lstStyle/>
                    <a:p>
                      <a:pPr algn="r" fontAlgn="ctr"/>
                      <a:r>
                        <a:rPr lang="en-US" altLang="ja-JP" sz="2000" u="none" strike="noStrike" baseline="0">
                          <a:effectLst/>
                          <a:latin typeface="ＭＳ ゴシック" panose="020B0609070205080204" pitchFamily="49" charset="-128"/>
                          <a:ea typeface="ＭＳ ゴシック" panose="020B0609070205080204" pitchFamily="49" charset="-128"/>
                        </a:rPr>
                        <a:t>172,800 </a:t>
                      </a:r>
                      <a:endParaRPr lang="en-US" altLang="ja-JP" sz="2000" b="0" i="0" u="none" strike="noStrike" baseline="0">
                        <a:solidFill>
                          <a:srgbClr val="000000"/>
                        </a:solidFill>
                        <a:effectLst/>
                        <a:latin typeface="ＭＳ ゴシック" panose="020B0609070205080204" pitchFamily="49" charset="-128"/>
                        <a:ea typeface="ＭＳ ゴシック" panose="020B0609070205080204" pitchFamily="49" charset="-128"/>
                      </a:endParaRPr>
                    </a:p>
                  </a:txBody>
                  <a:tcPr marL="9525" marR="9525" marT="9525" marB="0" anchor="ctr"/>
                </a:tc>
              </a:tr>
              <a:tr h="455326">
                <a:tc>
                  <a:txBody>
                    <a:bodyPr/>
                    <a:lstStyle/>
                    <a:p>
                      <a:pPr algn="l" fontAlgn="ctr"/>
                      <a:endParaRPr lang="ja-JP" altLang="en-US" sz="2000" b="1" i="0" u="none" strike="noStrike" baseline="0">
                        <a:solidFill>
                          <a:srgbClr val="000000"/>
                        </a:solidFill>
                        <a:effectLst/>
                        <a:latin typeface="ＭＳ ゴシック" panose="020B0609070205080204" pitchFamily="49" charset="-128"/>
                        <a:ea typeface="ＭＳ ゴシック" panose="020B0609070205080204" pitchFamily="49" charset="-128"/>
                      </a:endParaRPr>
                    </a:p>
                  </a:txBody>
                  <a:tcPr marL="9525" marR="9525" marT="9525" marB="0" anchor="ctr"/>
                </a:tc>
                <a:tc>
                  <a:txBody>
                    <a:bodyPr/>
                    <a:lstStyle/>
                    <a:p>
                      <a:pPr algn="l" fontAlgn="ctr"/>
                      <a:endParaRPr lang="ja-JP" altLang="en-US" sz="2000" b="0" i="0" u="none" strike="noStrike" baseline="0">
                        <a:solidFill>
                          <a:srgbClr val="000000"/>
                        </a:solidFill>
                        <a:effectLst/>
                        <a:latin typeface="ＭＳ ゴシック" panose="020B0609070205080204" pitchFamily="49" charset="-128"/>
                        <a:ea typeface="ＭＳ ゴシック" panose="020B0609070205080204" pitchFamily="49" charset="-128"/>
                      </a:endParaRPr>
                    </a:p>
                  </a:txBody>
                  <a:tcPr marL="9525" marR="9525" marT="9525" marB="0" anchor="ctr"/>
                </a:tc>
                <a:tc>
                  <a:txBody>
                    <a:bodyPr/>
                    <a:lstStyle/>
                    <a:p>
                      <a:pPr algn="l" fontAlgn="ctr"/>
                      <a:endParaRPr lang="ja-JP" altLang="en-US" sz="2000" b="0" i="0" u="none" strike="noStrike" baseline="0">
                        <a:solidFill>
                          <a:srgbClr val="000000"/>
                        </a:solidFill>
                        <a:effectLst/>
                        <a:latin typeface="ＭＳ ゴシック" panose="020B0609070205080204" pitchFamily="49" charset="-128"/>
                        <a:ea typeface="ＭＳ ゴシック" panose="020B0609070205080204" pitchFamily="49" charset="-128"/>
                      </a:endParaRPr>
                    </a:p>
                  </a:txBody>
                  <a:tcPr marL="9525" marR="9525" marT="9525" marB="0" anchor="ctr"/>
                </a:tc>
                <a:tc>
                  <a:txBody>
                    <a:bodyPr/>
                    <a:lstStyle/>
                    <a:p>
                      <a:pPr algn="l" fontAlgn="ctr"/>
                      <a:endParaRPr lang="ja-JP" altLang="en-US" sz="2000" b="0" i="0" u="none" strike="noStrike" baseline="0">
                        <a:solidFill>
                          <a:srgbClr val="000000"/>
                        </a:solidFill>
                        <a:effectLst/>
                        <a:latin typeface="ＭＳ ゴシック" panose="020B0609070205080204" pitchFamily="49" charset="-128"/>
                        <a:ea typeface="ＭＳ ゴシック" panose="020B0609070205080204" pitchFamily="49" charset="-128"/>
                      </a:endParaRPr>
                    </a:p>
                  </a:txBody>
                  <a:tcPr marL="9525" marR="9525" marT="9525" marB="0" anchor="ctr"/>
                </a:tc>
                <a:tc>
                  <a:txBody>
                    <a:bodyPr/>
                    <a:lstStyle/>
                    <a:p>
                      <a:pPr algn="l" fontAlgn="ctr"/>
                      <a:endParaRPr lang="ja-JP" altLang="en-US" sz="2000" b="0" i="0" u="none" strike="noStrike" baseline="0" dirty="0">
                        <a:solidFill>
                          <a:srgbClr val="000000"/>
                        </a:solidFill>
                        <a:effectLst/>
                        <a:latin typeface="ＭＳ ゴシック" panose="020B0609070205080204" pitchFamily="49" charset="-128"/>
                        <a:ea typeface="ＭＳ ゴシック" panose="020B0609070205080204" pitchFamily="49" charset="-128"/>
                      </a:endParaRPr>
                    </a:p>
                  </a:txBody>
                  <a:tcPr marL="9525" marR="9525" marT="9525" marB="0" anchor="ctr"/>
                </a:tc>
                <a:tc>
                  <a:txBody>
                    <a:bodyPr/>
                    <a:lstStyle/>
                    <a:p>
                      <a:pPr algn="l" fontAlgn="ctr"/>
                      <a:endParaRPr lang="ja-JP" altLang="en-US" sz="2000" b="0" i="0" u="none" strike="noStrike" baseline="0">
                        <a:solidFill>
                          <a:srgbClr val="000000"/>
                        </a:solidFill>
                        <a:effectLst/>
                        <a:latin typeface="ＭＳ ゴシック" panose="020B0609070205080204" pitchFamily="49" charset="-128"/>
                        <a:ea typeface="ＭＳ ゴシック" panose="020B0609070205080204" pitchFamily="49" charset="-128"/>
                      </a:endParaRPr>
                    </a:p>
                  </a:txBody>
                  <a:tcPr marL="9525" marR="9525" marT="9525" marB="0" anchor="ctr"/>
                </a:tc>
                <a:tc>
                  <a:txBody>
                    <a:bodyPr/>
                    <a:lstStyle/>
                    <a:p>
                      <a:pPr algn="l" fontAlgn="ctr"/>
                      <a:endParaRPr lang="ja-JP" altLang="en-US" sz="2000" b="0" i="0" u="none" strike="noStrike" baseline="0">
                        <a:solidFill>
                          <a:srgbClr val="000000"/>
                        </a:solidFill>
                        <a:effectLst/>
                        <a:latin typeface="ＭＳ ゴシック" panose="020B0609070205080204" pitchFamily="49" charset="-128"/>
                        <a:ea typeface="ＭＳ ゴシック" panose="020B0609070205080204" pitchFamily="49" charset="-128"/>
                      </a:endParaRPr>
                    </a:p>
                  </a:txBody>
                  <a:tcPr marL="9525" marR="9525" marT="9525" marB="0" anchor="ctr"/>
                </a:tc>
                <a:tc>
                  <a:txBody>
                    <a:bodyPr/>
                    <a:lstStyle/>
                    <a:p>
                      <a:pPr algn="l" fontAlgn="ctr"/>
                      <a:endParaRPr lang="ja-JP" altLang="en-US" sz="2000" b="0" i="0" u="none" strike="noStrike" baseline="0">
                        <a:solidFill>
                          <a:srgbClr val="000000"/>
                        </a:solidFill>
                        <a:effectLst/>
                        <a:latin typeface="ＭＳ ゴシック" panose="020B0609070205080204" pitchFamily="49" charset="-128"/>
                        <a:ea typeface="ＭＳ ゴシック" panose="020B0609070205080204" pitchFamily="49" charset="-128"/>
                      </a:endParaRPr>
                    </a:p>
                  </a:txBody>
                  <a:tcPr marL="9525" marR="9525" marT="9525" marB="0" anchor="ctr"/>
                </a:tc>
              </a:tr>
              <a:tr h="455326">
                <a:tc>
                  <a:txBody>
                    <a:bodyPr/>
                    <a:lstStyle/>
                    <a:p>
                      <a:pPr algn="l" fontAlgn="ctr"/>
                      <a:r>
                        <a:rPr lang="ja-JP" altLang="en-US" sz="2000" b="1" u="none" strike="noStrike" baseline="0" dirty="0">
                          <a:effectLst/>
                          <a:latin typeface="ＭＳ ゴシック" panose="020B0609070205080204" pitchFamily="49" charset="-128"/>
                          <a:ea typeface="ＭＳ ゴシック" panose="020B0609070205080204" pitchFamily="49" charset="-128"/>
                        </a:rPr>
                        <a:t>合計</a:t>
                      </a:r>
                      <a:endParaRPr lang="ja-JP" altLang="en-US" sz="2000" b="1" i="0" u="none" strike="noStrike" baseline="0" dirty="0">
                        <a:solidFill>
                          <a:srgbClr val="000000"/>
                        </a:solidFill>
                        <a:effectLst/>
                        <a:latin typeface="ＭＳ ゴシック" panose="020B0609070205080204" pitchFamily="49" charset="-128"/>
                        <a:ea typeface="ＭＳ ゴシック" panose="020B0609070205080204" pitchFamily="49" charset="-128"/>
                      </a:endParaRPr>
                    </a:p>
                  </a:txBody>
                  <a:tcPr marL="9525" marR="9525" marT="9525" marB="0" anchor="ctr"/>
                </a:tc>
                <a:tc>
                  <a:txBody>
                    <a:bodyPr/>
                    <a:lstStyle/>
                    <a:p>
                      <a:pPr algn="r" fontAlgn="ctr"/>
                      <a:r>
                        <a:rPr lang="en-US" altLang="ja-JP" sz="2000" u="none" strike="noStrike" baseline="0">
                          <a:effectLst/>
                          <a:latin typeface="ＭＳ ゴシック" panose="020B0609070205080204" pitchFamily="49" charset="-128"/>
                          <a:ea typeface="ＭＳ ゴシック" panose="020B0609070205080204" pitchFamily="49" charset="-128"/>
                        </a:rPr>
                        <a:t>23,246,469 </a:t>
                      </a:r>
                      <a:endParaRPr lang="en-US" altLang="ja-JP" sz="2000" b="0" i="0" u="none" strike="noStrike" baseline="0">
                        <a:solidFill>
                          <a:srgbClr val="000000"/>
                        </a:solidFill>
                        <a:effectLst/>
                        <a:latin typeface="ＭＳ ゴシック" panose="020B0609070205080204" pitchFamily="49" charset="-128"/>
                        <a:ea typeface="ＭＳ ゴシック" panose="020B0609070205080204" pitchFamily="49" charset="-128"/>
                      </a:endParaRPr>
                    </a:p>
                  </a:txBody>
                  <a:tcPr marL="9525" marR="9525" marT="9525" marB="0" anchor="ctr"/>
                </a:tc>
                <a:tc>
                  <a:txBody>
                    <a:bodyPr/>
                    <a:lstStyle/>
                    <a:p>
                      <a:pPr algn="r" fontAlgn="ctr"/>
                      <a:r>
                        <a:rPr lang="en-US" altLang="ja-JP" sz="2000" u="none" strike="noStrike" baseline="0">
                          <a:effectLst/>
                          <a:latin typeface="ＭＳ ゴシック" panose="020B0609070205080204" pitchFamily="49" charset="-128"/>
                          <a:ea typeface="ＭＳ ゴシック" panose="020B0609070205080204" pitchFamily="49" charset="-128"/>
                        </a:rPr>
                        <a:t>17,915,036 </a:t>
                      </a:r>
                      <a:endParaRPr lang="en-US" altLang="ja-JP" sz="2000" b="0" i="0" u="none" strike="noStrike" baseline="0">
                        <a:solidFill>
                          <a:srgbClr val="000000"/>
                        </a:solidFill>
                        <a:effectLst/>
                        <a:latin typeface="ＭＳ ゴシック" panose="020B0609070205080204" pitchFamily="49" charset="-128"/>
                        <a:ea typeface="ＭＳ ゴシック" panose="020B0609070205080204" pitchFamily="49" charset="-128"/>
                      </a:endParaRPr>
                    </a:p>
                  </a:txBody>
                  <a:tcPr marL="9525" marR="9525" marT="9525" marB="0" anchor="ctr"/>
                </a:tc>
                <a:tc>
                  <a:txBody>
                    <a:bodyPr/>
                    <a:lstStyle/>
                    <a:p>
                      <a:pPr algn="r" fontAlgn="ctr"/>
                      <a:r>
                        <a:rPr lang="en-US" altLang="ja-JP" sz="2000" u="none" strike="noStrike" baseline="0" dirty="0">
                          <a:effectLst/>
                          <a:latin typeface="ＭＳ ゴシック" panose="020B0609070205080204" pitchFamily="49" charset="-128"/>
                          <a:ea typeface="ＭＳ ゴシック" panose="020B0609070205080204" pitchFamily="49" charset="-128"/>
                        </a:rPr>
                        <a:t>14,327,365 </a:t>
                      </a:r>
                      <a:endParaRPr lang="en-US" altLang="ja-JP" sz="2000" b="0" i="0" u="none" strike="noStrike" baseline="0" dirty="0">
                        <a:solidFill>
                          <a:srgbClr val="000000"/>
                        </a:solidFill>
                        <a:effectLst/>
                        <a:latin typeface="ＭＳ ゴシック" panose="020B0609070205080204" pitchFamily="49" charset="-128"/>
                        <a:ea typeface="ＭＳ ゴシック" panose="020B0609070205080204" pitchFamily="49" charset="-128"/>
                      </a:endParaRPr>
                    </a:p>
                  </a:txBody>
                  <a:tcPr marL="9525" marR="9525" marT="9525" marB="0" anchor="ctr"/>
                </a:tc>
                <a:tc>
                  <a:txBody>
                    <a:bodyPr/>
                    <a:lstStyle/>
                    <a:p>
                      <a:pPr algn="r" fontAlgn="ctr"/>
                      <a:r>
                        <a:rPr lang="en-US" altLang="ja-JP" sz="2000" u="none" strike="noStrike" baseline="0">
                          <a:effectLst/>
                          <a:latin typeface="ＭＳ ゴシック" panose="020B0609070205080204" pitchFamily="49" charset="-128"/>
                          <a:ea typeface="ＭＳ ゴシック" panose="020B0609070205080204" pitchFamily="49" charset="-128"/>
                        </a:rPr>
                        <a:t>22,409,404 </a:t>
                      </a:r>
                      <a:endParaRPr lang="en-US" altLang="ja-JP" sz="2000" b="0" i="0" u="none" strike="noStrike" baseline="0">
                        <a:solidFill>
                          <a:srgbClr val="000000"/>
                        </a:solidFill>
                        <a:effectLst/>
                        <a:latin typeface="ＭＳ ゴシック" panose="020B0609070205080204" pitchFamily="49" charset="-128"/>
                        <a:ea typeface="ＭＳ ゴシック" panose="020B0609070205080204" pitchFamily="49" charset="-128"/>
                      </a:endParaRPr>
                    </a:p>
                  </a:txBody>
                  <a:tcPr marL="9525" marR="9525" marT="9525" marB="0" anchor="ctr"/>
                </a:tc>
                <a:tc>
                  <a:txBody>
                    <a:bodyPr/>
                    <a:lstStyle/>
                    <a:p>
                      <a:pPr algn="r" fontAlgn="ctr"/>
                      <a:r>
                        <a:rPr lang="en-US" altLang="ja-JP" sz="2000" u="none" strike="noStrike" baseline="0">
                          <a:effectLst/>
                          <a:latin typeface="ＭＳ ゴシック" panose="020B0609070205080204" pitchFamily="49" charset="-128"/>
                          <a:ea typeface="ＭＳ ゴシック" panose="020B0609070205080204" pitchFamily="49" charset="-128"/>
                        </a:rPr>
                        <a:t>13,250,906 </a:t>
                      </a:r>
                      <a:endParaRPr lang="en-US" altLang="ja-JP" sz="2000" b="0" i="0" u="none" strike="noStrike" baseline="0">
                        <a:solidFill>
                          <a:srgbClr val="000000"/>
                        </a:solidFill>
                        <a:effectLst/>
                        <a:latin typeface="ＭＳ ゴシック" panose="020B0609070205080204" pitchFamily="49" charset="-128"/>
                        <a:ea typeface="ＭＳ ゴシック" panose="020B0609070205080204" pitchFamily="49" charset="-128"/>
                      </a:endParaRPr>
                    </a:p>
                  </a:txBody>
                  <a:tcPr marL="9525" marR="9525" marT="9525" marB="0" anchor="ctr"/>
                </a:tc>
                <a:tc>
                  <a:txBody>
                    <a:bodyPr/>
                    <a:lstStyle/>
                    <a:p>
                      <a:pPr algn="l" fontAlgn="ctr"/>
                      <a:endParaRPr lang="ja-JP" altLang="en-US" sz="2000" b="0" i="0" u="none" strike="noStrike" baseline="0">
                        <a:solidFill>
                          <a:srgbClr val="000000"/>
                        </a:solidFill>
                        <a:effectLst/>
                        <a:latin typeface="ＭＳ ゴシック" panose="020B0609070205080204" pitchFamily="49" charset="-128"/>
                        <a:ea typeface="ＭＳ ゴシック" panose="020B0609070205080204" pitchFamily="49" charset="-128"/>
                      </a:endParaRPr>
                    </a:p>
                  </a:txBody>
                  <a:tcPr marL="9525" marR="9525" marT="9525" marB="0" anchor="ctr"/>
                </a:tc>
                <a:tc>
                  <a:txBody>
                    <a:bodyPr/>
                    <a:lstStyle/>
                    <a:p>
                      <a:pPr algn="r" fontAlgn="ctr"/>
                      <a:r>
                        <a:rPr lang="en-US" altLang="ja-JP" sz="2000" u="none" strike="noStrike" baseline="0" dirty="0">
                          <a:effectLst/>
                          <a:latin typeface="ＭＳ ゴシック" panose="020B0609070205080204" pitchFamily="49" charset="-128"/>
                          <a:ea typeface="ＭＳ ゴシック" panose="020B0609070205080204" pitchFamily="49" charset="-128"/>
                        </a:rPr>
                        <a:t>91,149,180 </a:t>
                      </a:r>
                      <a:endParaRPr lang="en-US" altLang="ja-JP" sz="2000" b="0" i="0" u="none" strike="noStrike" baseline="0" dirty="0">
                        <a:solidFill>
                          <a:srgbClr val="000000"/>
                        </a:solidFill>
                        <a:effectLst/>
                        <a:latin typeface="ＭＳ ゴシック" panose="020B0609070205080204" pitchFamily="49" charset="-128"/>
                        <a:ea typeface="ＭＳ ゴシック" panose="020B0609070205080204" pitchFamily="49" charset="-128"/>
                      </a:endParaRPr>
                    </a:p>
                  </a:txBody>
                  <a:tcPr marL="9525" marR="9525" marT="9525" marB="0" anchor="ctr"/>
                </a:tc>
              </a:tr>
            </a:tbl>
          </a:graphicData>
        </a:graphic>
      </p:graphicFrame>
      <p:sp>
        <p:nvSpPr>
          <p:cNvPr id="5" name="テキスト ボックス 4"/>
          <p:cNvSpPr txBox="1"/>
          <p:nvPr/>
        </p:nvSpPr>
        <p:spPr>
          <a:xfrm>
            <a:off x="2552700" y="199446"/>
            <a:ext cx="8077200" cy="584775"/>
          </a:xfrm>
          <a:prstGeom prst="rect">
            <a:avLst/>
          </a:prstGeom>
          <a:noFill/>
        </p:spPr>
        <p:txBody>
          <a:bodyPr wrap="square" rtlCol="0">
            <a:spAutoFit/>
          </a:bodyPr>
          <a:lstStyle/>
          <a:p>
            <a:r>
              <a:rPr kumimoji="1" lang="ja-JP" altLang="en-US" sz="3200" dirty="0" smtClean="0"/>
              <a:t>買い取り機器予算</a:t>
            </a:r>
            <a:r>
              <a:rPr kumimoji="1" lang="en-US" altLang="ja-JP" sz="3200" dirty="0" smtClean="0"/>
              <a:t>(FY2013-FY2017)(</a:t>
            </a:r>
            <a:r>
              <a:rPr kumimoji="1" lang="ja-JP" altLang="en-US" sz="3200" dirty="0" smtClean="0"/>
              <a:t>単位　円</a:t>
            </a:r>
            <a:r>
              <a:rPr kumimoji="1" lang="en-US" altLang="ja-JP" sz="3200" dirty="0" smtClean="0"/>
              <a:t>)</a:t>
            </a:r>
            <a:endParaRPr kumimoji="1" lang="ja-JP" altLang="en-US" sz="3200" dirty="0"/>
          </a:p>
        </p:txBody>
      </p:sp>
      <p:sp>
        <p:nvSpPr>
          <p:cNvPr id="2" name="スライド番号プレースホルダー 1"/>
          <p:cNvSpPr>
            <a:spLocks noGrp="1"/>
          </p:cNvSpPr>
          <p:nvPr>
            <p:ph type="sldNum" sz="quarter" idx="12"/>
          </p:nvPr>
        </p:nvSpPr>
        <p:spPr/>
        <p:txBody>
          <a:bodyPr/>
          <a:lstStyle/>
          <a:p>
            <a:fld id="{D3222163-0763-4F07-8DD5-77DAD79BCF8A}" type="slidenum">
              <a:rPr kumimoji="1" lang="ja-JP" altLang="en-US" smtClean="0"/>
              <a:t>14</a:t>
            </a:fld>
            <a:endParaRPr kumimoji="1" lang="ja-JP" altLang="en-US"/>
          </a:p>
        </p:txBody>
      </p:sp>
    </p:spTree>
    <p:extLst>
      <p:ext uri="{BB962C8B-B14F-4D97-AF65-F5344CB8AC3E}">
        <p14:creationId xmlns:p14="http://schemas.microsoft.com/office/powerpoint/2010/main" val="426578049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838200" y="365125"/>
            <a:ext cx="11049000" cy="1325563"/>
          </a:xfrm>
        </p:spPr>
        <p:txBody>
          <a:bodyPr/>
          <a:lstStyle/>
          <a:p>
            <a:r>
              <a:rPr kumimoji="1" lang="en-US" altLang="ja-JP" dirty="0" smtClean="0"/>
              <a:t>ADC</a:t>
            </a:r>
            <a:r>
              <a:rPr kumimoji="1" lang="ja-JP" altLang="en-US" dirty="0" smtClean="0"/>
              <a:t>計算機関連使用電力と電気料金概算</a:t>
            </a:r>
            <a:endParaRPr kumimoji="1" lang="ja-JP" altLang="en-US" dirty="0"/>
          </a:p>
        </p:txBody>
      </p:sp>
      <p:sp>
        <p:nvSpPr>
          <p:cNvPr id="3" name="コンテンツ プレースホルダー 2"/>
          <p:cNvSpPr>
            <a:spLocks noGrp="1"/>
          </p:cNvSpPr>
          <p:nvPr>
            <p:ph idx="1"/>
          </p:nvPr>
        </p:nvSpPr>
        <p:spPr>
          <a:xfrm>
            <a:off x="838200" y="1480008"/>
            <a:ext cx="10515600" cy="5269584"/>
          </a:xfrm>
        </p:spPr>
        <p:txBody>
          <a:bodyPr>
            <a:normAutofit fontScale="92500" lnSpcReduction="10000"/>
          </a:bodyPr>
          <a:lstStyle/>
          <a:p>
            <a:r>
              <a:rPr kumimoji="1" lang="ja-JP" altLang="en-US" dirty="0" smtClean="0"/>
              <a:t>レンタルシステムについては、機器の構成も変わっていないので</a:t>
            </a:r>
            <a:r>
              <a:rPr kumimoji="1" lang="en-US" altLang="ja-JP" dirty="0" smtClean="0"/>
              <a:t>3</a:t>
            </a:r>
            <a:r>
              <a:rPr kumimoji="1" lang="ja-JP" altLang="en-US" dirty="0" smtClean="0"/>
              <a:t>月と</a:t>
            </a:r>
            <a:r>
              <a:rPr kumimoji="1" lang="en-US" altLang="ja-JP" dirty="0" smtClean="0"/>
              <a:t>7</a:t>
            </a:r>
            <a:r>
              <a:rPr kumimoji="1" lang="ja-JP" altLang="en-US" dirty="0" smtClean="0"/>
              <a:t>月の平均を取ったぐらいが平均的な使用電力と考えられる。</a:t>
            </a:r>
            <a:endParaRPr kumimoji="1" lang="en-US" altLang="ja-JP" dirty="0" smtClean="0"/>
          </a:p>
          <a:p>
            <a:r>
              <a:rPr kumimoji="1" lang="ja-JP" altLang="en-US" dirty="0" smtClean="0"/>
              <a:t>買取機器は</a:t>
            </a:r>
            <a:r>
              <a:rPr kumimoji="1" lang="en-US" altLang="ja-JP" dirty="0" smtClean="0"/>
              <a:t>3</a:t>
            </a:r>
            <a:r>
              <a:rPr kumimoji="1" lang="ja-JP" altLang="en-US" dirty="0" smtClean="0"/>
              <a:t>月から</a:t>
            </a:r>
            <a:r>
              <a:rPr kumimoji="1" lang="en-US" altLang="ja-JP" dirty="0" smtClean="0"/>
              <a:t>7</a:t>
            </a:r>
            <a:r>
              <a:rPr kumimoji="1" lang="ja-JP" altLang="en-US" dirty="0" smtClean="0"/>
              <a:t>月までに増設を行ったので、今後の</a:t>
            </a:r>
            <a:r>
              <a:rPr kumimoji="1" lang="en-US" altLang="ja-JP" dirty="0" smtClean="0"/>
              <a:t>2019</a:t>
            </a:r>
            <a:r>
              <a:rPr kumimoji="1" lang="ja-JP" altLang="en-US" dirty="0" smtClean="0"/>
              <a:t>年</a:t>
            </a:r>
            <a:r>
              <a:rPr kumimoji="1" lang="en-US" altLang="ja-JP" dirty="0" smtClean="0"/>
              <a:t>7</a:t>
            </a:r>
            <a:r>
              <a:rPr kumimoji="1" lang="ja-JP" altLang="en-US" dirty="0" smtClean="0"/>
              <a:t>月並の使用量であると仮定する。</a:t>
            </a:r>
            <a:endParaRPr kumimoji="1" lang="en-US" altLang="ja-JP" dirty="0" smtClean="0"/>
          </a:p>
          <a:p>
            <a:pPr marL="0" indent="0">
              <a:buNone/>
            </a:pPr>
            <a:r>
              <a:rPr kumimoji="1" lang="en-US" altLang="ja-JP" dirty="0" smtClean="0"/>
              <a:t>(</a:t>
            </a:r>
            <a:r>
              <a:rPr kumimoji="1" lang="ja-JP" altLang="en-US" dirty="0" smtClean="0"/>
              <a:t>内訳</a:t>
            </a:r>
            <a:r>
              <a:rPr kumimoji="1" lang="en-US" altLang="ja-JP" dirty="0" smtClean="0"/>
              <a:t>)</a:t>
            </a:r>
          </a:p>
          <a:p>
            <a:pPr lvl="1">
              <a:buFont typeface="Wingdings" panose="05000000000000000000" pitchFamily="2" charset="2"/>
              <a:buChar char="ü"/>
            </a:pPr>
            <a:r>
              <a:rPr lang="ja-JP" altLang="en-US" dirty="0" smtClean="0"/>
              <a:t>レンタル機器の消費電力量 ：</a:t>
            </a:r>
            <a:r>
              <a:rPr lang="en-US" altLang="ja-JP" dirty="0" smtClean="0"/>
              <a:t>50,671 kWh </a:t>
            </a:r>
            <a:r>
              <a:rPr lang="ja-JP" altLang="en-US" dirty="0" smtClean="0"/>
              <a:t>～ </a:t>
            </a:r>
            <a:r>
              <a:rPr lang="en-US" altLang="ja-JP" dirty="0" smtClean="0"/>
              <a:t>100</a:t>
            </a:r>
            <a:r>
              <a:rPr lang="ja-JP" altLang="en-US" dirty="0" smtClean="0"/>
              <a:t>万円</a:t>
            </a:r>
          </a:p>
          <a:p>
            <a:pPr lvl="1">
              <a:buFont typeface="Wingdings" panose="05000000000000000000" pitchFamily="2" charset="2"/>
              <a:buChar char="ü"/>
            </a:pPr>
            <a:r>
              <a:rPr lang="ja-JP" altLang="en-US" dirty="0" smtClean="0"/>
              <a:t>買取機器の消費電力量：</a:t>
            </a:r>
            <a:r>
              <a:rPr lang="en-US" altLang="ja-JP" dirty="0" smtClean="0"/>
              <a:t>49,779 kWh </a:t>
            </a:r>
            <a:r>
              <a:rPr lang="ja-JP" altLang="en-US" dirty="0" smtClean="0"/>
              <a:t>～ </a:t>
            </a:r>
            <a:r>
              <a:rPr lang="en-US" altLang="ja-JP" dirty="0" smtClean="0"/>
              <a:t>100</a:t>
            </a:r>
            <a:r>
              <a:rPr lang="ja-JP" altLang="en-US" dirty="0" smtClean="0"/>
              <a:t>万円</a:t>
            </a:r>
          </a:p>
          <a:p>
            <a:pPr lvl="1">
              <a:buFont typeface="Wingdings" panose="05000000000000000000" pitchFamily="2" charset="2"/>
              <a:buChar char="ü"/>
            </a:pPr>
            <a:r>
              <a:rPr lang="ja-JP" altLang="en-US" dirty="0" smtClean="0"/>
              <a:t>空調機関係の消費電力量　 ：</a:t>
            </a:r>
            <a:r>
              <a:rPr lang="en-US" altLang="ja-JP" dirty="0" smtClean="0"/>
              <a:t>43,806 kWh </a:t>
            </a:r>
            <a:r>
              <a:rPr lang="ja-JP" altLang="en-US" dirty="0" smtClean="0"/>
              <a:t>～  </a:t>
            </a:r>
            <a:r>
              <a:rPr lang="en-US" altLang="ja-JP" dirty="0" smtClean="0"/>
              <a:t>90</a:t>
            </a:r>
            <a:r>
              <a:rPr lang="ja-JP" altLang="en-US" dirty="0" smtClean="0"/>
              <a:t>万円</a:t>
            </a:r>
          </a:p>
          <a:p>
            <a:pPr lvl="2">
              <a:buFont typeface="Wingdings" panose="05000000000000000000" pitchFamily="2" charset="2"/>
              <a:buChar char="p"/>
            </a:pPr>
            <a:r>
              <a:rPr lang="ja-JP" altLang="en-US" dirty="0" smtClean="0"/>
              <a:t>レンタル機器 冷却分：</a:t>
            </a:r>
            <a:r>
              <a:rPr lang="en-US" altLang="ja-JP" dirty="0" smtClean="0"/>
              <a:t>45</a:t>
            </a:r>
            <a:r>
              <a:rPr lang="ja-JP" altLang="en-US" dirty="0" smtClean="0"/>
              <a:t>万円</a:t>
            </a:r>
          </a:p>
          <a:p>
            <a:pPr lvl="2">
              <a:buFont typeface="Wingdings" panose="05000000000000000000" pitchFamily="2" charset="2"/>
              <a:buChar char="p"/>
            </a:pPr>
            <a:r>
              <a:rPr lang="ja-JP" altLang="en-US" dirty="0" smtClean="0"/>
              <a:t>買取機器 冷却分：</a:t>
            </a:r>
            <a:r>
              <a:rPr lang="en-US" altLang="ja-JP" dirty="0" smtClean="0"/>
              <a:t>45</a:t>
            </a:r>
            <a:r>
              <a:rPr lang="ja-JP" altLang="en-US" dirty="0" smtClean="0"/>
              <a:t>万円</a:t>
            </a:r>
          </a:p>
          <a:p>
            <a:r>
              <a:rPr kumimoji="1" lang="ja-JP" altLang="en-US" dirty="0" smtClean="0"/>
              <a:t>レンタル計算機及びそれを支える空調の電気代は　～</a:t>
            </a:r>
            <a:r>
              <a:rPr kumimoji="1" lang="en-US" altLang="ja-JP" dirty="0" smtClean="0"/>
              <a:t>145</a:t>
            </a:r>
            <a:r>
              <a:rPr kumimoji="1" lang="ja-JP" altLang="en-US" dirty="0" smtClean="0"/>
              <a:t>万円</a:t>
            </a:r>
            <a:r>
              <a:rPr kumimoji="1" lang="en-US" altLang="ja-JP" dirty="0" smtClean="0"/>
              <a:t>/</a:t>
            </a:r>
            <a:r>
              <a:rPr kumimoji="1" lang="ja-JP" altLang="en-US" dirty="0" smtClean="0"/>
              <a:t>月</a:t>
            </a:r>
            <a:endParaRPr kumimoji="1" lang="en-US" altLang="ja-JP" dirty="0" smtClean="0"/>
          </a:p>
          <a:p>
            <a:pPr marL="0" indent="0">
              <a:buNone/>
            </a:pPr>
            <a:r>
              <a:rPr kumimoji="1" lang="ja-JP" altLang="en-US" dirty="0" smtClean="0"/>
              <a:t>　　　　　　　　　　　　　　　　　　　　　　　　　　　　　　または、</a:t>
            </a:r>
            <a:r>
              <a:rPr kumimoji="1" lang="en-US" altLang="ja-JP" dirty="0" smtClean="0"/>
              <a:t>1740</a:t>
            </a:r>
            <a:r>
              <a:rPr kumimoji="1" lang="ja-JP" altLang="en-US" dirty="0" smtClean="0"/>
              <a:t>万円</a:t>
            </a:r>
            <a:r>
              <a:rPr kumimoji="1" lang="en-US" altLang="ja-JP" dirty="0" smtClean="0"/>
              <a:t>/</a:t>
            </a:r>
            <a:r>
              <a:rPr kumimoji="1" lang="ja-JP" altLang="en-US" dirty="0" smtClean="0"/>
              <a:t>年</a:t>
            </a:r>
            <a:endParaRPr kumimoji="1" lang="en-US" altLang="ja-JP" dirty="0" smtClean="0"/>
          </a:p>
          <a:p>
            <a:pPr marL="0" indent="0">
              <a:buNone/>
            </a:pPr>
            <a:r>
              <a:rPr kumimoji="1" lang="ja-JP" altLang="en-US" dirty="0" smtClean="0"/>
              <a:t>　レンタル契約</a:t>
            </a:r>
            <a:r>
              <a:rPr kumimoji="1" lang="en-US" altLang="ja-JP" dirty="0" smtClean="0"/>
              <a:t>2</a:t>
            </a:r>
            <a:r>
              <a:rPr kumimoji="1" lang="ja-JP" altLang="en-US" dirty="0" smtClean="0"/>
              <a:t>億円の</a:t>
            </a:r>
            <a:r>
              <a:rPr kumimoji="1" lang="en-US" altLang="ja-JP" dirty="0" smtClean="0"/>
              <a:t>9%</a:t>
            </a:r>
            <a:r>
              <a:rPr kumimoji="1" lang="ja-JP" altLang="en-US" dirty="0" smtClean="0"/>
              <a:t>程度と考えれば良さそう。</a:t>
            </a:r>
            <a:endParaRPr kumimoji="1" lang="ja-JP" altLang="en-US" dirty="0"/>
          </a:p>
        </p:txBody>
      </p:sp>
    </p:spTree>
    <p:extLst>
      <p:ext uri="{BB962C8B-B14F-4D97-AF65-F5344CB8AC3E}">
        <p14:creationId xmlns:p14="http://schemas.microsoft.com/office/powerpoint/2010/main" val="344864073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593652" y="1"/>
            <a:ext cx="11038368" cy="1254642"/>
          </a:xfrm>
        </p:spPr>
        <p:txBody>
          <a:bodyPr>
            <a:normAutofit/>
          </a:bodyPr>
          <a:lstStyle/>
          <a:p>
            <a:r>
              <a:rPr kumimoji="1" lang="en-US" altLang="ja-JP" dirty="0" smtClean="0"/>
              <a:t>(</a:t>
            </a:r>
            <a:r>
              <a:rPr kumimoji="1" lang="ja-JP" altLang="en-US" dirty="0" smtClean="0"/>
              <a:t>例</a:t>
            </a:r>
            <a:r>
              <a:rPr kumimoji="1" lang="en-US" altLang="ja-JP" dirty="0" smtClean="0"/>
              <a:t>)SMOKA</a:t>
            </a:r>
            <a:r>
              <a:rPr kumimoji="1" lang="ja-JP" altLang="en-US" dirty="0" smtClean="0"/>
              <a:t>運用にかかる概算費用</a:t>
            </a:r>
            <a:r>
              <a:rPr kumimoji="1" lang="en-US" altLang="ja-JP" dirty="0" smtClean="0"/>
              <a:t>(</a:t>
            </a:r>
            <a:r>
              <a:rPr kumimoji="1" lang="ja-JP" altLang="en-US" dirty="0" smtClean="0"/>
              <a:t>年額推定</a:t>
            </a:r>
            <a:r>
              <a:rPr kumimoji="1" lang="en-US" altLang="ja-JP" dirty="0" smtClean="0"/>
              <a:t>)</a:t>
            </a:r>
            <a:endParaRPr kumimoji="1" lang="ja-JP" altLang="en-US" dirty="0"/>
          </a:p>
        </p:txBody>
      </p:sp>
      <p:sp>
        <p:nvSpPr>
          <p:cNvPr id="4" name="コンテンツ プレースホルダー 2"/>
          <p:cNvSpPr txBox="1">
            <a:spLocks/>
          </p:cNvSpPr>
          <p:nvPr/>
        </p:nvSpPr>
        <p:spPr>
          <a:xfrm>
            <a:off x="350875" y="1144442"/>
            <a:ext cx="11734800" cy="5320153"/>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r>
              <a:rPr lang="ja-JP" altLang="en-US" dirty="0" smtClean="0"/>
              <a:t>レンタル計算機　　　　　　　～</a:t>
            </a:r>
            <a:r>
              <a:rPr lang="en-US" altLang="ja-JP" dirty="0" smtClean="0"/>
              <a:t>2420</a:t>
            </a:r>
            <a:r>
              <a:rPr lang="ja-JP" altLang="en-US" dirty="0" smtClean="0"/>
              <a:t>万円　（</a:t>
            </a:r>
            <a:r>
              <a:rPr lang="en-US" altLang="ja-JP" dirty="0" err="1" smtClean="0"/>
              <a:t>VizierR</a:t>
            </a:r>
            <a:r>
              <a:rPr lang="ja-JP" altLang="en-US" dirty="0" err="1" smtClean="0"/>
              <a:t>、</a:t>
            </a:r>
            <a:r>
              <a:rPr lang="ja-JP" altLang="en-US" dirty="0" smtClean="0"/>
              <a:t>カタログ、</a:t>
            </a:r>
            <a:r>
              <a:rPr lang="en-US" altLang="ja-JP" dirty="0" smtClean="0"/>
              <a:t>ADS</a:t>
            </a:r>
            <a:r>
              <a:rPr lang="ja-JP" altLang="en-US" dirty="0" smtClean="0"/>
              <a:t>等分除外）</a:t>
            </a:r>
            <a:endParaRPr lang="en-US" altLang="ja-JP" dirty="0" smtClean="0"/>
          </a:p>
          <a:p>
            <a:r>
              <a:rPr lang="ja-JP" altLang="en-US" dirty="0" smtClean="0"/>
              <a:t>買い取り計算機　　　　　　　</a:t>
            </a:r>
            <a:r>
              <a:rPr lang="en-US" altLang="ja-JP" dirty="0" smtClean="0"/>
              <a:t>400</a:t>
            </a:r>
            <a:r>
              <a:rPr lang="ja-JP" altLang="en-US" dirty="0" smtClean="0"/>
              <a:t>万円</a:t>
            </a:r>
            <a:endParaRPr lang="en-US" altLang="ja-JP" dirty="0" smtClean="0"/>
          </a:p>
          <a:p>
            <a:pPr lvl="1"/>
            <a:r>
              <a:rPr lang="ja-JP" altLang="en-US" dirty="0" smtClean="0"/>
              <a:t>新規機器購入</a:t>
            </a:r>
            <a:r>
              <a:rPr lang="en-US" altLang="ja-JP" dirty="0" smtClean="0"/>
              <a:t>(5</a:t>
            </a:r>
            <a:r>
              <a:rPr lang="ja-JP" altLang="en-US" dirty="0" smtClean="0"/>
              <a:t>年前の機器の更新</a:t>
            </a:r>
            <a:r>
              <a:rPr lang="en-US" altLang="ja-JP" dirty="0" smtClean="0"/>
              <a:t>)</a:t>
            </a:r>
          </a:p>
          <a:p>
            <a:r>
              <a:rPr lang="ja-JP" altLang="en-US" dirty="0" smtClean="0"/>
              <a:t>活動費　　　　　　　　　　　　　</a:t>
            </a:r>
            <a:r>
              <a:rPr lang="en-US" altLang="ja-JP" dirty="0" smtClean="0"/>
              <a:t>50</a:t>
            </a:r>
            <a:r>
              <a:rPr lang="ja-JP" altLang="en-US" dirty="0" smtClean="0"/>
              <a:t>万円（昨年度までは～</a:t>
            </a:r>
            <a:r>
              <a:rPr lang="en-US" altLang="ja-JP" dirty="0" smtClean="0"/>
              <a:t>300</a:t>
            </a:r>
            <a:r>
              <a:rPr lang="ja-JP" altLang="en-US" dirty="0" smtClean="0"/>
              <a:t>万円）</a:t>
            </a:r>
            <a:endParaRPr lang="en-US" altLang="ja-JP" dirty="0" smtClean="0"/>
          </a:p>
          <a:p>
            <a:r>
              <a:rPr lang="ja-JP" altLang="en-US" dirty="0" smtClean="0"/>
              <a:t>電気代　　　　　　　　　　　　～</a:t>
            </a:r>
            <a:r>
              <a:rPr lang="en-US" altLang="ja-JP" dirty="0" smtClean="0"/>
              <a:t>300</a:t>
            </a:r>
            <a:r>
              <a:rPr lang="ja-JP" altLang="en-US" dirty="0" smtClean="0"/>
              <a:t>万円</a:t>
            </a:r>
            <a:endParaRPr lang="en-US" altLang="ja-JP" dirty="0" smtClean="0"/>
          </a:p>
          <a:p>
            <a:r>
              <a:rPr lang="ja-JP" altLang="en-US" dirty="0" smtClean="0"/>
              <a:t>人件費</a:t>
            </a:r>
            <a:endParaRPr lang="en-US" altLang="ja-JP" dirty="0" smtClean="0"/>
          </a:p>
          <a:p>
            <a:pPr lvl="1">
              <a:buFont typeface="Wingdings" panose="05000000000000000000" pitchFamily="2" charset="2"/>
              <a:buChar char="ü"/>
            </a:pPr>
            <a:r>
              <a:rPr lang="ja-JP" altLang="en-US" dirty="0" smtClean="0"/>
              <a:t>准教授　</a:t>
            </a:r>
            <a:r>
              <a:rPr lang="en-US" altLang="ja-JP" dirty="0" smtClean="0"/>
              <a:t>1</a:t>
            </a:r>
            <a:r>
              <a:rPr lang="ja-JP" altLang="en-US" dirty="0" smtClean="0"/>
              <a:t>名　　　　　　　　　　　</a:t>
            </a:r>
            <a:r>
              <a:rPr lang="en-US" altLang="ja-JP" dirty="0" smtClean="0"/>
              <a:t>1000</a:t>
            </a:r>
            <a:r>
              <a:rPr lang="ja-JP" altLang="en-US" dirty="0" smtClean="0"/>
              <a:t>万円</a:t>
            </a:r>
            <a:endParaRPr lang="en-US" altLang="ja-JP" dirty="0"/>
          </a:p>
          <a:p>
            <a:pPr lvl="1">
              <a:buFont typeface="Wingdings" panose="05000000000000000000" pitchFamily="2" charset="2"/>
              <a:buChar char="ü"/>
            </a:pPr>
            <a:r>
              <a:rPr lang="ja-JP" altLang="en-US" dirty="0" smtClean="0"/>
              <a:t>研究員　</a:t>
            </a:r>
            <a:r>
              <a:rPr lang="en-US" altLang="ja-JP" dirty="0" smtClean="0"/>
              <a:t>2</a:t>
            </a:r>
            <a:r>
              <a:rPr lang="ja-JP" altLang="en-US" dirty="0" smtClean="0"/>
              <a:t>名　　　　　　　　　　　 </a:t>
            </a:r>
            <a:r>
              <a:rPr lang="en-US" altLang="ja-JP" dirty="0" smtClean="0"/>
              <a:t>1000</a:t>
            </a:r>
            <a:r>
              <a:rPr lang="ja-JP" altLang="en-US" dirty="0" smtClean="0"/>
              <a:t>万円</a:t>
            </a:r>
            <a:endParaRPr lang="en-US" altLang="ja-JP" dirty="0" smtClean="0"/>
          </a:p>
          <a:p>
            <a:pPr lvl="1">
              <a:buFont typeface="Wingdings" panose="05000000000000000000" pitchFamily="2" charset="2"/>
              <a:buChar char="ü"/>
            </a:pPr>
            <a:r>
              <a:rPr lang="ja-JP" altLang="en-US" dirty="0" smtClean="0"/>
              <a:t>特任専門員　</a:t>
            </a:r>
            <a:r>
              <a:rPr lang="en-US" altLang="ja-JP" dirty="0" smtClean="0"/>
              <a:t>1</a:t>
            </a:r>
            <a:r>
              <a:rPr lang="ja-JP" altLang="en-US" dirty="0" smtClean="0"/>
              <a:t>名</a:t>
            </a:r>
            <a:r>
              <a:rPr lang="en-US" altLang="ja-JP" dirty="0" smtClean="0"/>
              <a:t>(2</a:t>
            </a:r>
            <a:r>
              <a:rPr lang="ja-JP" altLang="en-US" dirty="0" smtClean="0"/>
              <a:t>月より</a:t>
            </a:r>
            <a:r>
              <a:rPr lang="en-US" altLang="ja-JP" dirty="0" smtClean="0"/>
              <a:t>)</a:t>
            </a:r>
            <a:r>
              <a:rPr lang="ja-JP" altLang="en-US" dirty="0" smtClean="0"/>
              <a:t>　　　</a:t>
            </a:r>
            <a:r>
              <a:rPr lang="en-US" altLang="ja-JP" dirty="0" smtClean="0"/>
              <a:t>500</a:t>
            </a:r>
            <a:r>
              <a:rPr lang="ja-JP" altLang="en-US" dirty="0" smtClean="0"/>
              <a:t>万円</a:t>
            </a:r>
            <a:endParaRPr lang="en-US" altLang="ja-JP" dirty="0" smtClean="0"/>
          </a:p>
          <a:p>
            <a:pPr lvl="1">
              <a:buFont typeface="Wingdings" panose="05000000000000000000" pitchFamily="2" charset="2"/>
              <a:buChar char="ü"/>
            </a:pPr>
            <a:endParaRPr lang="en-US" altLang="ja-JP" dirty="0"/>
          </a:p>
          <a:p>
            <a:pPr marL="457200" lvl="1" indent="0">
              <a:buNone/>
            </a:pPr>
            <a:r>
              <a:rPr lang="ja-JP" altLang="en-US" dirty="0" smtClean="0"/>
              <a:t>合計　～</a:t>
            </a:r>
            <a:r>
              <a:rPr lang="en-US" altLang="ja-JP" dirty="0" smtClean="0"/>
              <a:t>5700</a:t>
            </a:r>
            <a:r>
              <a:rPr lang="ja-JP" altLang="en-US" dirty="0" smtClean="0"/>
              <a:t>万円　</a:t>
            </a:r>
            <a:endParaRPr lang="en-US" altLang="ja-JP" dirty="0" smtClean="0"/>
          </a:p>
        </p:txBody>
      </p:sp>
    </p:spTree>
    <p:extLst>
      <p:ext uri="{BB962C8B-B14F-4D97-AF65-F5344CB8AC3E}">
        <p14:creationId xmlns:p14="http://schemas.microsoft.com/office/powerpoint/2010/main" val="168095592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グラフ 3"/>
          <p:cNvGraphicFramePr>
            <a:graphicFrameLocks/>
          </p:cNvGraphicFramePr>
          <p:nvPr>
            <p:extLst>
              <p:ext uri="{D42A27DB-BD31-4B8C-83A1-F6EECF244321}">
                <p14:modId xmlns:p14="http://schemas.microsoft.com/office/powerpoint/2010/main" val="2767897054"/>
              </p:ext>
            </p:extLst>
          </p:nvPr>
        </p:nvGraphicFramePr>
        <p:xfrm>
          <a:off x="1275907" y="95693"/>
          <a:ext cx="9303488" cy="6655981"/>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93417027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838200" y="248167"/>
            <a:ext cx="10515600" cy="1325563"/>
          </a:xfrm>
        </p:spPr>
        <p:txBody>
          <a:bodyPr anchor="ctr" anchorCtr="1"/>
          <a:lstStyle/>
          <a:p>
            <a:r>
              <a:rPr kumimoji="1" lang="ja-JP" altLang="en-US" dirty="0" smtClean="0"/>
              <a:t>まとめ</a:t>
            </a:r>
            <a:endParaRPr kumimoji="1" lang="ja-JP" altLang="en-US" dirty="0"/>
          </a:p>
        </p:txBody>
      </p:sp>
      <p:sp>
        <p:nvSpPr>
          <p:cNvPr id="3" name="コンテンツ プレースホルダー 2"/>
          <p:cNvSpPr>
            <a:spLocks noGrp="1"/>
          </p:cNvSpPr>
          <p:nvPr>
            <p:ph idx="1"/>
          </p:nvPr>
        </p:nvSpPr>
        <p:spPr>
          <a:xfrm>
            <a:off x="335280" y="1456660"/>
            <a:ext cx="11521440" cy="4964852"/>
          </a:xfrm>
        </p:spPr>
        <p:txBody>
          <a:bodyPr>
            <a:normAutofit/>
          </a:bodyPr>
          <a:lstStyle/>
          <a:p>
            <a:r>
              <a:rPr kumimoji="1" lang="ja-JP" altLang="en-US" dirty="0" smtClean="0"/>
              <a:t>アーカイブの運用にはそれなりにお金はかかる。</a:t>
            </a:r>
            <a:endParaRPr kumimoji="1" lang="en-US" altLang="ja-JP" dirty="0" smtClean="0"/>
          </a:p>
          <a:p>
            <a:r>
              <a:rPr kumimoji="1" lang="ja-JP" altLang="en-US" dirty="0" smtClean="0"/>
              <a:t>人材も育成しながら、中長期的な視野での戦略を練る必要がある。</a:t>
            </a:r>
            <a:endParaRPr kumimoji="1" lang="en-US" altLang="ja-JP" dirty="0" smtClean="0"/>
          </a:p>
          <a:p>
            <a:r>
              <a:rPr kumimoji="1" lang="ja-JP" altLang="en-US" dirty="0" smtClean="0"/>
              <a:t>国立天文台における最近の動きは、我々アーカイブ運用側の自発的なものが少ない。機能改善等は着実に行ったり、経費の削減については（それなりには）努力しているつもりだが、まだ不足を指摘されることもある。</a:t>
            </a:r>
            <a:endParaRPr kumimoji="1" lang="en-US" altLang="ja-JP" dirty="0" smtClean="0"/>
          </a:p>
          <a:p>
            <a:r>
              <a:rPr kumimoji="1" lang="ja-JP" altLang="en-US" dirty="0" smtClean="0"/>
              <a:t>アーカイブを使って、科学的成果を最大化するためにはどうするべきかの議論は今まであまりなかった。特にコミュニティーが何を求めているのかを今後どのように吸い上げていくのかは明確化して、仕組みを作っていかないといけない。</a:t>
            </a:r>
            <a:endParaRPr kumimoji="1" lang="en-US" altLang="ja-JP" dirty="0" smtClean="0"/>
          </a:p>
          <a:p>
            <a:r>
              <a:rPr kumimoji="1" lang="ja-JP" altLang="en-US" dirty="0" smtClean="0"/>
              <a:t>外的要因は不透明な点も多く、今後も注視が必要。自分たちで何が出来るのかは実はよくわからない。</a:t>
            </a:r>
            <a:endParaRPr kumimoji="1" lang="ja-JP" altLang="en-US" dirty="0"/>
          </a:p>
        </p:txBody>
      </p:sp>
    </p:spTree>
    <p:extLst>
      <p:ext uri="{BB962C8B-B14F-4D97-AF65-F5344CB8AC3E}">
        <p14:creationId xmlns:p14="http://schemas.microsoft.com/office/powerpoint/2010/main" val="382833700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795670" y="163107"/>
            <a:ext cx="10515600" cy="1325563"/>
          </a:xfrm>
        </p:spPr>
        <p:txBody>
          <a:bodyPr/>
          <a:lstStyle/>
          <a:p>
            <a:r>
              <a:rPr kumimoji="1" lang="ja-JP" altLang="en-US" dirty="0" smtClean="0"/>
              <a:t>今日の話の内容</a:t>
            </a:r>
            <a:endParaRPr kumimoji="1" lang="ja-JP" altLang="en-US" dirty="0"/>
          </a:p>
        </p:txBody>
      </p:sp>
      <p:sp>
        <p:nvSpPr>
          <p:cNvPr id="3" name="コンテンツ プレースホルダー 2"/>
          <p:cNvSpPr>
            <a:spLocks noGrp="1"/>
          </p:cNvSpPr>
          <p:nvPr>
            <p:ph idx="1"/>
          </p:nvPr>
        </p:nvSpPr>
        <p:spPr>
          <a:xfrm>
            <a:off x="489099" y="1265274"/>
            <a:ext cx="11334306" cy="5475768"/>
          </a:xfrm>
        </p:spPr>
        <p:txBody>
          <a:bodyPr/>
          <a:lstStyle/>
          <a:p>
            <a:r>
              <a:rPr kumimoji="1" lang="ja-JP" altLang="en-US" dirty="0" smtClean="0"/>
              <a:t>国（文科省など）による施策との関係</a:t>
            </a:r>
            <a:endParaRPr kumimoji="1" lang="en-US" altLang="ja-JP" dirty="0" smtClean="0"/>
          </a:p>
          <a:p>
            <a:pPr lvl="1">
              <a:buFont typeface="Wingdings" panose="05000000000000000000" pitchFamily="2" charset="2"/>
              <a:buChar char="ü"/>
            </a:pPr>
            <a:r>
              <a:rPr kumimoji="1" lang="ja-JP" altLang="en-US" dirty="0" smtClean="0"/>
              <a:t>オープンデータ、オープンサイエンス</a:t>
            </a:r>
            <a:endParaRPr kumimoji="1" lang="en-US" altLang="ja-JP" dirty="0" smtClean="0"/>
          </a:p>
          <a:p>
            <a:pPr lvl="1">
              <a:buFont typeface="Wingdings" panose="05000000000000000000" pitchFamily="2" charset="2"/>
              <a:buChar char="ü"/>
            </a:pPr>
            <a:r>
              <a:rPr kumimoji="1" lang="en-US" altLang="ja-JP" dirty="0" smtClean="0"/>
              <a:t>4</a:t>
            </a:r>
            <a:r>
              <a:rPr kumimoji="1" lang="ja-JP" altLang="en-US" dirty="0" smtClean="0"/>
              <a:t>機構連合体構想（大学共同利用機関のあり方に関する議論）</a:t>
            </a:r>
            <a:endParaRPr kumimoji="1" lang="en-US" altLang="ja-JP" dirty="0" smtClean="0"/>
          </a:p>
          <a:p>
            <a:r>
              <a:rPr kumimoji="1" lang="ja-JP" altLang="en-US" dirty="0" smtClean="0"/>
              <a:t>国立天文台のアーカイブに関する近況</a:t>
            </a:r>
            <a:endParaRPr kumimoji="1" lang="en-US" altLang="ja-JP" dirty="0" smtClean="0"/>
          </a:p>
          <a:p>
            <a:pPr lvl="1">
              <a:buFont typeface="Wingdings" panose="05000000000000000000" pitchFamily="2" charset="2"/>
              <a:buChar char="ü"/>
            </a:pPr>
            <a:r>
              <a:rPr kumimoji="1" lang="ja-JP" altLang="en-US" dirty="0" smtClean="0"/>
              <a:t>予算バランスの変化（運営費交付金とフロンティア経費）</a:t>
            </a:r>
            <a:endParaRPr kumimoji="1" lang="en-US" altLang="ja-JP" dirty="0" smtClean="0"/>
          </a:p>
          <a:p>
            <a:pPr lvl="1">
              <a:buFont typeface="Wingdings" panose="05000000000000000000" pitchFamily="2" charset="2"/>
              <a:buChar char="ü"/>
            </a:pPr>
            <a:r>
              <a:rPr kumimoji="1" lang="ja-JP" altLang="en-US" dirty="0" smtClean="0"/>
              <a:t>（観測データ関連）計算機</a:t>
            </a:r>
            <a:r>
              <a:rPr kumimoji="1" lang="ja-JP" altLang="en-US" dirty="0" smtClean="0"/>
              <a:t>システムに関する議論（効率化、特にコスト面）</a:t>
            </a:r>
            <a:endParaRPr kumimoji="1" lang="en-US" altLang="ja-JP" dirty="0" smtClean="0"/>
          </a:p>
          <a:p>
            <a:pPr lvl="1">
              <a:buFont typeface="Wingdings" panose="05000000000000000000" pitchFamily="2" charset="2"/>
              <a:buChar char="ü"/>
            </a:pPr>
            <a:r>
              <a:rPr kumimoji="1" lang="ja-JP" altLang="en-US" dirty="0" smtClean="0"/>
              <a:t>データアーカイブについての議論</a:t>
            </a:r>
            <a:endParaRPr kumimoji="1" lang="en-US" altLang="ja-JP" dirty="0" smtClean="0"/>
          </a:p>
          <a:p>
            <a:pPr lvl="2">
              <a:buFont typeface="Wingdings" panose="05000000000000000000" pitchFamily="2" charset="2"/>
              <a:buChar char="u"/>
            </a:pPr>
            <a:r>
              <a:rPr kumimoji="1" lang="ja-JP" altLang="en-US" dirty="0" smtClean="0"/>
              <a:t>台外機関のデータの関する考え方（</a:t>
            </a:r>
            <a:r>
              <a:rPr kumimoji="1" lang="en-US" altLang="ja-JP" dirty="0" smtClean="0"/>
              <a:t>MoU</a:t>
            </a:r>
            <a:r>
              <a:rPr kumimoji="1" lang="ja-JP" altLang="en-US" dirty="0" smtClean="0"/>
              <a:t>ベースの運用、データ受け入れ）</a:t>
            </a:r>
            <a:endParaRPr kumimoji="1" lang="en-US" altLang="ja-JP" dirty="0" smtClean="0"/>
          </a:p>
          <a:p>
            <a:pPr lvl="2">
              <a:buFont typeface="Wingdings" panose="05000000000000000000" pitchFamily="2" charset="2"/>
              <a:buChar char="u"/>
            </a:pPr>
            <a:r>
              <a:rPr kumimoji="1" lang="ja-JP" altLang="en-US" dirty="0" smtClean="0"/>
              <a:t>データの階層化（重要度だったり緊急度だったり）の考え方</a:t>
            </a:r>
            <a:endParaRPr kumimoji="1" lang="en-US" altLang="ja-JP" dirty="0" smtClean="0"/>
          </a:p>
          <a:p>
            <a:pPr lvl="2">
              <a:buFont typeface="Wingdings" panose="05000000000000000000" pitchFamily="2" charset="2"/>
              <a:buChar char="u"/>
            </a:pPr>
            <a:r>
              <a:rPr kumimoji="1" lang="ja-JP" altLang="en-US" dirty="0" smtClean="0"/>
              <a:t>オンプレ？クラウド？（明日の議論でもう少し詳細を紹介できれば）</a:t>
            </a:r>
            <a:endParaRPr kumimoji="1" lang="en-US" altLang="ja-JP" dirty="0" smtClean="0"/>
          </a:p>
          <a:p>
            <a:pPr lvl="2">
              <a:buFont typeface="Wingdings" panose="05000000000000000000" pitchFamily="2" charset="2"/>
              <a:buChar char="u"/>
            </a:pPr>
            <a:r>
              <a:rPr kumimoji="1" lang="ja-JP" altLang="en-US" dirty="0" smtClean="0"/>
              <a:t>生データと処理済みデータ＋そこからの成果に対する考え方</a:t>
            </a:r>
            <a:endParaRPr kumimoji="1" lang="en-US" altLang="ja-JP" dirty="0" smtClean="0"/>
          </a:p>
          <a:p>
            <a:pPr lvl="1">
              <a:buFont typeface="Wingdings" panose="05000000000000000000" pitchFamily="2" charset="2"/>
              <a:buChar char="ü"/>
            </a:pPr>
            <a:endParaRPr kumimoji="1" lang="ja-JP" altLang="en-US" dirty="0"/>
          </a:p>
        </p:txBody>
      </p:sp>
    </p:spTree>
    <p:extLst>
      <p:ext uri="{BB962C8B-B14F-4D97-AF65-F5344CB8AC3E}">
        <p14:creationId xmlns:p14="http://schemas.microsoft.com/office/powerpoint/2010/main" val="135748639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838199" y="152475"/>
            <a:ext cx="10515600" cy="559907"/>
          </a:xfrm>
        </p:spPr>
        <p:txBody>
          <a:bodyPr>
            <a:normAutofit fontScale="90000"/>
          </a:bodyPr>
          <a:lstStyle/>
          <a:p>
            <a:r>
              <a:rPr kumimoji="1" lang="ja-JP" altLang="en-US" dirty="0" smtClean="0"/>
              <a:t>国の施策に関する事</a:t>
            </a:r>
            <a:endParaRPr kumimoji="1" lang="ja-JP" altLang="en-US" dirty="0"/>
          </a:p>
        </p:txBody>
      </p:sp>
      <p:sp>
        <p:nvSpPr>
          <p:cNvPr id="3" name="コンテンツ プレースホルダー 2"/>
          <p:cNvSpPr>
            <a:spLocks noGrp="1"/>
          </p:cNvSpPr>
          <p:nvPr>
            <p:ph idx="1"/>
          </p:nvPr>
        </p:nvSpPr>
        <p:spPr>
          <a:xfrm>
            <a:off x="354418" y="903768"/>
            <a:ext cx="11483163" cy="5805376"/>
          </a:xfrm>
        </p:spPr>
        <p:txBody>
          <a:bodyPr>
            <a:normAutofit fontScale="77500" lnSpcReduction="20000"/>
          </a:bodyPr>
          <a:lstStyle/>
          <a:p>
            <a:r>
              <a:rPr kumimoji="1" lang="ja-JP" altLang="en-US" sz="3600" dirty="0" smtClean="0">
                <a:latin typeface="HGP創英角ﾎﾟｯﾌﾟ体" panose="040B0A00000000000000" pitchFamily="50" charset="-128"/>
                <a:ea typeface="HGP創英角ﾎﾟｯﾌﾟ体" panose="040B0A00000000000000" pitchFamily="50" charset="-128"/>
              </a:rPr>
              <a:t>オープンデータ・オープンサイエンス</a:t>
            </a:r>
            <a:endParaRPr kumimoji="1" lang="en-US" altLang="ja-JP" sz="3600" dirty="0" smtClean="0">
              <a:latin typeface="HGP創英角ﾎﾟｯﾌﾟ体" panose="040B0A00000000000000" pitchFamily="50" charset="-128"/>
              <a:ea typeface="HGP創英角ﾎﾟｯﾌﾟ体" panose="040B0A00000000000000" pitchFamily="50" charset="-128"/>
            </a:endParaRPr>
          </a:p>
          <a:p>
            <a:r>
              <a:rPr lang="ja-JP" altLang="en-US" dirty="0" smtClean="0"/>
              <a:t>オープンサイエンスとは</a:t>
            </a:r>
            <a:r>
              <a:rPr lang="ja-JP" altLang="en-US" sz="1900" dirty="0" smtClean="0"/>
              <a:t>（国情研オープンサイエンス基盤研究センター</a:t>
            </a:r>
            <a:r>
              <a:rPr lang="en-US" altLang="ja-JP" sz="1900" dirty="0" smtClean="0"/>
              <a:t>(https://rcos.nii.ac.jp/openscience/)</a:t>
            </a:r>
            <a:r>
              <a:rPr lang="ja-JP" altLang="en-US" sz="1900" dirty="0" smtClean="0"/>
              <a:t>より抜粋）</a:t>
            </a:r>
            <a:endParaRPr lang="en-US" altLang="ja-JP" sz="1900" dirty="0" smtClean="0"/>
          </a:p>
          <a:p>
            <a:pPr marL="0" indent="0">
              <a:buNone/>
            </a:pPr>
            <a:r>
              <a:rPr lang="ja-JP" altLang="en-US" sz="1900" u="sng" dirty="0" smtClean="0">
                <a:latin typeface="+mj-ea"/>
                <a:ea typeface="+mj-ea"/>
              </a:rPr>
              <a:t>デジタル時代に鑑み、これまで以上にオープンで、多様な可能性をもって行うことができるようになった研究活動の諸側面の総称</a:t>
            </a:r>
            <a:endParaRPr lang="en-US" altLang="ja-JP" sz="1900" u="sng" dirty="0" smtClean="0">
              <a:latin typeface="+mj-ea"/>
              <a:ea typeface="+mj-ea"/>
            </a:endParaRPr>
          </a:p>
          <a:p>
            <a:pPr lvl="1">
              <a:buFont typeface="Wingdings" panose="05000000000000000000" pitchFamily="2" charset="2"/>
              <a:buChar char="ü"/>
            </a:pPr>
            <a:r>
              <a:rPr lang="ja-JP" altLang="en-US" dirty="0" smtClean="0"/>
              <a:t>サイエンスはよりオープンであるべきという理念</a:t>
            </a:r>
            <a:endParaRPr lang="en-US" altLang="ja-JP" dirty="0"/>
          </a:p>
          <a:p>
            <a:pPr lvl="1">
              <a:buFont typeface="Wingdings" panose="05000000000000000000" pitchFamily="2" charset="2"/>
              <a:buChar char="ü"/>
            </a:pPr>
            <a:r>
              <a:rPr lang="ja-JP" altLang="en-US" dirty="0" smtClean="0"/>
              <a:t>説明責任</a:t>
            </a:r>
            <a:r>
              <a:rPr lang="ja-JP" altLang="en-US" dirty="0"/>
              <a:t>や透明性などの</a:t>
            </a:r>
            <a:r>
              <a:rPr lang="ja-JP" altLang="en-US" dirty="0" smtClean="0"/>
              <a:t>観点（主に行政サイドから来るが、自然科学においても当然要求されるものとなっている。）</a:t>
            </a:r>
            <a:endParaRPr lang="en-US" altLang="ja-JP" dirty="0"/>
          </a:p>
          <a:p>
            <a:r>
              <a:rPr lang="ja-JP" altLang="en-US" dirty="0" smtClean="0"/>
              <a:t>オープンデータとは？</a:t>
            </a:r>
            <a:endParaRPr lang="en-US" altLang="ja-JP" dirty="0" smtClean="0"/>
          </a:p>
          <a:p>
            <a:pPr lvl="1">
              <a:buFont typeface="Wingdings" panose="05000000000000000000" pitchFamily="2" charset="2"/>
              <a:buChar char="ü"/>
            </a:pPr>
            <a:r>
              <a:rPr lang="ja-JP" altLang="en-US" dirty="0" smtClean="0"/>
              <a:t>特定</a:t>
            </a:r>
            <a:r>
              <a:rPr lang="ja-JP" altLang="en-US" dirty="0"/>
              <a:t>のデータが、一切の著作権、特許</a:t>
            </a:r>
            <a:r>
              <a:rPr lang="ja-JP" altLang="en-US" dirty="0" smtClean="0"/>
              <a:t>などの</a:t>
            </a:r>
            <a:r>
              <a:rPr lang="ja-JP" altLang="en-US" dirty="0"/>
              <a:t>制限なしで、全ての人が望むように利用・再掲載できるような形で入手できる</a:t>
            </a:r>
            <a:r>
              <a:rPr lang="ja-JP" altLang="en-US" dirty="0" smtClean="0"/>
              <a:t>べきという考え方</a:t>
            </a:r>
            <a:endParaRPr lang="en-US" altLang="ja-JP" dirty="0" smtClean="0"/>
          </a:p>
          <a:p>
            <a:pPr lvl="1">
              <a:buFont typeface="Wingdings" panose="05000000000000000000" pitchFamily="2" charset="2"/>
              <a:buChar char="ü"/>
            </a:pPr>
            <a:endParaRPr kumimoji="1" lang="en-US" altLang="ja-JP" dirty="0"/>
          </a:p>
          <a:p>
            <a:pPr>
              <a:buFont typeface="Wingdings" panose="05000000000000000000" pitchFamily="2" charset="2"/>
              <a:buChar char="u"/>
            </a:pPr>
            <a:r>
              <a:rPr kumimoji="1" lang="ja-JP" altLang="en-US" dirty="0" smtClean="0"/>
              <a:t>国の施策としてデジタル時代に備えた対応を組織的にしていこうとする動きは着実に進み、様々な方面での議論が行われているとともに、組織体系にも影響が出始めている。天文データアーカイブもその流れの中に確実に入っていくことになる。</a:t>
            </a:r>
            <a:endParaRPr lang="en-US" altLang="ja-JP" dirty="0"/>
          </a:p>
          <a:p>
            <a:pPr lvl="1">
              <a:buFont typeface="Wingdings" panose="05000000000000000000" pitchFamily="2" charset="2"/>
              <a:buChar char="ü"/>
            </a:pPr>
            <a:r>
              <a:rPr lang="ja-JP" altLang="en-US" dirty="0"/>
              <a:t>オープンサイエンスの推進に</a:t>
            </a:r>
            <a:r>
              <a:rPr lang="ja-JP" altLang="en-US" dirty="0" smtClean="0"/>
              <a:t>ついて</a:t>
            </a:r>
            <a:r>
              <a:rPr lang="ja-JP" altLang="en-US" dirty="0"/>
              <a:t>（</a:t>
            </a:r>
            <a:r>
              <a:rPr lang="ja-JP" altLang="en-US" dirty="0" smtClean="0"/>
              <a:t>文科省・科学</a:t>
            </a:r>
            <a:r>
              <a:rPr lang="ja-JP" altLang="en-US" dirty="0"/>
              <a:t>技術・学術審議会総合政策特別</a:t>
            </a:r>
            <a:r>
              <a:rPr lang="ja-JP" altLang="en-US" dirty="0" smtClean="0"/>
              <a:t>委員会 </a:t>
            </a:r>
            <a:r>
              <a:rPr lang="en-US" altLang="ja-JP" dirty="0" smtClean="0"/>
              <a:t>H28.11.24</a:t>
            </a:r>
            <a:r>
              <a:rPr lang="ja-JP" altLang="en-US" dirty="0" smtClean="0"/>
              <a:t>）</a:t>
            </a:r>
            <a:endParaRPr lang="en-US" altLang="ja-JP" dirty="0">
              <a:hlinkClick r:id="rId2"/>
            </a:endParaRPr>
          </a:p>
          <a:p>
            <a:pPr marL="457200" lvl="1" indent="0">
              <a:buNone/>
            </a:pPr>
            <a:r>
              <a:rPr lang="en-US" altLang="ja-JP" dirty="0" smtClean="0">
                <a:hlinkClick r:id="rId2"/>
              </a:rPr>
              <a:t>(https</a:t>
            </a:r>
            <a:r>
              <a:rPr lang="en-US" altLang="ja-JP" dirty="0">
                <a:hlinkClick r:id="rId2"/>
              </a:rPr>
              <a:t>://www.mext.go.jp/b_menu/shingi/gijyutu/gijyutu22/siryo/__</a:t>
            </a:r>
            <a:r>
              <a:rPr lang="en-US" altLang="ja-JP" dirty="0" smtClean="0">
                <a:hlinkClick r:id="rId2"/>
              </a:rPr>
              <a:t>icsFiles/afieldfile/2016/12/08/1380241_04.pdf</a:t>
            </a:r>
            <a:r>
              <a:rPr lang="en-US" altLang="ja-JP" dirty="0" smtClean="0"/>
              <a:t>)</a:t>
            </a:r>
            <a:endParaRPr kumimoji="1" lang="en-US" altLang="ja-JP" dirty="0" smtClean="0"/>
          </a:p>
          <a:p>
            <a:pPr lvl="1">
              <a:buFont typeface="Wingdings" panose="05000000000000000000" pitchFamily="2" charset="2"/>
              <a:buChar char="ü"/>
            </a:pPr>
            <a:r>
              <a:rPr lang="ja-JP" altLang="en-US" dirty="0" smtClean="0"/>
              <a:t>内閣府及び日本学術会議におけるオープンサイエンスに係る検討状況（</a:t>
            </a:r>
            <a:r>
              <a:rPr lang="en-US" altLang="ja-JP" dirty="0" smtClean="0">
                <a:hlinkClick r:id="rId3"/>
              </a:rPr>
              <a:t>https</a:t>
            </a:r>
            <a:r>
              <a:rPr lang="en-US" altLang="ja-JP" dirty="0">
                <a:hlinkClick r:id="rId3"/>
              </a:rPr>
              <a:t>://</a:t>
            </a:r>
            <a:r>
              <a:rPr lang="en-US" altLang="ja-JP" dirty="0" smtClean="0">
                <a:hlinkClick r:id="rId3"/>
              </a:rPr>
              <a:t>www.mext.go.jp/b_menu/shingi/gijyutu/gijyutu4/040/attach/1413786.htm</a:t>
            </a:r>
            <a:r>
              <a:rPr lang="ja-JP" altLang="en-US" dirty="0" smtClean="0"/>
              <a:t>）</a:t>
            </a:r>
            <a:endParaRPr lang="en-US" altLang="ja-JP" dirty="0" smtClean="0"/>
          </a:p>
          <a:p>
            <a:pPr lvl="1">
              <a:buFont typeface="Wingdings" panose="05000000000000000000" pitchFamily="2" charset="2"/>
              <a:buChar char="ü"/>
            </a:pPr>
            <a:r>
              <a:rPr lang="ja-JP" altLang="en-US" dirty="0"/>
              <a:t>オープンサイエンスの深化と推進に関する検討</a:t>
            </a:r>
            <a:r>
              <a:rPr lang="ja-JP" altLang="en-US" dirty="0" smtClean="0"/>
              <a:t>委員会</a:t>
            </a:r>
            <a:r>
              <a:rPr lang="en-US" altLang="ja-JP" dirty="0" smtClean="0"/>
              <a:t>(</a:t>
            </a:r>
            <a:r>
              <a:rPr lang="ja-JP" altLang="en-US" dirty="0" smtClean="0"/>
              <a:t>日本学術会議）</a:t>
            </a:r>
            <a:r>
              <a:rPr lang="en-US" altLang="ja-JP" dirty="0" smtClean="0"/>
              <a:t>(</a:t>
            </a:r>
            <a:r>
              <a:rPr lang="en-US" altLang="ja-JP" dirty="0" smtClean="0">
                <a:hlinkClick r:id="rId4"/>
              </a:rPr>
              <a:t>http://www.scj.go.jp/ja/member/iinkai/openscience24/openscience.html</a:t>
            </a:r>
            <a:r>
              <a:rPr lang="en-US" altLang="ja-JP" dirty="0" smtClean="0"/>
              <a:t>)</a:t>
            </a:r>
          </a:p>
        </p:txBody>
      </p:sp>
    </p:spTree>
    <p:extLst>
      <p:ext uri="{BB962C8B-B14F-4D97-AF65-F5344CB8AC3E}">
        <p14:creationId xmlns:p14="http://schemas.microsoft.com/office/powerpoint/2010/main" val="80158271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838200" y="365125"/>
            <a:ext cx="10515600" cy="1038373"/>
          </a:xfrm>
        </p:spPr>
        <p:txBody>
          <a:bodyPr/>
          <a:lstStyle/>
          <a:p>
            <a:r>
              <a:rPr kumimoji="1" lang="ja-JP" altLang="en-US" dirty="0" smtClean="0"/>
              <a:t>大学共同利用機関に関する考え方</a:t>
            </a:r>
            <a:endParaRPr kumimoji="1" lang="ja-JP" altLang="en-US" dirty="0"/>
          </a:p>
        </p:txBody>
      </p:sp>
      <p:sp>
        <p:nvSpPr>
          <p:cNvPr id="3" name="コンテンツ プレースホルダー 2"/>
          <p:cNvSpPr>
            <a:spLocks noGrp="1"/>
          </p:cNvSpPr>
          <p:nvPr>
            <p:ph idx="1"/>
          </p:nvPr>
        </p:nvSpPr>
        <p:spPr>
          <a:xfrm>
            <a:off x="551121" y="1538545"/>
            <a:ext cx="11240386" cy="4926049"/>
          </a:xfrm>
        </p:spPr>
        <p:txBody>
          <a:bodyPr>
            <a:normAutofit fontScale="77500" lnSpcReduction="20000"/>
          </a:bodyPr>
          <a:lstStyle/>
          <a:p>
            <a:r>
              <a:rPr lang="ja-JP" altLang="en-US" dirty="0"/>
              <a:t>第</a:t>
            </a:r>
            <a:r>
              <a:rPr lang="en-US" altLang="ja-JP" dirty="0"/>
              <a:t>4</a:t>
            </a:r>
            <a:r>
              <a:rPr lang="ja-JP" altLang="en-US" dirty="0"/>
              <a:t>期中期目標期間における大学共同利用機関の在り方について（審議のまとめ</a:t>
            </a:r>
            <a:r>
              <a:rPr lang="ja-JP" altLang="en-US" dirty="0" smtClean="0"/>
              <a:t>）</a:t>
            </a:r>
            <a:r>
              <a:rPr lang="en-US" altLang="ja-JP" sz="2000" dirty="0" smtClean="0"/>
              <a:t>(</a:t>
            </a:r>
            <a:r>
              <a:rPr lang="en-US" altLang="ja-JP" sz="2000" dirty="0" smtClean="0">
                <a:hlinkClick r:id="rId2"/>
              </a:rPr>
              <a:t>https://www.mext.go.jp/b_menu/shingi/gijyutu/gijyutu4/010/toushin/1412585.htm</a:t>
            </a:r>
            <a:r>
              <a:rPr lang="en-US" altLang="ja-JP" sz="2000" dirty="0" smtClean="0"/>
              <a:t>)</a:t>
            </a:r>
            <a:r>
              <a:rPr lang="ja-JP" altLang="en-US" sz="2000" dirty="0" smtClean="0"/>
              <a:t>　　</a:t>
            </a:r>
            <a:r>
              <a:rPr lang="en-US" altLang="zh-TW" sz="2000" dirty="0" smtClean="0"/>
              <a:t>2018</a:t>
            </a:r>
            <a:r>
              <a:rPr lang="zh-TW" altLang="en-US" sz="2000" dirty="0" smtClean="0"/>
              <a:t>年</a:t>
            </a:r>
            <a:r>
              <a:rPr lang="en-US" altLang="zh-TW" sz="2000" dirty="0" smtClean="0"/>
              <a:t>12</a:t>
            </a:r>
            <a:r>
              <a:rPr lang="zh-TW" altLang="en-US" sz="2000" dirty="0" smtClean="0"/>
              <a:t>月</a:t>
            </a:r>
            <a:r>
              <a:rPr lang="en-US" altLang="zh-TW" sz="2000" dirty="0" smtClean="0"/>
              <a:t>14</a:t>
            </a:r>
            <a:r>
              <a:rPr lang="zh-TW" altLang="en-US" sz="2000" dirty="0" smtClean="0"/>
              <a:t>日</a:t>
            </a:r>
            <a:r>
              <a:rPr lang="en-US" altLang="zh-TW" sz="2000" dirty="0" smtClean="0"/>
              <a:t>(</a:t>
            </a:r>
            <a:r>
              <a:rPr lang="zh-TW" altLang="en-US" sz="2000" dirty="0" smtClean="0"/>
              <a:t>研究環境基盤部会</a:t>
            </a:r>
            <a:r>
              <a:rPr lang="en-US" altLang="zh-TW" sz="2000" dirty="0" smtClean="0"/>
              <a:t>)</a:t>
            </a:r>
            <a:endParaRPr lang="en-US" altLang="ja-JP" sz="2000" dirty="0" smtClean="0"/>
          </a:p>
          <a:p>
            <a:pPr marL="0" indent="0">
              <a:buNone/>
            </a:pPr>
            <a:r>
              <a:rPr lang="ja-JP" altLang="en-US" dirty="0" smtClean="0"/>
              <a:t>　</a:t>
            </a:r>
            <a:r>
              <a:rPr lang="ja-JP" altLang="en-US" u="sng" dirty="0" smtClean="0"/>
              <a:t>「個々の大学では整備・運用が困難な最先端の大型装置や</a:t>
            </a:r>
            <a:r>
              <a:rPr lang="ja-JP" altLang="en-US" b="1" u="sng" dirty="0" smtClean="0">
                <a:solidFill>
                  <a:srgbClr val="FF0000"/>
                </a:solidFill>
              </a:rPr>
              <a:t>貴重な学術データ等</a:t>
            </a:r>
            <a:r>
              <a:rPr lang="ja-JP" altLang="en-US" u="sng" dirty="0" smtClean="0"/>
              <a:t>の研究資源を保有し，これらを全国的な視点に立って共同利用・共同研究に供していること」</a:t>
            </a:r>
            <a:endParaRPr lang="en-US" altLang="ja-JP" u="sng" dirty="0" smtClean="0"/>
          </a:p>
          <a:p>
            <a:pPr marL="0" indent="0">
              <a:buNone/>
            </a:pPr>
            <a:endParaRPr lang="en-US" altLang="ja-JP" u="sng" dirty="0"/>
          </a:p>
          <a:p>
            <a:pPr marL="0" indent="0">
              <a:buNone/>
            </a:pPr>
            <a:r>
              <a:rPr kumimoji="1" lang="ja-JP" altLang="en-US" dirty="0" smtClean="0"/>
              <a:t>国立天文台における天文データアーカイブは、この観点について一定の役割を期待されているとは思われるが、その範囲がどこまでなのかの議論はあまりちゃんとされていない。</a:t>
            </a:r>
            <a:endParaRPr kumimoji="1" lang="en-US" altLang="ja-JP" dirty="0" smtClean="0"/>
          </a:p>
          <a:p>
            <a:pPr marL="0" indent="0">
              <a:buNone/>
            </a:pPr>
            <a:r>
              <a:rPr kumimoji="1" lang="ja-JP" altLang="en-US" dirty="0" smtClean="0"/>
              <a:t>国立天文台が自ら生産するデータについては、国立天文台天文データ専門委員会により策定された答申は現台長には提出された。</a:t>
            </a:r>
            <a:endParaRPr kumimoji="1" lang="en-US" altLang="ja-JP" dirty="0" smtClean="0"/>
          </a:p>
          <a:p>
            <a:pPr marL="0" indent="0">
              <a:buNone/>
            </a:pPr>
            <a:r>
              <a:rPr lang="ja-JP" altLang="en-US" dirty="0" smtClean="0"/>
              <a:t>データポリシー提案（</a:t>
            </a:r>
            <a:r>
              <a:rPr lang="en-US" altLang="ja-JP" dirty="0">
                <a:hlinkClick r:id="rId3"/>
              </a:rPr>
              <a:t>https://www.adc.nao.ac.jp/J/cc/public/center/ADC_Data_policy_20140522.pdf</a:t>
            </a:r>
            <a:r>
              <a:rPr kumimoji="1" lang="ja-JP" altLang="en-US" dirty="0" smtClean="0"/>
              <a:t>）</a:t>
            </a:r>
            <a:endParaRPr kumimoji="1" lang="en-US" altLang="ja-JP" dirty="0" smtClean="0"/>
          </a:p>
          <a:p>
            <a:pPr marL="0" indent="0">
              <a:buNone/>
            </a:pPr>
            <a:r>
              <a:rPr lang="ja-JP" altLang="en-US" dirty="0"/>
              <a:t>公開データ受け入れ</a:t>
            </a:r>
            <a:r>
              <a:rPr lang="ja-JP" altLang="en-US" dirty="0" smtClean="0"/>
              <a:t>ポリシー</a:t>
            </a:r>
            <a:endParaRPr lang="en-US" altLang="ja-JP" dirty="0" smtClean="0"/>
          </a:p>
          <a:p>
            <a:pPr marL="0" indent="0">
              <a:buNone/>
            </a:pPr>
            <a:r>
              <a:rPr lang="en-US" altLang="ja-JP" dirty="0"/>
              <a:t>(</a:t>
            </a:r>
            <a:r>
              <a:rPr lang="en-US" altLang="ja-JP" dirty="0">
                <a:hlinkClick r:id="rId4"/>
              </a:rPr>
              <a:t>https://</a:t>
            </a:r>
            <a:r>
              <a:rPr lang="en-US" altLang="ja-JP" dirty="0" smtClean="0">
                <a:hlinkClick r:id="rId4"/>
              </a:rPr>
              <a:t>www.adc.nao.ac.jp/J/cc/public/center/ADC_Data_acceptance_policy.pdf</a:t>
            </a:r>
            <a:r>
              <a:rPr lang="en-US" altLang="ja-JP" dirty="0" smtClean="0"/>
              <a:t>)</a:t>
            </a:r>
            <a:endParaRPr kumimoji="1" lang="ja-JP" altLang="en-US" dirty="0"/>
          </a:p>
        </p:txBody>
      </p:sp>
    </p:spTree>
    <p:extLst>
      <p:ext uri="{BB962C8B-B14F-4D97-AF65-F5344CB8AC3E}">
        <p14:creationId xmlns:p14="http://schemas.microsoft.com/office/powerpoint/2010/main" val="400279613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370366" y="1357791"/>
            <a:ext cx="11718851" cy="5170599"/>
          </a:xfrm>
        </p:spPr>
        <p:txBody>
          <a:bodyPr>
            <a:normAutofit lnSpcReduction="10000"/>
          </a:bodyPr>
          <a:lstStyle/>
          <a:p>
            <a:r>
              <a:rPr lang="ja-JP" altLang="en-US" dirty="0"/>
              <a:t>開かれた運営体制の下，各研究分野の研究者コミュニティ全体の意見を取り入れて運営されている</a:t>
            </a:r>
            <a:r>
              <a:rPr lang="ja-JP" altLang="en-US" dirty="0" smtClean="0"/>
              <a:t>こと</a:t>
            </a:r>
            <a:endParaRPr lang="en-US" altLang="ja-JP" dirty="0" smtClean="0"/>
          </a:p>
          <a:p>
            <a:r>
              <a:rPr lang="ja-JP" altLang="en-US" dirty="0" smtClean="0"/>
              <a:t>各研究</a:t>
            </a:r>
            <a:r>
              <a:rPr lang="ja-JP" altLang="en-US" dirty="0"/>
              <a:t>分野に関わる大学や研究者コミュニティ全体を先導し，最先端の研究を行う中核的な学術研究拠点である</a:t>
            </a:r>
            <a:r>
              <a:rPr lang="ja-JP" altLang="en-US" dirty="0" smtClean="0"/>
              <a:t>こと</a:t>
            </a:r>
            <a:endParaRPr lang="en-US" altLang="ja-JP" dirty="0" smtClean="0"/>
          </a:p>
          <a:p>
            <a:r>
              <a:rPr lang="ja-JP" altLang="en-US" dirty="0" smtClean="0"/>
              <a:t>国際的</a:t>
            </a:r>
            <a:r>
              <a:rPr lang="ja-JP" altLang="en-US" dirty="0"/>
              <a:t>な学術研究拠点として，各研究分野における我が国の窓口としての機能を果たしている</a:t>
            </a:r>
            <a:r>
              <a:rPr lang="ja-JP" altLang="en-US" dirty="0" smtClean="0"/>
              <a:t>こと</a:t>
            </a:r>
            <a:endParaRPr lang="en-US" altLang="ja-JP" dirty="0" smtClean="0"/>
          </a:p>
          <a:p>
            <a:r>
              <a:rPr lang="ja-JP" altLang="en-US" b="1" dirty="0" smtClean="0">
                <a:solidFill>
                  <a:srgbClr val="FF0000"/>
                </a:solidFill>
              </a:rPr>
              <a:t>個々</a:t>
            </a:r>
            <a:r>
              <a:rPr lang="ja-JP" altLang="en-US" b="1" dirty="0">
                <a:solidFill>
                  <a:srgbClr val="FF0000"/>
                </a:solidFill>
              </a:rPr>
              <a:t>の大学では整備・運用が困難な最先端の大型装置や貴重な学術データ等の研究資源を保有し，これらを全国的な視点に立って共同利用・共同研究に供している</a:t>
            </a:r>
            <a:r>
              <a:rPr lang="ja-JP" altLang="en-US" b="1" dirty="0" smtClean="0">
                <a:solidFill>
                  <a:srgbClr val="FF0000"/>
                </a:solidFill>
              </a:rPr>
              <a:t>こと</a:t>
            </a:r>
            <a:endParaRPr lang="en-US" altLang="ja-JP" b="1" dirty="0" smtClean="0">
              <a:solidFill>
                <a:srgbClr val="FF0000"/>
              </a:solidFill>
            </a:endParaRPr>
          </a:p>
          <a:p>
            <a:r>
              <a:rPr lang="ja-JP" altLang="en-US" dirty="0"/>
              <a:t>時代の要請や学術研究の動向に対応して，新たな学問分野の創出や発展に戦略的に取り組んでいる</a:t>
            </a:r>
            <a:r>
              <a:rPr lang="ja-JP" altLang="en-US" dirty="0" smtClean="0"/>
              <a:t>こと</a:t>
            </a:r>
            <a:endParaRPr lang="en-US" altLang="ja-JP" dirty="0" smtClean="0"/>
          </a:p>
          <a:p>
            <a:r>
              <a:rPr lang="ja-JP" altLang="en-US" dirty="0" smtClean="0"/>
              <a:t>優れた</a:t>
            </a:r>
            <a:r>
              <a:rPr lang="ja-JP" altLang="en-US" dirty="0"/>
              <a:t>研究環境を生かした若手研究者の育成に貢献していること</a:t>
            </a:r>
            <a:endParaRPr kumimoji="1" lang="ja-JP" altLang="en-US" dirty="0"/>
          </a:p>
        </p:txBody>
      </p:sp>
      <p:sp>
        <p:nvSpPr>
          <p:cNvPr id="4" name="正方形/長方形 3"/>
          <p:cNvSpPr/>
          <p:nvPr/>
        </p:nvSpPr>
        <p:spPr>
          <a:xfrm>
            <a:off x="476690" y="338217"/>
            <a:ext cx="11261653" cy="646331"/>
          </a:xfrm>
          <a:prstGeom prst="rect">
            <a:avLst/>
          </a:prstGeom>
        </p:spPr>
        <p:txBody>
          <a:bodyPr wrap="square">
            <a:spAutoFit/>
          </a:bodyPr>
          <a:lstStyle/>
          <a:p>
            <a:r>
              <a:rPr lang="ja-JP" altLang="en-US" u="sng" dirty="0" smtClean="0"/>
              <a:t>「大学共同利用機関として備えるべき要件」</a:t>
            </a:r>
            <a:r>
              <a:rPr lang="ja-JP" altLang="en-US" dirty="0" smtClean="0"/>
              <a:t>については，主に以下のような内容が考えられるところであり，今後，文部科学省において，科学技術・学術審議会の意見を聴き法令等において具体的に定めることが必要である。</a:t>
            </a:r>
            <a:endParaRPr lang="en-US" altLang="ja-JP" dirty="0" smtClean="0"/>
          </a:p>
        </p:txBody>
      </p:sp>
    </p:spTree>
    <p:extLst>
      <p:ext uri="{BB962C8B-B14F-4D97-AF65-F5344CB8AC3E}">
        <p14:creationId xmlns:p14="http://schemas.microsoft.com/office/powerpoint/2010/main" val="65124961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50357" y="99311"/>
            <a:ext cx="11385699" cy="992668"/>
          </a:xfrm>
        </p:spPr>
        <p:txBody>
          <a:bodyPr>
            <a:normAutofit fontScale="90000"/>
          </a:bodyPr>
          <a:lstStyle/>
          <a:p>
            <a:r>
              <a:rPr kumimoji="1" lang="en-US" altLang="ja-JP" dirty="0" smtClean="0"/>
              <a:t>4</a:t>
            </a:r>
            <a:r>
              <a:rPr kumimoji="1" lang="ja-JP" altLang="en-US" dirty="0" smtClean="0"/>
              <a:t>機構＋総研大連合体</a:t>
            </a:r>
            <a:r>
              <a:rPr lang="ja-JP" altLang="en-US" dirty="0" smtClean="0"/>
              <a:t>構想</a:t>
            </a:r>
            <a:r>
              <a:rPr lang="en-US" altLang="ja-JP" dirty="0" smtClean="0"/>
              <a:t/>
            </a:r>
            <a:br>
              <a:rPr lang="en-US" altLang="ja-JP" dirty="0" smtClean="0"/>
            </a:br>
            <a:r>
              <a:rPr lang="ja-JP" altLang="en-US" sz="2200" dirty="0" smtClean="0"/>
              <a:t>（</a:t>
            </a:r>
            <a:r>
              <a:rPr lang="ja-JP" altLang="en-US" sz="2200" dirty="0"/>
              <a:t>第</a:t>
            </a:r>
            <a:r>
              <a:rPr lang="en-US" altLang="ja-JP" sz="2200" dirty="0"/>
              <a:t>4</a:t>
            </a:r>
            <a:r>
              <a:rPr lang="ja-JP" altLang="en-US" sz="2200" dirty="0"/>
              <a:t>期中期目標期間における大学共同利用機関の在り方について（審議のまとめ</a:t>
            </a:r>
            <a:r>
              <a:rPr lang="ja-JP" altLang="en-US" sz="2200" dirty="0" smtClean="0"/>
              <a:t>）より</a:t>
            </a:r>
            <a:r>
              <a:rPr lang="ja-JP" altLang="en-US" sz="2200" dirty="0" smtClean="0"/>
              <a:t>）</a:t>
            </a:r>
            <a:r>
              <a:rPr lang="en-US" altLang="ja-JP" sz="2200" dirty="0" smtClean="0"/>
              <a:t/>
            </a:r>
            <a:br>
              <a:rPr lang="en-US" altLang="ja-JP" sz="2200" dirty="0" smtClean="0"/>
            </a:br>
            <a:r>
              <a:rPr lang="en-US" altLang="ja-JP" sz="1800" b="1" dirty="0" smtClean="0">
                <a:solidFill>
                  <a:schemeClr val="accent1">
                    <a:lumMod val="75000"/>
                  </a:schemeClr>
                </a:solidFill>
              </a:rPr>
              <a:t>4</a:t>
            </a:r>
            <a:r>
              <a:rPr lang="ja-JP" altLang="en-US" sz="1800" b="1" dirty="0" smtClean="0">
                <a:solidFill>
                  <a:schemeClr val="accent1">
                    <a:lumMod val="75000"/>
                  </a:schemeClr>
                </a:solidFill>
              </a:rPr>
              <a:t>機構：自然科学研究機構、高エネルギー加速器研究機構、情報・システム研究機構、人間文化研究機構</a:t>
            </a:r>
            <a:endParaRPr kumimoji="1" lang="ja-JP" altLang="en-US" sz="1800" b="1" dirty="0">
              <a:solidFill>
                <a:schemeClr val="accent1">
                  <a:lumMod val="75000"/>
                </a:schemeClr>
              </a:solidFill>
            </a:endParaRPr>
          </a:p>
        </p:txBody>
      </p:sp>
      <p:sp>
        <p:nvSpPr>
          <p:cNvPr id="3" name="コンテンツ プレースホルダー 2"/>
          <p:cNvSpPr>
            <a:spLocks noGrp="1"/>
          </p:cNvSpPr>
          <p:nvPr>
            <p:ph idx="1"/>
          </p:nvPr>
        </p:nvSpPr>
        <p:spPr>
          <a:xfrm>
            <a:off x="257838" y="1208937"/>
            <a:ext cx="11778218" cy="4096710"/>
          </a:xfrm>
        </p:spPr>
        <p:txBody>
          <a:bodyPr>
            <a:normAutofit fontScale="92500" lnSpcReduction="20000"/>
          </a:bodyPr>
          <a:lstStyle/>
          <a:p>
            <a:r>
              <a:rPr lang="ja-JP" altLang="en-US" dirty="0"/>
              <a:t>運営の効率化に向けた</a:t>
            </a:r>
            <a:r>
              <a:rPr lang="ja-JP" altLang="en-US" dirty="0" smtClean="0"/>
              <a:t>取組</a:t>
            </a:r>
            <a:endParaRPr lang="en-US" altLang="ja-JP" dirty="0" smtClean="0"/>
          </a:p>
          <a:p>
            <a:pPr lvl="1"/>
            <a:r>
              <a:rPr lang="ja-JP" altLang="en-US" dirty="0" smtClean="0"/>
              <a:t>各大学共同利用機関法人が，これまで各々で蓄積してきた技術・経験・ノウハウを持ち寄り，共同で取り組むことで効率化が見込まれる業務（例えば，広報，</a:t>
            </a:r>
            <a:r>
              <a:rPr lang="en-US" altLang="ja-JP" dirty="0" smtClean="0"/>
              <a:t>IR</a:t>
            </a:r>
            <a:r>
              <a:rPr lang="ja-JP" altLang="en-US" dirty="0" err="1" smtClean="0"/>
              <a:t>，</a:t>
            </a:r>
            <a:r>
              <a:rPr lang="ja-JP" altLang="en-US" dirty="0" smtClean="0"/>
              <a:t>評価，施設・設備のマネジメント，調達・契約，法務，知的財産男女共同参画に係る取組、研究不正への対応、情報セキュリティ職員の研修、産業界との連携・地方貢献活動に係る窓口の設置等）を実施する。</a:t>
            </a:r>
            <a:endParaRPr lang="en-US" altLang="ja-JP" dirty="0" smtClean="0"/>
          </a:p>
          <a:p>
            <a:r>
              <a:rPr lang="ja-JP" altLang="en-US" dirty="0"/>
              <a:t>研究力の強化に向けた</a:t>
            </a:r>
            <a:r>
              <a:rPr lang="ja-JP" altLang="en-US" dirty="0" smtClean="0"/>
              <a:t>取組</a:t>
            </a:r>
            <a:endParaRPr lang="en-US" altLang="ja-JP" dirty="0" smtClean="0"/>
          </a:p>
          <a:p>
            <a:pPr lvl="1"/>
            <a:r>
              <a:rPr lang="ja-JP" altLang="en-US" dirty="0" smtClean="0"/>
              <a:t>研究連携促進のための基本方針を策定の上，異分野融合による研究領域の拡大と新分野の創成に向けた研究プロジェクトを実施する。また，大学共同利用機関の国際化を促進するため，海外リエゾンオフィスや外国人研究者の相談窓口を共同して設置する等の取組を実施する。さらに，ポストドクターのキャリアパス支援等，若手研究者の育成に取り組む。</a:t>
            </a:r>
            <a:endParaRPr lang="en-US" altLang="ja-JP" dirty="0" smtClean="0"/>
          </a:p>
          <a:p>
            <a:r>
              <a:rPr lang="ja-JP" altLang="en-US" dirty="0"/>
              <a:t>大学院教育の充実に向けた</a:t>
            </a:r>
            <a:r>
              <a:rPr lang="ja-JP" altLang="en-US" dirty="0" smtClean="0"/>
              <a:t>取組</a:t>
            </a:r>
            <a:endParaRPr lang="en-US" altLang="ja-JP" dirty="0" smtClean="0"/>
          </a:p>
          <a:p>
            <a:pPr lvl="1"/>
            <a:r>
              <a:rPr lang="ja-JP" altLang="en-US" dirty="0"/>
              <a:t>総合研究大学院大学における大学院教育に関して，基盤機関である大学共同利用機関が有する海外の研究機関とのネットワークを生かして，国際</a:t>
            </a:r>
            <a:r>
              <a:rPr lang="ja-JP" altLang="en-US" dirty="0" smtClean="0"/>
              <a:t>共同学</a:t>
            </a:r>
            <a:r>
              <a:rPr lang="ja-JP" altLang="en-US" dirty="0"/>
              <a:t>位プログラムを策定するとともに留学生のリクルート等を実施する</a:t>
            </a:r>
            <a:endParaRPr kumimoji="1" lang="ja-JP" altLang="en-US" dirty="0"/>
          </a:p>
        </p:txBody>
      </p:sp>
      <p:sp>
        <p:nvSpPr>
          <p:cNvPr id="4" name="テキスト ボックス 3"/>
          <p:cNvSpPr txBox="1"/>
          <p:nvPr/>
        </p:nvSpPr>
        <p:spPr>
          <a:xfrm>
            <a:off x="372140" y="5422605"/>
            <a:ext cx="11663916" cy="1200329"/>
          </a:xfrm>
          <a:prstGeom prst="rect">
            <a:avLst/>
          </a:prstGeom>
          <a:noFill/>
        </p:spPr>
        <p:txBody>
          <a:bodyPr wrap="square" rtlCol="0">
            <a:spAutoFit/>
          </a:bodyPr>
          <a:lstStyle/>
          <a:p>
            <a:r>
              <a:rPr kumimoji="1" lang="ja-JP" altLang="en-US" dirty="0" smtClean="0"/>
              <a:t>その中</a:t>
            </a:r>
            <a:r>
              <a:rPr lang="ja-JP" altLang="en-US" dirty="0"/>
              <a:t>で</a:t>
            </a:r>
            <a:r>
              <a:rPr lang="ja-JP" altLang="en-US" dirty="0" smtClean="0"/>
              <a:t>、「連</a:t>
            </a:r>
            <a:r>
              <a:rPr lang="ja-JP" altLang="en-US" dirty="0"/>
              <a:t>合体」で実施を検討している事業例－研究力</a:t>
            </a:r>
            <a:r>
              <a:rPr lang="ja-JP" altLang="en-US" dirty="0" smtClean="0"/>
              <a:t>強化の</a:t>
            </a:r>
            <a:r>
              <a:rPr lang="en-US" altLang="ja-JP" dirty="0" smtClean="0"/>
              <a:t>1</a:t>
            </a:r>
            <a:r>
              <a:rPr lang="ja-JP" altLang="en-US" dirty="0" smtClean="0"/>
              <a:t>つとして、「分野を横断する共通知であるデータサイエンスの推進（仮）」というものが持ち上がってきている。</a:t>
            </a:r>
            <a:r>
              <a:rPr lang="en-US" altLang="ja-JP" dirty="0" smtClean="0"/>
              <a:t>(</a:t>
            </a:r>
            <a:r>
              <a:rPr lang="en-US" altLang="ja-JP" dirty="0" smtClean="0">
                <a:hlinkClick r:id="rId2"/>
              </a:rPr>
              <a:t>https://www.mext.go.jp/kaigisiryo/2019/11/__icsFiles/afieldfile/2019/11/22/1422630_006.pdf</a:t>
            </a:r>
            <a:r>
              <a:rPr lang="ja-JP" altLang="en-US" dirty="0" smtClean="0"/>
              <a:t>）</a:t>
            </a:r>
            <a:endParaRPr lang="en-US" altLang="ja-JP" dirty="0" smtClean="0"/>
          </a:p>
          <a:p>
            <a:r>
              <a:rPr lang="ja-JP" altLang="en-US" dirty="0" smtClean="0">
                <a:solidFill>
                  <a:srgbClr val="FF0000"/>
                </a:solidFill>
              </a:rPr>
              <a:t>但し、天文データセンターの名の下に書かれている記述は、センター長以下専任職員が感知していないという問題も</a:t>
            </a:r>
            <a:r>
              <a:rPr lang="ja-JP" altLang="en-US" dirty="0" err="1" smtClean="0">
                <a:solidFill>
                  <a:srgbClr val="FF0000"/>
                </a:solidFill>
              </a:rPr>
              <a:t>、、</a:t>
            </a:r>
            <a:endParaRPr lang="en-US" altLang="ja-JP" dirty="0" smtClean="0">
              <a:solidFill>
                <a:srgbClr val="FF0000"/>
              </a:solidFill>
            </a:endParaRPr>
          </a:p>
        </p:txBody>
      </p:sp>
    </p:spTree>
    <p:extLst>
      <p:ext uri="{BB962C8B-B14F-4D97-AF65-F5344CB8AC3E}">
        <p14:creationId xmlns:p14="http://schemas.microsoft.com/office/powerpoint/2010/main" val="358207275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図 3"/>
          <p:cNvPicPr>
            <a:picLocks noChangeAspect="1"/>
          </p:cNvPicPr>
          <p:nvPr/>
        </p:nvPicPr>
        <p:blipFill>
          <a:blip r:embed="rId2"/>
          <a:stretch>
            <a:fillRect/>
          </a:stretch>
        </p:blipFill>
        <p:spPr>
          <a:xfrm>
            <a:off x="941431" y="0"/>
            <a:ext cx="8792338" cy="6592186"/>
          </a:xfrm>
          <a:prstGeom prst="rect">
            <a:avLst/>
          </a:prstGeom>
        </p:spPr>
      </p:pic>
      <p:sp>
        <p:nvSpPr>
          <p:cNvPr id="5" name="正方形/長方形 4"/>
          <p:cNvSpPr/>
          <p:nvPr/>
        </p:nvSpPr>
        <p:spPr>
          <a:xfrm>
            <a:off x="163055" y="6488668"/>
            <a:ext cx="11256312" cy="369332"/>
          </a:xfrm>
          <a:prstGeom prst="rect">
            <a:avLst/>
          </a:prstGeom>
        </p:spPr>
        <p:txBody>
          <a:bodyPr wrap="square">
            <a:spAutoFit/>
          </a:bodyPr>
          <a:lstStyle/>
          <a:p>
            <a:r>
              <a:rPr lang="ja-JP" altLang="en-US" dirty="0" smtClean="0"/>
              <a:t>「連合体」組織の検討について（案）</a:t>
            </a:r>
            <a:r>
              <a:rPr lang="en-US" altLang="ja-JP" dirty="0" smtClean="0"/>
              <a:t>(</a:t>
            </a:r>
            <a:r>
              <a:rPr lang="en-US" altLang="ja-JP" sz="1400" dirty="0" smtClean="0">
                <a:hlinkClick r:id="rId3"/>
              </a:rPr>
              <a:t>https://www.mext.go.jp/kaigisiryo/2019/11/__icsFiles/afieldfile/2019/11/22/1422630_006.pdf</a:t>
            </a:r>
            <a:r>
              <a:rPr lang="en-US" altLang="ja-JP" dirty="0" smtClean="0"/>
              <a:t>)</a:t>
            </a:r>
            <a:r>
              <a:rPr lang="ja-JP" altLang="en-US" dirty="0" smtClean="0"/>
              <a:t>より</a:t>
            </a:r>
            <a:endParaRPr lang="ja-JP" altLang="en-US" dirty="0"/>
          </a:p>
        </p:txBody>
      </p:sp>
    </p:spTree>
    <p:extLst>
      <p:ext uri="{BB962C8B-B14F-4D97-AF65-F5344CB8AC3E}">
        <p14:creationId xmlns:p14="http://schemas.microsoft.com/office/powerpoint/2010/main" val="143835316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806302" y="170454"/>
            <a:ext cx="10515600" cy="956598"/>
          </a:xfrm>
        </p:spPr>
        <p:txBody>
          <a:bodyPr/>
          <a:lstStyle/>
          <a:p>
            <a:r>
              <a:rPr lang="ja-JP" altLang="en-US" dirty="0"/>
              <a:t>国立天文台のアーカイブに関する</a:t>
            </a:r>
            <a:r>
              <a:rPr lang="ja-JP" altLang="en-US" dirty="0" smtClean="0"/>
              <a:t>近況（</a:t>
            </a:r>
            <a:r>
              <a:rPr lang="en-US" altLang="ja-JP" dirty="0" smtClean="0"/>
              <a:t>1</a:t>
            </a:r>
            <a:r>
              <a:rPr lang="ja-JP" altLang="en-US" dirty="0" smtClean="0"/>
              <a:t>）</a:t>
            </a:r>
            <a:endParaRPr kumimoji="1" lang="ja-JP" altLang="en-US" dirty="0"/>
          </a:p>
        </p:txBody>
      </p:sp>
      <p:sp>
        <p:nvSpPr>
          <p:cNvPr id="3" name="コンテンツ プレースホルダー 2"/>
          <p:cNvSpPr>
            <a:spLocks noGrp="1"/>
          </p:cNvSpPr>
          <p:nvPr>
            <p:ph idx="1"/>
          </p:nvPr>
        </p:nvSpPr>
        <p:spPr>
          <a:xfrm>
            <a:off x="220625" y="1219568"/>
            <a:ext cx="11686953" cy="5298189"/>
          </a:xfrm>
        </p:spPr>
        <p:txBody>
          <a:bodyPr>
            <a:normAutofit fontScale="92500"/>
          </a:bodyPr>
          <a:lstStyle/>
          <a:p>
            <a:r>
              <a:rPr lang="ja-JP" altLang="en-US" dirty="0"/>
              <a:t>予算バランスの変化（運営費交付金とフロンティア経費</a:t>
            </a:r>
            <a:r>
              <a:rPr lang="ja-JP" altLang="en-US" dirty="0" smtClean="0"/>
              <a:t>）</a:t>
            </a:r>
            <a:endParaRPr lang="en-US" altLang="ja-JP" dirty="0" smtClean="0"/>
          </a:p>
          <a:p>
            <a:pPr lvl="1">
              <a:buFont typeface="Wingdings" panose="05000000000000000000" pitchFamily="2" charset="2"/>
              <a:buChar char="ü"/>
            </a:pPr>
            <a:r>
              <a:rPr lang="ja-JP" altLang="en-US" dirty="0" smtClean="0"/>
              <a:t>運営費交付金は年々減少し、大型計画フロンティア経費（そのうちのそれなりの割合は補助金の形）が増大</a:t>
            </a:r>
            <a:endParaRPr lang="en-US" altLang="ja-JP" dirty="0" smtClean="0"/>
          </a:p>
          <a:p>
            <a:pPr lvl="1">
              <a:buFont typeface="Wingdings" panose="05000000000000000000" pitchFamily="2" charset="2"/>
              <a:buChar char="ü"/>
            </a:pPr>
            <a:r>
              <a:rPr lang="ja-JP" altLang="en-US" dirty="0" smtClean="0"/>
              <a:t>運営費交付金に対する考え方</a:t>
            </a:r>
            <a:endParaRPr lang="ja-JP" altLang="en-US" dirty="0"/>
          </a:p>
          <a:p>
            <a:r>
              <a:rPr lang="ja-JP" altLang="en-US" dirty="0"/>
              <a:t>計算機システムに関する議論（効率化、特にコスト面</a:t>
            </a:r>
            <a:r>
              <a:rPr lang="ja-JP" altLang="en-US" dirty="0" smtClean="0"/>
              <a:t>）</a:t>
            </a:r>
            <a:endParaRPr lang="en-US" altLang="ja-JP" dirty="0" smtClean="0"/>
          </a:p>
          <a:p>
            <a:pPr lvl="1">
              <a:buFont typeface="Wingdings" panose="05000000000000000000" pitchFamily="2" charset="2"/>
              <a:buChar char="ü"/>
            </a:pPr>
            <a:r>
              <a:rPr lang="ja-JP" altLang="en-US" dirty="0" smtClean="0"/>
              <a:t>すばる</a:t>
            </a:r>
            <a:r>
              <a:rPr lang="en-US" altLang="ja-JP" dirty="0" smtClean="0"/>
              <a:t>FL</a:t>
            </a:r>
            <a:r>
              <a:rPr lang="ja-JP" altLang="en-US" dirty="0" smtClean="0"/>
              <a:t>位まではレンタルシステムで機能ごと調達し、天文台は少人数スタッフでまかなう形</a:t>
            </a:r>
            <a:endParaRPr lang="en-US" altLang="ja-JP" dirty="0" smtClean="0"/>
          </a:p>
          <a:p>
            <a:pPr lvl="1">
              <a:buFont typeface="Wingdings" panose="05000000000000000000" pitchFamily="2" charset="2"/>
              <a:buChar char="ü"/>
            </a:pPr>
            <a:r>
              <a:rPr lang="ja-JP" altLang="en-US" dirty="0" smtClean="0"/>
              <a:t>だんだんと内製化が</a:t>
            </a:r>
            <a:r>
              <a:rPr lang="ja-JP" altLang="en-US" dirty="0" smtClean="0"/>
              <a:t>進んできた（</a:t>
            </a:r>
            <a:r>
              <a:rPr lang="ja-JP" altLang="en-US" dirty="0" smtClean="0"/>
              <a:t>レンタルと買取計算機のバランスの変化、非常勤職員増加）</a:t>
            </a:r>
            <a:endParaRPr lang="en-US" altLang="ja-JP" dirty="0" smtClean="0"/>
          </a:p>
          <a:p>
            <a:pPr lvl="1">
              <a:buFont typeface="Wingdings" panose="05000000000000000000" pitchFamily="2" charset="2"/>
              <a:buChar char="ü"/>
            </a:pPr>
            <a:r>
              <a:rPr lang="ja-JP" altLang="en-US" dirty="0" smtClean="0"/>
              <a:t>データレートの高速化などに伴いストレージ容量の急増（コストに直結）と画像処理演算にも</a:t>
            </a:r>
            <a:r>
              <a:rPr lang="en-US" altLang="ja-JP" dirty="0" smtClean="0"/>
              <a:t>HPC</a:t>
            </a:r>
            <a:r>
              <a:rPr lang="ja-JP" altLang="en-US" dirty="0" smtClean="0"/>
              <a:t>系の知識、人材が必要不可欠になったが</a:t>
            </a:r>
            <a:r>
              <a:rPr lang="ja-JP" altLang="en-US" dirty="0" smtClean="0"/>
              <a:t>、キャリアパスや給与の問題で解決困難</a:t>
            </a:r>
            <a:endParaRPr lang="ja-JP" altLang="en-US" dirty="0"/>
          </a:p>
          <a:p>
            <a:r>
              <a:rPr lang="ja-JP" altLang="en-US" dirty="0"/>
              <a:t>データアーカイブについての議論</a:t>
            </a:r>
          </a:p>
          <a:p>
            <a:pPr lvl="1">
              <a:buFont typeface="Wingdings" panose="05000000000000000000" pitchFamily="2" charset="2"/>
              <a:buChar char="ü"/>
            </a:pPr>
            <a:r>
              <a:rPr lang="ja-JP" altLang="en-US" dirty="0"/>
              <a:t>台外機関の</a:t>
            </a:r>
            <a:r>
              <a:rPr lang="ja-JP" altLang="en-US" dirty="0" smtClean="0"/>
              <a:t>データに関する</a:t>
            </a:r>
            <a:r>
              <a:rPr lang="ja-JP" altLang="en-US" dirty="0"/>
              <a:t>考え方（</a:t>
            </a:r>
            <a:r>
              <a:rPr lang="en-US" altLang="ja-JP" dirty="0"/>
              <a:t>MoU</a:t>
            </a:r>
            <a:r>
              <a:rPr lang="ja-JP" altLang="en-US" dirty="0"/>
              <a:t>ベースの運用、データ受け入れ</a:t>
            </a:r>
            <a:r>
              <a:rPr lang="ja-JP" altLang="en-US" dirty="0" smtClean="0"/>
              <a:t>）</a:t>
            </a:r>
            <a:endParaRPr lang="en-US" altLang="ja-JP" dirty="0" smtClean="0"/>
          </a:p>
          <a:p>
            <a:pPr lvl="2">
              <a:buFont typeface="Wingdings" panose="05000000000000000000" pitchFamily="2" charset="2"/>
              <a:buChar char="p"/>
            </a:pPr>
            <a:r>
              <a:rPr lang="ja-JP" altLang="en-US" dirty="0" smtClean="0"/>
              <a:t>現執行部の主導で今後は</a:t>
            </a:r>
            <a:r>
              <a:rPr lang="en-US" altLang="ja-JP" dirty="0" smtClean="0"/>
              <a:t>MoU</a:t>
            </a:r>
            <a:r>
              <a:rPr lang="ja-JP" altLang="en-US" dirty="0" smtClean="0"/>
              <a:t>を結んだ相手からしかデータの受け入れをしないとの方針が出された</a:t>
            </a:r>
            <a:endParaRPr lang="en-US" altLang="ja-JP" dirty="0" smtClean="0"/>
          </a:p>
          <a:p>
            <a:pPr lvl="2">
              <a:buFont typeface="Wingdings" panose="05000000000000000000" pitchFamily="2" charset="2"/>
              <a:buChar char="p"/>
            </a:pPr>
            <a:r>
              <a:rPr lang="ja-JP" altLang="en-US" dirty="0" smtClean="0"/>
              <a:t>アーカイブのコストを誰が持つのか、運用に対する継続的な責任の所在の明文化などを求められる</a:t>
            </a:r>
            <a:endParaRPr lang="en-US" altLang="ja-JP" dirty="0" smtClean="0"/>
          </a:p>
          <a:p>
            <a:pPr lvl="2">
              <a:buFont typeface="Wingdings" panose="05000000000000000000" pitchFamily="2" charset="2"/>
              <a:buChar char="p"/>
            </a:pPr>
            <a:r>
              <a:rPr lang="ja-JP" altLang="en-US" dirty="0" smtClean="0"/>
              <a:t>大学と共同利用機関との関係性についての認識のズレ？</a:t>
            </a:r>
            <a:endParaRPr lang="ja-JP" altLang="en-US" dirty="0"/>
          </a:p>
          <a:p>
            <a:pPr lvl="1">
              <a:buFont typeface="Wingdings" panose="05000000000000000000" pitchFamily="2" charset="2"/>
              <a:buChar char="ü"/>
            </a:pPr>
            <a:endParaRPr lang="ja-JP" altLang="en-US" dirty="0"/>
          </a:p>
          <a:p>
            <a:endParaRPr kumimoji="1" lang="ja-JP" altLang="en-US" dirty="0"/>
          </a:p>
        </p:txBody>
      </p:sp>
    </p:spTree>
    <p:extLst>
      <p:ext uri="{BB962C8B-B14F-4D97-AF65-F5344CB8AC3E}">
        <p14:creationId xmlns:p14="http://schemas.microsoft.com/office/powerpoint/2010/main" val="309089215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827568" y="170453"/>
            <a:ext cx="10515600" cy="1084189"/>
          </a:xfrm>
        </p:spPr>
        <p:txBody>
          <a:bodyPr/>
          <a:lstStyle/>
          <a:p>
            <a:r>
              <a:rPr lang="ja-JP" altLang="en-US" dirty="0"/>
              <a:t>国立天文台のアーカイブに関する近況</a:t>
            </a:r>
            <a:r>
              <a:rPr lang="ja-JP" altLang="en-US" dirty="0" smtClean="0"/>
              <a:t>（</a:t>
            </a:r>
            <a:r>
              <a:rPr lang="en-US" altLang="ja-JP" dirty="0" smtClean="0"/>
              <a:t>2</a:t>
            </a:r>
            <a:r>
              <a:rPr lang="ja-JP" altLang="en-US" dirty="0" smtClean="0"/>
              <a:t>）</a:t>
            </a:r>
            <a:endParaRPr kumimoji="1" lang="ja-JP" altLang="en-US" dirty="0"/>
          </a:p>
        </p:txBody>
      </p:sp>
      <p:sp>
        <p:nvSpPr>
          <p:cNvPr id="3" name="コンテンツ プレースホルダー 2"/>
          <p:cNvSpPr>
            <a:spLocks noGrp="1"/>
          </p:cNvSpPr>
          <p:nvPr>
            <p:ph idx="1"/>
          </p:nvPr>
        </p:nvSpPr>
        <p:spPr>
          <a:xfrm>
            <a:off x="311889" y="1389691"/>
            <a:ext cx="11546958" cy="4979212"/>
          </a:xfrm>
        </p:spPr>
        <p:txBody>
          <a:bodyPr>
            <a:normAutofit fontScale="92500" lnSpcReduction="10000"/>
          </a:bodyPr>
          <a:lstStyle/>
          <a:p>
            <a:pPr lvl="0"/>
            <a:r>
              <a:rPr lang="ja-JP" altLang="en-US" sz="2600" dirty="0">
                <a:solidFill>
                  <a:prstClr val="black"/>
                </a:solidFill>
              </a:rPr>
              <a:t>データアーカイブについての</a:t>
            </a:r>
            <a:r>
              <a:rPr lang="ja-JP" altLang="en-US" sz="2600" dirty="0" smtClean="0">
                <a:solidFill>
                  <a:prstClr val="black"/>
                </a:solidFill>
              </a:rPr>
              <a:t>議論</a:t>
            </a:r>
            <a:r>
              <a:rPr lang="en-US" altLang="ja-JP" sz="2600" dirty="0" smtClean="0">
                <a:solidFill>
                  <a:prstClr val="black"/>
                </a:solidFill>
              </a:rPr>
              <a:t>(</a:t>
            </a:r>
            <a:r>
              <a:rPr lang="ja-JP" altLang="en-US" sz="2600" dirty="0" smtClean="0">
                <a:solidFill>
                  <a:prstClr val="black"/>
                </a:solidFill>
              </a:rPr>
              <a:t>続き</a:t>
            </a:r>
            <a:r>
              <a:rPr lang="en-US" altLang="ja-JP" sz="2600" dirty="0" smtClean="0">
                <a:solidFill>
                  <a:prstClr val="black"/>
                </a:solidFill>
              </a:rPr>
              <a:t>)</a:t>
            </a:r>
            <a:endParaRPr lang="ja-JP" altLang="en-US" sz="2600" dirty="0">
              <a:solidFill>
                <a:prstClr val="black"/>
              </a:solidFill>
            </a:endParaRPr>
          </a:p>
          <a:p>
            <a:pPr lvl="1">
              <a:buFont typeface="Wingdings" panose="05000000000000000000" pitchFamily="2" charset="2"/>
              <a:buChar char="ü"/>
            </a:pPr>
            <a:r>
              <a:rPr lang="ja-JP" altLang="en-US" sz="2200" dirty="0" smtClean="0">
                <a:solidFill>
                  <a:prstClr val="black"/>
                </a:solidFill>
              </a:rPr>
              <a:t>データ</a:t>
            </a:r>
            <a:r>
              <a:rPr lang="ja-JP" altLang="en-US" sz="2200" dirty="0">
                <a:solidFill>
                  <a:prstClr val="black"/>
                </a:solidFill>
              </a:rPr>
              <a:t>の階層化（重要度だったり緊急度だったり）の考え方</a:t>
            </a:r>
            <a:endParaRPr lang="en-US" altLang="ja-JP" sz="2200" dirty="0">
              <a:solidFill>
                <a:prstClr val="black"/>
              </a:solidFill>
            </a:endParaRPr>
          </a:p>
          <a:p>
            <a:pPr lvl="2">
              <a:buFont typeface="Wingdings" panose="05000000000000000000" pitchFamily="2" charset="2"/>
              <a:buChar char="p"/>
            </a:pPr>
            <a:r>
              <a:rPr lang="ja-JP" altLang="en-US" sz="1900" dirty="0">
                <a:solidFill>
                  <a:prstClr val="black"/>
                </a:solidFill>
              </a:rPr>
              <a:t>今が旬のデータは高速アクセスできないと話にならない</a:t>
            </a:r>
            <a:endParaRPr lang="en-US" altLang="ja-JP" sz="1900" dirty="0">
              <a:solidFill>
                <a:prstClr val="black"/>
              </a:solidFill>
            </a:endParaRPr>
          </a:p>
          <a:p>
            <a:pPr lvl="2">
              <a:buFont typeface="Wingdings" panose="05000000000000000000" pitchFamily="2" charset="2"/>
              <a:buChar char="p"/>
            </a:pPr>
            <a:r>
              <a:rPr lang="ja-JP" altLang="en-US" sz="1900" dirty="0">
                <a:solidFill>
                  <a:prstClr val="black"/>
                </a:solidFill>
              </a:rPr>
              <a:t>貯蔵コストを下げるにはより低速で容量大きな媒体で管理？</a:t>
            </a:r>
            <a:endParaRPr lang="en-US" altLang="ja-JP" sz="1900" dirty="0">
              <a:solidFill>
                <a:prstClr val="black"/>
              </a:solidFill>
            </a:endParaRPr>
          </a:p>
          <a:p>
            <a:pPr lvl="2">
              <a:buFont typeface="Wingdings" panose="05000000000000000000" pitchFamily="2" charset="2"/>
              <a:buChar char="p"/>
            </a:pPr>
            <a:r>
              <a:rPr lang="ja-JP" altLang="en-US" sz="1900" dirty="0">
                <a:solidFill>
                  <a:prstClr val="black"/>
                </a:solidFill>
              </a:rPr>
              <a:t>アーカイブは蓄積型で、それを使ったサイエンス・データ探索は（どのデータが頻繁にアクセスされるかの予想に基づく）データ階層化とマッチしない部分がある。</a:t>
            </a:r>
          </a:p>
          <a:p>
            <a:pPr lvl="1">
              <a:buFont typeface="Wingdings" panose="05000000000000000000" pitchFamily="2" charset="2"/>
              <a:buChar char="ü"/>
            </a:pPr>
            <a:r>
              <a:rPr lang="ja-JP" altLang="en-US" sz="2200" dirty="0">
                <a:solidFill>
                  <a:prstClr val="black"/>
                </a:solidFill>
              </a:rPr>
              <a:t>オンプレ？クラウド？（明日の議論でもう少し詳細を紹介できれば）</a:t>
            </a:r>
            <a:endParaRPr lang="en-US" altLang="ja-JP" sz="2200" dirty="0">
              <a:solidFill>
                <a:prstClr val="black"/>
              </a:solidFill>
            </a:endParaRPr>
          </a:p>
          <a:p>
            <a:pPr lvl="2">
              <a:buFont typeface="Wingdings" panose="05000000000000000000" pitchFamily="2" charset="2"/>
              <a:buChar char="p"/>
            </a:pPr>
            <a:r>
              <a:rPr lang="ja-JP" altLang="en-US" sz="1900" dirty="0">
                <a:solidFill>
                  <a:prstClr val="black"/>
                </a:solidFill>
              </a:rPr>
              <a:t>クラウド</a:t>
            </a:r>
            <a:r>
              <a:rPr lang="ja-JP" altLang="en-US" sz="1900" dirty="0" smtClean="0">
                <a:solidFill>
                  <a:prstClr val="black"/>
                </a:solidFill>
              </a:rPr>
              <a:t>にデータ置いた方</a:t>
            </a:r>
            <a:r>
              <a:rPr lang="ja-JP" altLang="en-US" sz="1900" dirty="0">
                <a:solidFill>
                  <a:prstClr val="black"/>
                </a:solidFill>
              </a:rPr>
              <a:t>が安い？という神話、一方で、大量の機器管理からの解放はあり得る</a:t>
            </a:r>
            <a:endParaRPr lang="en-US" altLang="ja-JP" sz="1900" dirty="0">
              <a:solidFill>
                <a:prstClr val="black"/>
              </a:solidFill>
            </a:endParaRPr>
          </a:p>
          <a:p>
            <a:pPr lvl="2">
              <a:buFont typeface="Wingdings" panose="05000000000000000000" pitchFamily="2" charset="2"/>
              <a:buChar char="p"/>
            </a:pPr>
            <a:r>
              <a:rPr lang="ja-JP" altLang="en-US" sz="1900" dirty="0">
                <a:solidFill>
                  <a:prstClr val="black"/>
                </a:solidFill>
              </a:rPr>
              <a:t>使いたいときにすぐに使えるのか</a:t>
            </a:r>
            <a:r>
              <a:rPr lang="ja-JP" altLang="en-US" sz="1900" dirty="0" smtClean="0">
                <a:solidFill>
                  <a:prstClr val="black"/>
                </a:solidFill>
              </a:rPr>
              <a:t>？安全性は？</a:t>
            </a:r>
            <a:endParaRPr lang="en-US" altLang="ja-JP" sz="1900" dirty="0">
              <a:solidFill>
                <a:prstClr val="black"/>
              </a:solidFill>
            </a:endParaRPr>
          </a:p>
          <a:p>
            <a:pPr lvl="2">
              <a:buFont typeface="Wingdings" panose="05000000000000000000" pitchFamily="2" charset="2"/>
              <a:buChar char="p"/>
            </a:pPr>
            <a:r>
              <a:rPr lang="ja-JP" altLang="en-US" sz="1900" dirty="0">
                <a:solidFill>
                  <a:prstClr val="black"/>
                </a:solidFill>
              </a:rPr>
              <a:t>大きなデータを頻繁に扱うには向かない（コスト、ネットワークなどの影響</a:t>
            </a:r>
            <a:r>
              <a:rPr lang="ja-JP" altLang="en-US" sz="1900" dirty="0" smtClean="0">
                <a:solidFill>
                  <a:prstClr val="black"/>
                </a:solidFill>
              </a:rPr>
              <a:t>）のでは？</a:t>
            </a:r>
            <a:endParaRPr lang="ja-JP" altLang="en-US" sz="1900" dirty="0">
              <a:solidFill>
                <a:prstClr val="black"/>
              </a:solidFill>
            </a:endParaRPr>
          </a:p>
          <a:p>
            <a:pPr lvl="1">
              <a:buFont typeface="Wingdings" panose="05000000000000000000" pitchFamily="2" charset="2"/>
              <a:buChar char="ü"/>
            </a:pPr>
            <a:r>
              <a:rPr lang="ja-JP" altLang="en-US" sz="2200" dirty="0">
                <a:solidFill>
                  <a:prstClr val="black"/>
                </a:solidFill>
              </a:rPr>
              <a:t>生データと処理済みデータ＋そこからの成果に対する</a:t>
            </a:r>
            <a:r>
              <a:rPr lang="ja-JP" altLang="en-US" sz="2200" dirty="0" smtClean="0">
                <a:solidFill>
                  <a:prstClr val="black"/>
                </a:solidFill>
              </a:rPr>
              <a:t>考え方</a:t>
            </a:r>
            <a:endParaRPr lang="en-US" altLang="ja-JP" sz="2200" dirty="0" smtClean="0">
              <a:solidFill>
                <a:prstClr val="black"/>
              </a:solidFill>
            </a:endParaRPr>
          </a:p>
          <a:p>
            <a:pPr lvl="2">
              <a:buFont typeface="Wingdings" panose="05000000000000000000" pitchFamily="2" charset="2"/>
              <a:buChar char="p"/>
            </a:pPr>
            <a:r>
              <a:rPr lang="ja-JP" altLang="en-US" sz="2100" dirty="0" smtClean="0">
                <a:solidFill>
                  <a:prstClr val="black"/>
                </a:solidFill>
              </a:rPr>
              <a:t>良く言われること：</a:t>
            </a:r>
            <a:endParaRPr lang="en-US" altLang="ja-JP" sz="2100" dirty="0" smtClean="0">
              <a:solidFill>
                <a:prstClr val="black"/>
              </a:solidFill>
            </a:endParaRPr>
          </a:p>
          <a:p>
            <a:pPr lvl="3">
              <a:buFont typeface="Wingdings" panose="05000000000000000000" pitchFamily="2" charset="2"/>
              <a:buChar char="Ø"/>
            </a:pPr>
            <a:r>
              <a:rPr lang="ja-JP" altLang="en-US" sz="1700" dirty="0" smtClean="0">
                <a:solidFill>
                  <a:prstClr val="black"/>
                </a:solidFill>
              </a:rPr>
              <a:t>生データアーカイブはお金をかけるわりに論文出ない</a:t>
            </a:r>
            <a:endParaRPr lang="en-US" altLang="ja-JP" sz="1700" dirty="0" smtClean="0">
              <a:solidFill>
                <a:prstClr val="black"/>
              </a:solidFill>
            </a:endParaRPr>
          </a:p>
          <a:p>
            <a:pPr lvl="3">
              <a:buFont typeface="Wingdings" panose="05000000000000000000" pitchFamily="2" charset="2"/>
              <a:buChar char="Ø"/>
            </a:pPr>
            <a:r>
              <a:rPr lang="ja-JP" altLang="en-US" sz="1700" dirty="0" smtClean="0">
                <a:solidFill>
                  <a:prstClr val="black"/>
                </a:solidFill>
              </a:rPr>
              <a:t>もっと他の装置開発とか（新しい事）にお金をかけた方が成果が出る</a:t>
            </a:r>
            <a:endParaRPr lang="en-US" altLang="ja-JP" sz="1700" dirty="0" smtClean="0">
              <a:solidFill>
                <a:prstClr val="black"/>
              </a:solidFill>
            </a:endParaRPr>
          </a:p>
          <a:p>
            <a:pPr lvl="3">
              <a:buFont typeface="Wingdings" panose="05000000000000000000" pitchFamily="2" charset="2"/>
              <a:buChar char="Ø"/>
            </a:pPr>
            <a:r>
              <a:rPr lang="ja-JP" altLang="en-US" sz="1700" dirty="0" smtClean="0">
                <a:solidFill>
                  <a:prstClr val="black"/>
                </a:solidFill>
              </a:rPr>
              <a:t>処理済みだけで良いのでは？（再現性や新たなキャリブレーションを導入する余地は？データの大きさ？）</a:t>
            </a:r>
            <a:endParaRPr lang="en-US" altLang="ja-JP" sz="1700" dirty="0">
              <a:solidFill>
                <a:prstClr val="black"/>
              </a:solidFill>
            </a:endParaRPr>
          </a:p>
          <a:p>
            <a:pPr lvl="1">
              <a:buFont typeface="Wingdings" panose="05000000000000000000" pitchFamily="2" charset="2"/>
              <a:buChar char="ü"/>
            </a:pPr>
            <a:r>
              <a:rPr lang="ja-JP" altLang="en-US" sz="2200" dirty="0">
                <a:solidFill>
                  <a:prstClr val="black"/>
                </a:solidFill>
              </a:rPr>
              <a:t>データ解析やデータアーカイブについての議論を天文コミュニティーと行う正式な場</a:t>
            </a:r>
            <a:r>
              <a:rPr lang="ja-JP" altLang="en-US" sz="2200" dirty="0" smtClean="0">
                <a:solidFill>
                  <a:prstClr val="black"/>
                </a:solidFill>
              </a:rPr>
              <a:t>？</a:t>
            </a:r>
            <a:endParaRPr lang="en-US" altLang="ja-JP" sz="2200" dirty="0">
              <a:solidFill>
                <a:prstClr val="black"/>
              </a:solidFill>
            </a:endParaRPr>
          </a:p>
          <a:p>
            <a:pPr lvl="2">
              <a:buFont typeface="Wingdings" panose="05000000000000000000" pitchFamily="2" charset="2"/>
              <a:buChar char="p"/>
            </a:pPr>
            <a:r>
              <a:rPr lang="ja-JP" altLang="en-US" sz="2100" dirty="0" smtClean="0">
                <a:solidFill>
                  <a:prstClr val="black"/>
                </a:solidFill>
              </a:rPr>
              <a:t>天文</a:t>
            </a:r>
            <a:r>
              <a:rPr lang="ja-JP" altLang="en-US" sz="2100" dirty="0">
                <a:solidFill>
                  <a:prstClr val="black"/>
                </a:solidFill>
              </a:rPr>
              <a:t>データ専門委員会がなくなった</a:t>
            </a:r>
            <a:r>
              <a:rPr lang="ja-JP" altLang="en-US" sz="2100" dirty="0" smtClean="0">
                <a:solidFill>
                  <a:prstClr val="black"/>
                </a:solidFill>
              </a:rPr>
              <a:t>影響</a:t>
            </a:r>
            <a:endParaRPr kumimoji="1" lang="ja-JP" altLang="en-US" sz="2100" dirty="0"/>
          </a:p>
        </p:txBody>
      </p:sp>
    </p:spTree>
    <p:extLst>
      <p:ext uri="{BB962C8B-B14F-4D97-AF65-F5344CB8AC3E}">
        <p14:creationId xmlns:p14="http://schemas.microsoft.com/office/powerpoint/2010/main" val="129905818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647</TotalTime>
  <Words>2186</Words>
  <Application>Microsoft Office PowerPoint</Application>
  <PresentationFormat>ワイド画面</PresentationFormat>
  <Paragraphs>371</Paragraphs>
  <Slides>18</Slides>
  <Notes>0</Notes>
  <HiddenSlides>0</HiddenSlides>
  <MMClips>0</MMClips>
  <ScaleCrop>false</ScaleCrop>
  <HeadingPairs>
    <vt:vector size="6" baseType="variant">
      <vt:variant>
        <vt:lpstr>使用されているフォント</vt:lpstr>
      </vt:variant>
      <vt:variant>
        <vt:i4>9</vt:i4>
      </vt:variant>
      <vt:variant>
        <vt:lpstr>テーマ</vt:lpstr>
      </vt:variant>
      <vt:variant>
        <vt:i4>1</vt:i4>
      </vt:variant>
      <vt:variant>
        <vt:lpstr>スライド タイトル</vt:lpstr>
      </vt:variant>
      <vt:variant>
        <vt:i4>18</vt:i4>
      </vt:variant>
    </vt:vector>
  </HeadingPairs>
  <TitlesOfParts>
    <vt:vector size="28" baseType="lpstr">
      <vt:lpstr>HGPｺﾞｼｯｸE</vt:lpstr>
      <vt:lpstr>HGP創英角ﾎﾟｯﾌﾟ体</vt:lpstr>
      <vt:lpstr>ＭＳ Ｐゴシック</vt:lpstr>
      <vt:lpstr>ＭＳ ゴシック</vt:lpstr>
      <vt:lpstr>新細明體</vt:lpstr>
      <vt:lpstr>Arial</vt:lpstr>
      <vt:lpstr>Calibri</vt:lpstr>
      <vt:lpstr>Calibri Light</vt:lpstr>
      <vt:lpstr>Wingdings</vt:lpstr>
      <vt:lpstr>Office テーマ</vt:lpstr>
      <vt:lpstr> 天文アーカイブを取り巻く状況について</vt:lpstr>
      <vt:lpstr>今日の話の内容</vt:lpstr>
      <vt:lpstr>国の施策に関する事</vt:lpstr>
      <vt:lpstr>大学共同利用機関に関する考え方</vt:lpstr>
      <vt:lpstr>PowerPoint プレゼンテーション</vt:lpstr>
      <vt:lpstr>4機構＋総研大連合体構想 （第4期中期目標期間における大学共同利用機関の在り方について（審議のまとめ）より） 4機構：自然科学研究機構、高エネルギー加速器研究機構、情報・システム研究機構、人間文化研究機構</vt:lpstr>
      <vt:lpstr>PowerPoint プレゼンテーション</vt:lpstr>
      <vt:lpstr>国立天文台のアーカイブに関する近況（1）</vt:lpstr>
      <vt:lpstr>国立天文台のアーカイブに関する近況（2）</vt:lpstr>
      <vt:lpstr>国立天文台データ解析・アーカイブ・公開システム</vt:lpstr>
      <vt:lpstr>PowerPoint プレゼンテーション</vt:lpstr>
      <vt:lpstr>PowerPoint プレゼンテーション</vt:lpstr>
      <vt:lpstr>レンタル計算機経費内訳</vt:lpstr>
      <vt:lpstr>PowerPoint プレゼンテーション</vt:lpstr>
      <vt:lpstr>ADC計算機関連使用電力と電気料金概算</vt:lpstr>
      <vt:lpstr>(例)SMOKA運用にかかる概算費用(年額推定)</vt:lpstr>
      <vt:lpstr>PowerPoint プレゼンテーション</vt:lpstr>
      <vt:lpstr>まとめ</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天文アーカイブを取り巻く状況について</dc:title>
  <dc:creator>高田 唯史</dc:creator>
  <cp:lastModifiedBy>高田 唯史</cp:lastModifiedBy>
  <cp:revision>39</cp:revision>
  <dcterms:created xsi:type="dcterms:W3CDTF">2020-01-28T01:17:01Z</dcterms:created>
  <dcterms:modified xsi:type="dcterms:W3CDTF">2020-01-29T04:47:41Z</dcterms:modified>
</cp:coreProperties>
</file>