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2" r:id="rId15"/>
    <p:sldId id="270" r:id="rId16"/>
    <p:sldId id="271" r:id="rId17"/>
    <p:sldId id="274" r:id="rId18"/>
    <p:sldId id="273"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snapToGrid="0">
      <p:cViewPr varScale="1">
        <p:scale>
          <a:sx n="90" d="100"/>
          <a:sy n="90" d="100"/>
        </p:scale>
        <p:origin x="114"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en-US"/>
              <a:t>2018</a:t>
            </a:r>
            <a:r>
              <a:rPr lang="ja-JP"/>
              <a:t>年更新レンタルシステム費用内訳</a:t>
            </a:r>
          </a:p>
        </c:rich>
      </c:tx>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ja-JP"/>
        </a:p>
      </c:txPr>
    </c:title>
    <c:autoTitleDeleted val="0"/>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dPt>
          <c:dPt>
            <c:idx val="7"/>
            <c:bubble3D val="0"/>
            <c:spPr>
              <a:gradFill>
                <a:gsLst>
                  <a:gs pos="100000">
                    <a:schemeClr val="accent2">
                      <a:lumMod val="60000"/>
                      <a:lumMod val="60000"/>
                      <a:lumOff val="40000"/>
                    </a:schemeClr>
                  </a:gs>
                  <a:gs pos="0">
                    <a:schemeClr val="accent2">
                      <a:lumMod val="60000"/>
                    </a:schemeClr>
                  </a:gs>
                </a:gsLst>
                <a:lin ang="5400000" scaled="0"/>
              </a:gradFill>
              <a:ln w="19050">
                <a:solidFill>
                  <a:schemeClr val="lt1"/>
                </a:solidFill>
              </a:ln>
              <a:effectLst/>
            </c:spPr>
          </c:dPt>
          <c:dPt>
            <c:idx val="8"/>
            <c:bubble3D val="0"/>
            <c:spPr>
              <a:gradFill>
                <a:gsLst>
                  <a:gs pos="100000">
                    <a:schemeClr val="accent3">
                      <a:lumMod val="60000"/>
                      <a:lumMod val="60000"/>
                      <a:lumOff val="40000"/>
                    </a:schemeClr>
                  </a:gs>
                  <a:gs pos="0">
                    <a:schemeClr val="accent3">
                      <a:lumMod val="60000"/>
                    </a:schemeClr>
                  </a:gs>
                </a:gsLst>
                <a:lin ang="5400000" scaled="0"/>
              </a:gradFill>
              <a:ln w="19050">
                <a:solidFill>
                  <a:schemeClr val="lt1"/>
                </a:solidFill>
              </a:ln>
              <a:effectLst/>
            </c:spPr>
          </c:dPt>
          <c:dPt>
            <c:idx val="9"/>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dPt>
          <c:dPt>
            <c:idx val="10"/>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dPt>
          <c:dPt>
            <c:idx val="11"/>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dPt>
          <c:dPt>
            <c:idx val="12"/>
            <c:bubble3D val="0"/>
            <c:spPr>
              <a:gradFill>
                <a:gsLst>
                  <a:gs pos="100000">
                    <a:schemeClr val="accent1">
                      <a:lumMod val="80000"/>
                      <a:lumOff val="20000"/>
                      <a:lumMod val="60000"/>
                      <a:lumOff val="40000"/>
                    </a:schemeClr>
                  </a:gs>
                  <a:gs pos="0">
                    <a:schemeClr val="accent1">
                      <a:lumMod val="80000"/>
                      <a:lumOff val="20000"/>
                    </a:schemeClr>
                  </a:gs>
                </a:gsLst>
                <a:lin ang="5400000" scaled="0"/>
              </a:gradFill>
              <a:ln w="19050">
                <a:solidFill>
                  <a:schemeClr val="lt1"/>
                </a:solidFill>
              </a:ln>
              <a:effectLst/>
            </c:spPr>
          </c:dPt>
          <c:dPt>
            <c:idx val="13"/>
            <c:bubble3D val="0"/>
            <c:spPr>
              <a:gradFill>
                <a:gsLst>
                  <a:gs pos="100000">
                    <a:schemeClr val="accent2">
                      <a:lumMod val="80000"/>
                      <a:lumOff val="20000"/>
                      <a:lumMod val="60000"/>
                      <a:lumOff val="40000"/>
                    </a:schemeClr>
                  </a:gs>
                  <a:gs pos="0">
                    <a:schemeClr val="accent2">
                      <a:lumMod val="80000"/>
                      <a:lumOff val="20000"/>
                    </a:schemeClr>
                  </a:gs>
                </a:gsLst>
                <a:lin ang="5400000" scaled="0"/>
              </a:gradFill>
              <a:ln w="19050">
                <a:solidFill>
                  <a:schemeClr val="lt1"/>
                </a:solidFill>
              </a:ln>
              <a:effectLst/>
            </c:spPr>
          </c:dPt>
          <c:dPt>
            <c:idx val="14"/>
            <c:bubble3D val="0"/>
            <c:spPr>
              <a:gradFill>
                <a:gsLst>
                  <a:gs pos="100000">
                    <a:schemeClr val="accent3">
                      <a:lumMod val="80000"/>
                      <a:lumOff val="20000"/>
                      <a:lumMod val="60000"/>
                      <a:lumOff val="40000"/>
                    </a:schemeClr>
                  </a:gs>
                  <a:gs pos="0">
                    <a:schemeClr val="accent3">
                      <a:lumMod val="80000"/>
                      <a:lumOff val="20000"/>
                    </a:schemeClr>
                  </a:gs>
                </a:gsLst>
                <a:lin ang="5400000" scaled="0"/>
              </a:gradFill>
              <a:ln w="19050">
                <a:solidFill>
                  <a:schemeClr val="lt1"/>
                </a:solidFill>
              </a:ln>
              <a:effectLst/>
            </c:spPr>
          </c:dPt>
          <c:dPt>
            <c:idx val="15"/>
            <c:bubble3D val="0"/>
            <c:spPr>
              <a:gradFill>
                <a:gsLst>
                  <a:gs pos="100000">
                    <a:schemeClr val="accent4">
                      <a:lumMod val="80000"/>
                      <a:lumOff val="20000"/>
                      <a:lumMod val="60000"/>
                      <a:lumOff val="40000"/>
                    </a:schemeClr>
                  </a:gs>
                  <a:gs pos="0">
                    <a:schemeClr val="accent4">
                      <a:lumMod val="80000"/>
                      <a:lumOff val="20000"/>
                    </a:schemeClr>
                  </a:gs>
                </a:gsLst>
                <a:lin ang="5400000" scaled="0"/>
              </a:gradFill>
              <a:ln w="19050">
                <a:solidFill>
                  <a:schemeClr val="lt1"/>
                </a:solidFill>
              </a:ln>
              <a:effectLst/>
            </c:spPr>
          </c:dPt>
          <c:dPt>
            <c:idx val="16"/>
            <c:bubble3D val="0"/>
            <c:spPr>
              <a:gradFill>
                <a:gsLst>
                  <a:gs pos="100000">
                    <a:schemeClr val="accent5">
                      <a:lumMod val="80000"/>
                      <a:lumOff val="20000"/>
                      <a:lumMod val="60000"/>
                      <a:lumOff val="40000"/>
                    </a:schemeClr>
                  </a:gs>
                  <a:gs pos="0">
                    <a:schemeClr val="accent5">
                      <a:lumMod val="80000"/>
                      <a:lumOff val="20000"/>
                    </a:schemeClr>
                  </a:gs>
                </a:gsLst>
                <a:lin ang="5400000" scaled="0"/>
              </a:gradFill>
              <a:ln w="19050">
                <a:solidFill>
                  <a:schemeClr val="lt1"/>
                </a:solidFill>
              </a:ln>
              <a:effectLst/>
            </c:spPr>
          </c:dPt>
          <c:dPt>
            <c:idx val="17"/>
            <c:bubble3D val="0"/>
            <c:spPr>
              <a:gradFill>
                <a:gsLst>
                  <a:gs pos="100000">
                    <a:schemeClr val="accent6">
                      <a:lumMod val="80000"/>
                      <a:lumOff val="20000"/>
                      <a:lumMod val="60000"/>
                      <a:lumOff val="40000"/>
                    </a:schemeClr>
                  </a:gs>
                  <a:gs pos="0">
                    <a:schemeClr val="accent6">
                      <a:lumMod val="80000"/>
                      <a:lumOff val="20000"/>
                    </a:schemeClr>
                  </a:gs>
                </a:gsLst>
                <a:lin ang="5400000" scaled="0"/>
              </a:gradFill>
              <a:ln w="19050">
                <a:solidFill>
                  <a:schemeClr val="lt1"/>
                </a:solidFill>
              </a:ln>
              <a:effectLst/>
            </c:spPr>
          </c:dPt>
          <c:cat>
            <c:strRef>
              <c:f>Sheet1!$K$2:$K$19</c:f>
              <c:strCache>
                <c:ptCount val="18"/>
                <c:pt idx="0">
                  <c:v>多波長解析</c:v>
                </c:pt>
                <c:pt idx="1">
                  <c:v>開発試験多波長解析</c:v>
                </c:pt>
                <c:pt idx="2">
                  <c:v>共通機能</c:v>
                </c:pt>
                <c:pt idx="3">
                  <c:v>MASTARS</c:v>
                </c:pt>
                <c:pt idx="4">
                  <c:v>SMOKA</c:v>
                </c:pt>
                <c:pt idx="5">
                  <c:v>HSCアーカイブ</c:v>
                </c:pt>
                <c:pt idx="6">
                  <c:v>ALMAアーカイブ</c:v>
                </c:pt>
                <c:pt idx="7">
                  <c:v>VERAアーカイブ</c:v>
                </c:pt>
                <c:pt idx="8">
                  <c:v>野辺山アーカイブ</c:v>
                </c:pt>
                <c:pt idx="9">
                  <c:v>岡山アーカイブ</c:v>
                </c:pt>
                <c:pt idx="10">
                  <c:v>太陽アーカイブ</c:v>
                </c:pt>
                <c:pt idx="11">
                  <c:v>データ遠隔</c:v>
                </c:pt>
                <c:pt idx="12">
                  <c:v>ヴァーチャル天文台</c:v>
                </c:pt>
                <c:pt idx="13">
                  <c:v>開発試験ヴァーチャル</c:v>
                </c:pt>
                <c:pt idx="14">
                  <c:v>RISEデータ解析</c:v>
                </c:pt>
                <c:pt idx="15">
                  <c:v>測地解析</c:v>
                </c:pt>
                <c:pt idx="16">
                  <c:v>水沢バックアップ</c:v>
                </c:pt>
                <c:pt idx="17">
                  <c:v>サポート＆サービス</c:v>
                </c:pt>
              </c:strCache>
            </c:strRef>
          </c:cat>
          <c:val>
            <c:numRef>
              <c:f>Sheet1!$L$2:$L$19</c:f>
              <c:numCache>
                <c:formatCode>#,##0.0_ </c:formatCode>
                <c:ptCount val="18"/>
                <c:pt idx="0">
                  <c:v>43157724.406253159</c:v>
                </c:pt>
                <c:pt idx="1">
                  <c:v>3820463.7343155807</c:v>
                </c:pt>
                <c:pt idx="2">
                  <c:v>5039813.3919718452</c:v>
                </c:pt>
                <c:pt idx="3">
                  <c:v>4798781.7766583031</c:v>
                </c:pt>
                <c:pt idx="4">
                  <c:v>27526260.995190255</c:v>
                </c:pt>
                <c:pt idx="5">
                  <c:v>24710020.570283804</c:v>
                </c:pt>
                <c:pt idx="6">
                  <c:v>12344873.44150722</c:v>
                </c:pt>
                <c:pt idx="7">
                  <c:v>2533985.6454785359</c:v>
                </c:pt>
                <c:pt idx="8">
                  <c:v>1825758.17020211</c:v>
                </c:pt>
                <c:pt idx="9">
                  <c:v>1511966.5439107418</c:v>
                </c:pt>
                <c:pt idx="10">
                  <c:v>2275158.2380063306</c:v>
                </c:pt>
                <c:pt idx="11">
                  <c:v>2036829.7809953706</c:v>
                </c:pt>
                <c:pt idx="12">
                  <c:v>11554424.901193932</c:v>
                </c:pt>
                <c:pt idx="13">
                  <c:v>1502505.4898517055</c:v>
                </c:pt>
                <c:pt idx="14">
                  <c:v>2641661.4511980433</c:v>
                </c:pt>
                <c:pt idx="15">
                  <c:v>640648.51771188166</c:v>
                </c:pt>
                <c:pt idx="16">
                  <c:v>1548684.4441874777</c:v>
                </c:pt>
                <c:pt idx="17">
                  <c:v>48056147.601453848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4875998920403208"/>
          <c:y val="0.18596539486307906"/>
          <c:w val="0.24925292684167089"/>
          <c:h val="0.65400622996494107"/>
        </c:manualLayout>
      </c:layout>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ja-JP"/>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sz="2400" b="1" dirty="0">
                <a:latin typeface="HGPｺﾞｼｯｸE" panose="020B0900000000000000" pitchFamily="50" charset="-128"/>
                <a:ea typeface="HGPｺﾞｼｯｸE" panose="020B0900000000000000" pitchFamily="50" charset="-128"/>
              </a:rPr>
              <a:t>ADC</a:t>
            </a:r>
            <a:r>
              <a:rPr lang="ja-JP" altLang="en-US" sz="2400" b="1" dirty="0">
                <a:latin typeface="HGPｺﾞｼｯｸE" panose="020B0900000000000000" pitchFamily="50" charset="-128"/>
                <a:ea typeface="HGPｺﾞｼｯｸE" panose="020B0900000000000000" pitchFamily="50" charset="-128"/>
              </a:rPr>
              <a:t>データ系計算機関連予算推移</a:t>
            </a:r>
          </a:p>
        </c:rich>
      </c:tx>
      <c:layout>
        <c:manualLayout>
          <c:xMode val="edge"/>
          <c:yMode val="edge"/>
          <c:x val="0.26509113570509057"/>
          <c:y val="2.777782849606905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レンタル</c:v>
                </c:pt>
              </c:strCache>
            </c:strRef>
          </c:tx>
          <c:spPr>
            <a:solidFill>
              <a:schemeClr val="accent1"/>
            </a:solidFill>
            <a:ln>
              <a:noFill/>
            </a:ln>
            <a:effectLst/>
            <a:sp3d/>
          </c:spPr>
          <c:invertIfNegative val="0"/>
          <c:cat>
            <c:strRef>
              <c:f>Sheet1!$A$2:$A$7</c:f>
              <c:strCache>
                <c:ptCount val="6"/>
                <c:pt idx="0">
                  <c:v>2016年</c:v>
                </c:pt>
                <c:pt idx="1">
                  <c:v>2017年</c:v>
                </c:pt>
                <c:pt idx="2">
                  <c:v>2018年</c:v>
                </c:pt>
                <c:pt idx="3">
                  <c:v>2019年</c:v>
                </c:pt>
                <c:pt idx="4">
                  <c:v>2020年</c:v>
                </c:pt>
                <c:pt idx="5">
                  <c:v>2021年</c:v>
                </c:pt>
              </c:strCache>
            </c:strRef>
          </c:cat>
          <c:val>
            <c:numRef>
              <c:f>Sheet1!$B$2:$B$7</c:f>
              <c:numCache>
                <c:formatCode>General</c:formatCode>
                <c:ptCount val="6"/>
                <c:pt idx="0">
                  <c:v>30200</c:v>
                </c:pt>
                <c:pt idx="1">
                  <c:v>30200</c:v>
                </c:pt>
                <c:pt idx="2">
                  <c:v>20000</c:v>
                </c:pt>
                <c:pt idx="3">
                  <c:v>20000</c:v>
                </c:pt>
                <c:pt idx="4">
                  <c:v>20000</c:v>
                </c:pt>
                <c:pt idx="5">
                  <c:v>20000</c:v>
                </c:pt>
              </c:numCache>
            </c:numRef>
          </c:val>
        </c:ser>
        <c:ser>
          <c:idx val="1"/>
          <c:order val="1"/>
          <c:tx>
            <c:strRef>
              <c:f>Sheet1!$C$1</c:f>
              <c:strCache>
                <c:ptCount val="1"/>
                <c:pt idx="0">
                  <c:v>買取</c:v>
                </c:pt>
              </c:strCache>
            </c:strRef>
          </c:tx>
          <c:spPr>
            <a:solidFill>
              <a:schemeClr val="accent2"/>
            </a:solidFill>
            <a:ln>
              <a:noFill/>
            </a:ln>
            <a:effectLst/>
            <a:sp3d/>
          </c:spPr>
          <c:invertIfNegative val="0"/>
          <c:cat>
            <c:strRef>
              <c:f>Sheet1!$A$2:$A$7</c:f>
              <c:strCache>
                <c:ptCount val="6"/>
                <c:pt idx="0">
                  <c:v>2016年</c:v>
                </c:pt>
                <c:pt idx="1">
                  <c:v>2017年</c:v>
                </c:pt>
                <c:pt idx="2">
                  <c:v>2018年</c:v>
                </c:pt>
                <c:pt idx="3">
                  <c:v>2019年</c:v>
                </c:pt>
                <c:pt idx="4">
                  <c:v>2020年</c:v>
                </c:pt>
                <c:pt idx="5">
                  <c:v>2021年</c:v>
                </c:pt>
              </c:strCache>
            </c:strRef>
          </c:cat>
          <c:val>
            <c:numRef>
              <c:f>Sheet1!$C$2:$C$7</c:f>
              <c:numCache>
                <c:formatCode>General</c:formatCode>
                <c:ptCount val="6"/>
                <c:pt idx="0">
                  <c:v>3200</c:v>
                </c:pt>
                <c:pt idx="1">
                  <c:v>3200</c:v>
                </c:pt>
                <c:pt idx="2">
                  <c:v>10000</c:v>
                </c:pt>
                <c:pt idx="3">
                  <c:v>6300</c:v>
                </c:pt>
                <c:pt idx="4">
                  <c:v>3200</c:v>
                </c:pt>
                <c:pt idx="5">
                  <c:v>2000</c:v>
                </c:pt>
              </c:numCache>
            </c:numRef>
          </c:val>
        </c:ser>
        <c:ser>
          <c:idx val="2"/>
          <c:order val="2"/>
          <c:tx>
            <c:strRef>
              <c:f>Sheet1!$D$1</c:f>
              <c:strCache>
                <c:ptCount val="1"/>
                <c:pt idx="0">
                  <c:v>運用人員</c:v>
                </c:pt>
              </c:strCache>
            </c:strRef>
          </c:tx>
          <c:spPr>
            <a:solidFill>
              <a:schemeClr val="accent3"/>
            </a:solidFill>
            <a:ln>
              <a:noFill/>
            </a:ln>
            <a:effectLst/>
            <a:sp3d/>
          </c:spPr>
          <c:invertIfNegative val="0"/>
          <c:cat>
            <c:strRef>
              <c:f>Sheet1!$A$2:$A$7</c:f>
              <c:strCache>
                <c:ptCount val="6"/>
                <c:pt idx="0">
                  <c:v>2016年</c:v>
                </c:pt>
                <c:pt idx="1">
                  <c:v>2017年</c:v>
                </c:pt>
                <c:pt idx="2">
                  <c:v>2018年</c:v>
                </c:pt>
                <c:pt idx="3">
                  <c:v>2019年</c:v>
                </c:pt>
                <c:pt idx="4">
                  <c:v>2020年</c:v>
                </c:pt>
                <c:pt idx="5">
                  <c:v>2021年</c:v>
                </c:pt>
              </c:strCache>
            </c:strRef>
          </c:cat>
          <c:val>
            <c:numRef>
              <c:f>Sheet1!$D$2:$D$7</c:f>
              <c:numCache>
                <c:formatCode>General</c:formatCode>
                <c:ptCount val="6"/>
                <c:pt idx="0">
                  <c:v>3500</c:v>
                </c:pt>
                <c:pt idx="1">
                  <c:v>4200</c:v>
                </c:pt>
                <c:pt idx="2">
                  <c:v>4200</c:v>
                </c:pt>
                <c:pt idx="3">
                  <c:v>4200</c:v>
                </c:pt>
                <c:pt idx="4">
                  <c:v>4200</c:v>
                </c:pt>
                <c:pt idx="5">
                  <c:v>4200</c:v>
                </c:pt>
              </c:numCache>
            </c:numRef>
          </c:val>
        </c:ser>
        <c:ser>
          <c:idx val="3"/>
          <c:order val="3"/>
          <c:tx>
            <c:strRef>
              <c:f>Sheet1!$E$1</c:f>
              <c:strCache>
                <c:ptCount val="1"/>
                <c:pt idx="0">
                  <c:v>契約人員</c:v>
                </c:pt>
              </c:strCache>
            </c:strRef>
          </c:tx>
          <c:spPr>
            <a:solidFill>
              <a:schemeClr val="accent4"/>
            </a:solidFill>
            <a:ln>
              <a:noFill/>
            </a:ln>
            <a:effectLst/>
            <a:sp3d/>
          </c:spPr>
          <c:invertIfNegative val="0"/>
          <c:cat>
            <c:strRef>
              <c:f>Sheet1!$A$2:$A$7</c:f>
              <c:strCache>
                <c:ptCount val="6"/>
                <c:pt idx="0">
                  <c:v>2016年</c:v>
                </c:pt>
                <c:pt idx="1">
                  <c:v>2017年</c:v>
                </c:pt>
                <c:pt idx="2">
                  <c:v>2018年</c:v>
                </c:pt>
                <c:pt idx="3">
                  <c:v>2019年</c:v>
                </c:pt>
                <c:pt idx="4">
                  <c:v>2020年</c:v>
                </c:pt>
                <c:pt idx="5">
                  <c:v>2021年</c:v>
                </c:pt>
              </c:strCache>
            </c:strRef>
          </c:cat>
          <c:val>
            <c:numRef>
              <c:f>Sheet1!$E$2:$E$7</c:f>
              <c:numCache>
                <c:formatCode>General</c:formatCode>
                <c:ptCount val="6"/>
                <c:pt idx="0">
                  <c:v>400</c:v>
                </c:pt>
                <c:pt idx="1">
                  <c:v>400</c:v>
                </c:pt>
                <c:pt idx="2">
                  <c:v>400</c:v>
                </c:pt>
              </c:numCache>
            </c:numRef>
          </c:val>
        </c:ser>
        <c:ser>
          <c:idx val="4"/>
          <c:order val="4"/>
          <c:tx>
            <c:strRef>
              <c:f>Sheet1!$F$1</c:f>
              <c:strCache>
                <c:ptCount val="1"/>
                <c:pt idx="0">
                  <c:v>電気代</c:v>
                </c:pt>
              </c:strCache>
            </c:strRef>
          </c:tx>
          <c:spPr>
            <a:solidFill>
              <a:schemeClr val="accent5"/>
            </a:solidFill>
            <a:ln>
              <a:noFill/>
            </a:ln>
            <a:effectLst/>
            <a:sp3d/>
          </c:spPr>
          <c:invertIfNegative val="0"/>
          <c:cat>
            <c:strRef>
              <c:f>Sheet1!$A$2:$A$7</c:f>
              <c:strCache>
                <c:ptCount val="6"/>
                <c:pt idx="0">
                  <c:v>2016年</c:v>
                </c:pt>
                <c:pt idx="1">
                  <c:v>2017年</c:v>
                </c:pt>
                <c:pt idx="2">
                  <c:v>2018年</c:v>
                </c:pt>
                <c:pt idx="3">
                  <c:v>2019年</c:v>
                </c:pt>
                <c:pt idx="4">
                  <c:v>2020年</c:v>
                </c:pt>
                <c:pt idx="5">
                  <c:v>2021年</c:v>
                </c:pt>
              </c:strCache>
            </c:strRef>
          </c:cat>
          <c:val>
            <c:numRef>
              <c:f>Sheet1!$F$2:$F$7</c:f>
              <c:numCache>
                <c:formatCode>General</c:formatCode>
                <c:ptCount val="6"/>
                <c:pt idx="0">
                  <c:v>3480</c:v>
                </c:pt>
                <c:pt idx="1">
                  <c:v>3480</c:v>
                </c:pt>
                <c:pt idx="2">
                  <c:v>3480</c:v>
                </c:pt>
                <c:pt idx="3">
                  <c:v>3480</c:v>
                </c:pt>
                <c:pt idx="4">
                  <c:v>3480</c:v>
                </c:pt>
                <c:pt idx="5">
                  <c:v>3480</c:v>
                </c:pt>
              </c:numCache>
            </c:numRef>
          </c:val>
        </c:ser>
        <c:dLbls>
          <c:showLegendKey val="0"/>
          <c:showVal val="0"/>
          <c:showCatName val="0"/>
          <c:showSerName val="0"/>
          <c:showPercent val="0"/>
          <c:showBubbleSize val="0"/>
        </c:dLbls>
        <c:gapWidth val="150"/>
        <c:shape val="box"/>
        <c:axId val="-1298931328"/>
        <c:axId val="-1298929696"/>
        <c:axId val="0"/>
      </c:bar3DChart>
      <c:catAx>
        <c:axId val="-12989313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b="1"/>
                  <a:t>年度</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ja-JP"/>
          </a:p>
        </c:txPr>
        <c:crossAx val="-1298929696"/>
        <c:crosses val="autoZero"/>
        <c:auto val="1"/>
        <c:lblAlgn val="ctr"/>
        <c:lblOffset val="100"/>
        <c:noMultiLvlLbl val="0"/>
      </c:catAx>
      <c:valAx>
        <c:axId val="-1298929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b="1"/>
                  <a:t>費用（万円）</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ja-JP"/>
          </a:p>
        </c:txPr>
        <c:crossAx val="-1298931328"/>
        <c:crosses val="autoZero"/>
        <c:crossBetween val="between"/>
      </c:valAx>
      <c:spPr>
        <a:noFill/>
        <a:ln>
          <a:noFill/>
        </a:ln>
        <a:effectLst/>
      </c:spPr>
    </c:plotArea>
    <c:legend>
      <c:legendPos val="b"/>
      <c:layout>
        <c:manualLayout>
          <c:xMode val="edge"/>
          <c:yMode val="edge"/>
          <c:x val="0.1605666605900927"/>
          <c:y val="0.91437565702185752"/>
          <c:w val="0.655660221198759"/>
          <c:h val="7.2267934659068264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359960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107123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426858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332473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366426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235417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21004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424969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145132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302575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B40C92-B873-4BA2-BE20-57178E48E4D8}" type="datetimeFigureOut">
              <a:rPr kumimoji="1" lang="ja-JP" altLang="en-US" smtClean="0"/>
              <a:t>2020/1/29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94572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40C92-B873-4BA2-BE20-57178E48E4D8}" type="datetimeFigureOut">
              <a:rPr kumimoji="1" lang="ja-JP" altLang="en-US" smtClean="0"/>
              <a:t>2020/1/29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5B269-71CA-41E6-A6B1-7D746FEF791C}" type="slidenum">
              <a:rPr kumimoji="1" lang="ja-JP" altLang="en-US" smtClean="0"/>
              <a:t>‹#›</a:t>
            </a:fld>
            <a:endParaRPr kumimoji="1" lang="ja-JP" altLang="en-US"/>
          </a:p>
        </p:txBody>
      </p:sp>
    </p:spTree>
    <p:extLst>
      <p:ext uri="{BB962C8B-B14F-4D97-AF65-F5344CB8AC3E}">
        <p14:creationId xmlns:p14="http://schemas.microsoft.com/office/powerpoint/2010/main" val="2026822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xt.go.jp/b_menu/shingi/gijyutu/gijyutu4/040/attach/1413786.htm" TargetMode="External"/><Relationship Id="rId2" Type="http://schemas.openxmlformats.org/officeDocument/2006/relationships/hyperlink" Target="https://www.mext.go.jp/b_menu/shingi/gijyutu/gijyutu22/siryo/__icsFiles/afieldfile/2016/12/08/1380241_04.pdf" TargetMode="External"/><Relationship Id="rId1" Type="http://schemas.openxmlformats.org/officeDocument/2006/relationships/slideLayout" Target="../slideLayouts/slideLayout2.xml"/><Relationship Id="rId4" Type="http://schemas.openxmlformats.org/officeDocument/2006/relationships/hyperlink" Target="http://www.scj.go.jp/ja/member/iinkai/openscience24/openscience.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adc.nao.ac.jp/J/cc/public/center/ADC_Data_policy_20140522.pdf" TargetMode="External"/><Relationship Id="rId2" Type="http://schemas.openxmlformats.org/officeDocument/2006/relationships/hyperlink" Target="https://www.mext.go.jp/b_menu/shingi/gijyutu/gijyutu4/010/toushin/1412585.htm" TargetMode="External"/><Relationship Id="rId1" Type="http://schemas.openxmlformats.org/officeDocument/2006/relationships/slideLayout" Target="../slideLayouts/slideLayout2.xml"/><Relationship Id="rId4" Type="http://schemas.openxmlformats.org/officeDocument/2006/relationships/hyperlink" Target="https://www.adc.nao.ac.jp/J/cc/public/center/ADC_Data_acceptance_policy.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ext.go.jp/kaigisiryo/2019/11/__icsFiles/afieldfile/2019/11/22/1422630_006.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xt.go.jp/kaigisiryo/2019/11/__icsFiles/afieldfile/2019/11/22/1422630_006.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2651" y="1122363"/>
            <a:ext cx="11770241" cy="2387600"/>
          </a:xfrm>
        </p:spPr>
        <p:txBody>
          <a:bodyPr>
            <a:normAutofit/>
          </a:bodyPr>
          <a:lstStyle/>
          <a:p>
            <a:r>
              <a:rPr kumimoji="1" lang="en-US" altLang="ja-JP" sz="5400" dirty="0" smtClean="0"/>
              <a:t/>
            </a:r>
            <a:br>
              <a:rPr kumimoji="1" lang="en-US" altLang="ja-JP" sz="5400" dirty="0" smtClean="0"/>
            </a:br>
            <a:r>
              <a:rPr kumimoji="1" lang="ja-JP" altLang="en-US" sz="5400" dirty="0" smtClean="0"/>
              <a:t>天文アーカイブを取り巻く状況について</a:t>
            </a:r>
            <a:endParaRPr kumimoji="1" lang="ja-JP" altLang="en-US" sz="5400" dirty="0"/>
          </a:p>
        </p:txBody>
      </p:sp>
      <p:sp>
        <p:nvSpPr>
          <p:cNvPr id="3" name="サブタイトル 2"/>
          <p:cNvSpPr>
            <a:spLocks noGrp="1"/>
          </p:cNvSpPr>
          <p:nvPr>
            <p:ph type="subTitle" idx="1"/>
          </p:nvPr>
        </p:nvSpPr>
        <p:spPr>
          <a:xfrm>
            <a:off x="1525771" y="4186828"/>
            <a:ext cx="9144000" cy="1655762"/>
          </a:xfrm>
        </p:spPr>
        <p:txBody>
          <a:bodyPr/>
          <a:lstStyle/>
          <a:p>
            <a:r>
              <a:rPr kumimoji="1" lang="ja-JP" altLang="en-US" dirty="0" smtClean="0"/>
              <a:t>高田唯史</a:t>
            </a:r>
            <a:r>
              <a:rPr kumimoji="1" lang="en-US" altLang="ja-JP" dirty="0" smtClean="0"/>
              <a:t>(</a:t>
            </a:r>
            <a:r>
              <a:rPr kumimoji="1" lang="ja-JP" altLang="en-US" dirty="0" smtClean="0"/>
              <a:t>国立天文台天文データセンター</a:t>
            </a:r>
            <a:r>
              <a:rPr kumimoji="1" lang="en-US" altLang="ja-JP" dirty="0" smtClean="0"/>
              <a:t>)</a:t>
            </a:r>
            <a:endParaRPr kumimoji="1" lang="ja-JP" altLang="en-US" dirty="0"/>
          </a:p>
        </p:txBody>
      </p:sp>
      <p:sp>
        <p:nvSpPr>
          <p:cNvPr id="4" name="雲形吹き出し 3"/>
          <p:cNvSpPr/>
          <p:nvPr/>
        </p:nvSpPr>
        <p:spPr>
          <a:xfrm>
            <a:off x="637953" y="1616149"/>
            <a:ext cx="2551814" cy="99946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国立天</a:t>
            </a:r>
            <a:r>
              <a:rPr lang="ja-JP" altLang="en-US" dirty="0" smtClean="0"/>
              <a:t>文台の</a:t>
            </a:r>
            <a:endParaRPr kumimoji="1" lang="ja-JP" altLang="en-US" dirty="0"/>
          </a:p>
        </p:txBody>
      </p:sp>
    </p:spTree>
    <p:extLst>
      <p:ext uri="{BB962C8B-B14F-4D97-AF65-F5344CB8AC3E}">
        <p14:creationId xmlns:p14="http://schemas.microsoft.com/office/powerpoint/2010/main" val="1886948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368" y="352599"/>
            <a:ext cx="11817263" cy="1325563"/>
          </a:xfrm>
        </p:spPr>
        <p:txBody>
          <a:bodyPr/>
          <a:lstStyle/>
          <a:p>
            <a:r>
              <a:rPr lang="ja-JP" altLang="en-US" dirty="0"/>
              <a:t>国立天文台データ解析・アーカイブ・公開システム</a:t>
            </a:r>
            <a:endParaRPr kumimoji="1" lang="ja-JP" altLang="en-US" dirty="0"/>
          </a:p>
        </p:txBody>
      </p:sp>
      <p:sp>
        <p:nvSpPr>
          <p:cNvPr id="3" name="コンテンツ プレースホルダー 2"/>
          <p:cNvSpPr>
            <a:spLocks noGrp="1"/>
          </p:cNvSpPr>
          <p:nvPr>
            <p:ph idx="1"/>
          </p:nvPr>
        </p:nvSpPr>
        <p:spPr>
          <a:xfrm>
            <a:off x="187369" y="1825625"/>
            <a:ext cx="11817262" cy="4351338"/>
          </a:xfrm>
        </p:spPr>
        <p:txBody>
          <a:bodyPr/>
          <a:lstStyle/>
          <a:p>
            <a:r>
              <a:rPr kumimoji="1" lang="ja-JP" altLang="en-US" dirty="0" smtClean="0"/>
              <a:t>２０１８年３月１日より稼働したレンタル計算機システム</a:t>
            </a:r>
            <a:endParaRPr lang="en-US" altLang="ja-JP" dirty="0" smtClean="0"/>
          </a:p>
          <a:p>
            <a:r>
              <a:rPr kumimoji="1" lang="ja-JP" altLang="en-US" dirty="0" smtClean="0"/>
              <a:t>納入業者は富士通（株）</a:t>
            </a:r>
            <a:endParaRPr kumimoji="1" lang="en-US" altLang="ja-JP" dirty="0" smtClean="0"/>
          </a:p>
          <a:p>
            <a:r>
              <a:rPr kumimoji="1" lang="ja-JP" altLang="en-US" dirty="0" smtClean="0"/>
              <a:t>１４個のサブシステムもしくはコンポーネント、そのうち、１０個はアーカイブシステム</a:t>
            </a:r>
            <a:endParaRPr kumimoji="1" lang="en-US" altLang="ja-JP" dirty="0" smtClean="0"/>
          </a:p>
          <a:p>
            <a:r>
              <a:rPr kumimoji="1" lang="ja-JP" altLang="en-US" dirty="0" smtClean="0"/>
              <a:t>設置場所は主に三鷹だが、それ以外に、水沢、野辺山、岡山に設置</a:t>
            </a:r>
            <a:endParaRPr kumimoji="1" lang="en-US" altLang="ja-JP" dirty="0" smtClean="0"/>
          </a:p>
          <a:p>
            <a:r>
              <a:rPr kumimoji="1" lang="ja-JP" altLang="en-US" dirty="0" smtClean="0"/>
              <a:t>常駐</a:t>
            </a:r>
            <a:r>
              <a:rPr kumimoji="1" lang="en-US" altLang="ja-JP" dirty="0" smtClean="0"/>
              <a:t>SE3</a:t>
            </a:r>
            <a:r>
              <a:rPr kumimoji="1" lang="ja-JP" altLang="en-US" dirty="0" smtClean="0"/>
              <a:t>人、</a:t>
            </a:r>
            <a:r>
              <a:rPr kumimoji="1" lang="en-US" altLang="ja-JP" dirty="0" smtClean="0"/>
              <a:t>CE</a:t>
            </a:r>
            <a:r>
              <a:rPr kumimoji="1" lang="ja-JP" altLang="en-US" dirty="0" smtClean="0"/>
              <a:t>の常駐なし</a:t>
            </a:r>
            <a:endParaRPr kumimoji="1" lang="en-US" altLang="ja-JP" dirty="0" smtClean="0"/>
          </a:p>
          <a:p>
            <a:r>
              <a:rPr kumimoji="1" lang="ja-JP" altLang="en-US" dirty="0" smtClean="0"/>
              <a:t>翌営業日サポートが基本線（休日対応なし：法定停電時は別途契約）</a:t>
            </a:r>
            <a:endParaRPr kumimoji="1" lang="en-US" altLang="ja-JP" dirty="0" smtClean="0"/>
          </a:p>
          <a:p>
            <a:endParaRPr kumimoji="1" lang="en-US" altLang="ja-JP" dirty="0" smtClean="0"/>
          </a:p>
        </p:txBody>
      </p:sp>
    </p:spTree>
    <p:extLst>
      <p:ext uri="{BB962C8B-B14F-4D97-AF65-F5344CB8AC3E}">
        <p14:creationId xmlns:p14="http://schemas.microsoft.com/office/powerpoint/2010/main" val="2436683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01041" y="247127"/>
            <a:ext cx="10363200" cy="6438900"/>
          </a:xfrm>
          <a:prstGeom prst="rect">
            <a:avLst/>
          </a:prstGeom>
        </p:spPr>
      </p:pic>
      <p:sp>
        <p:nvSpPr>
          <p:cNvPr id="5" name="テキスト ボックス 4"/>
          <p:cNvSpPr txBox="1"/>
          <p:nvPr/>
        </p:nvSpPr>
        <p:spPr>
          <a:xfrm>
            <a:off x="10772384" y="475989"/>
            <a:ext cx="1240078" cy="2585323"/>
          </a:xfrm>
          <a:prstGeom prst="rect">
            <a:avLst/>
          </a:prstGeom>
          <a:noFill/>
        </p:spPr>
        <p:txBody>
          <a:bodyPr wrap="square" rtlCol="0">
            <a:spAutoFit/>
          </a:bodyPr>
          <a:lstStyle/>
          <a:p>
            <a:r>
              <a:rPr kumimoji="1" lang="en-US" altLang="ja-JP" dirty="0" smtClean="0">
                <a:solidFill>
                  <a:srgbClr val="FF0000"/>
                </a:solidFill>
              </a:rPr>
              <a:t>MASTARS</a:t>
            </a:r>
          </a:p>
          <a:p>
            <a:r>
              <a:rPr kumimoji="1" lang="en-US" altLang="ja-JP" dirty="0" smtClean="0">
                <a:solidFill>
                  <a:srgbClr val="FF0000"/>
                </a:solidFill>
              </a:rPr>
              <a:t>SMOKA</a:t>
            </a:r>
          </a:p>
          <a:p>
            <a:r>
              <a:rPr kumimoji="1" lang="en-US" altLang="ja-JP" dirty="0" smtClean="0">
                <a:solidFill>
                  <a:srgbClr val="FF0000"/>
                </a:solidFill>
              </a:rPr>
              <a:t>HSC</a:t>
            </a:r>
          </a:p>
          <a:p>
            <a:r>
              <a:rPr kumimoji="1" lang="en-US" altLang="ja-JP" dirty="0" smtClean="0">
                <a:solidFill>
                  <a:srgbClr val="FF0000"/>
                </a:solidFill>
              </a:rPr>
              <a:t>ALMA</a:t>
            </a:r>
          </a:p>
          <a:p>
            <a:r>
              <a:rPr kumimoji="1" lang="ja-JP" altLang="en-US" dirty="0" smtClean="0">
                <a:solidFill>
                  <a:srgbClr val="FF0000"/>
                </a:solidFill>
              </a:rPr>
              <a:t>野辺山</a:t>
            </a:r>
            <a:endParaRPr kumimoji="1" lang="en-US" altLang="ja-JP" dirty="0" smtClean="0">
              <a:solidFill>
                <a:srgbClr val="FF0000"/>
              </a:solidFill>
            </a:endParaRPr>
          </a:p>
          <a:p>
            <a:r>
              <a:rPr kumimoji="1" lang="en-US" altLang="ja-JP" dirty="0" smtClean="0">
                <a:solidFill>
                  <a:srgbClr val="FF0000"/>
                </a:solidFill>
              </a:rPr>
              <a:t>VERA</a:t>
            </a:r>
          </a:p>
          <a:p>
            <a:r>
              <a:rPr kumimoji="1" lang="ja-JP" altLang="en-US" dirty="0" smtClean="0">
                <a:solidFill>
                  <a:srgbClr val="FF0000"/>
                </a:solidFill>
              </a:rPr>
              <a:t>太陽</a:t>
            </a:r>
            <a:endParaRPr kumimoji="1" lang="en-US" altLang="ja-JP" dirty="0" smtClean="0">
              <a:solidFill>
                <a:srgbClr val="FF0000"/>
              </a:solidFill>
            </a:endParaRPr>
          </a:p>
          <a:p>
            <a:r>
              <a:rPr kumimoji="1" lang="ja-JP" altLang="en-US" dirty="0" smtClean="0">
                <a:solidFill>
                  <a:srgbClr val="FF0000"/>
                </a:solidFill>
              </a:rPr>
              <a:t>岡山</a:t>
            </a:r>
            <a:endParaRPr kumimoji="1" lang="en-US" altLang="ja-JP" dirty="0" smtClean="0">
              <a:solidFill>
                <a:srgbClr val="FF0000"/>
              </a:solidFill>
            </a:endParaRPr>
          </a:p>
          <a:p>
            <a:r>
              <a:rPr kumimoji="1" lang="ja-JP" altLang="en-US" dirty="0" smtClean="0">
                <a:solidFill>
                  <a:srgbClr val="FF0000"/>
                </a:solidFill>
              </a:rPr>
              <a:t>遠隔</a:t>
            </a:r>
            <a:endParaRPr kumimoji="1" lang="ja-JP" altLang="en-US" dirty="0">
              <a:solidFill>
                <a:srgbClr val="FF0000"/>
              </a:solidFill>
            </a:endParaRPr>
          </a:p>
        </p:txBody>
      </p:sp>
      <p:sp>
        <p:nvSpPr>
          <p:cNvPr id="6" name="テキスト ボックス 5"/>
          <p:cNvSpPr txBox="1"/>
          <p:nvPr/>
        </p:nvSpPr>
        <p:spPr>
          <a:xfrm>
            <a:off x="363255" y="4684734"/>
            <a:ext cx="926926" cy="369332"/>
          </a:xfrm>
          <a:prstGeom prst="rect">
            <a:avLst/>
          </a:prstGeom>
          <a:noFill/>
        </p:spPr>
        <p:txBody>
          <a:bodyPr wrap="square" rtlCol="0">
            <a:spAutoFit/>
          </a:bodyPr>
          <a:lstStyle/>
          <a:p>
            <a:r>
              <a:rPr kumimoji="1" lang="en-US" altLang="ja-JP" dirty="0" smtClean="0">
                <a:solidFill>
                  <a:srgbClr val="FF0000"/>
                </a:solidFill>
              </a:rPr>
              <a:t>JVO</a:t>
            </a:r>
            <a:endParaRPr kumimoji="1" lang="ja-JP" altLang="en-US" dirty="0">
              <a:solidFill>
                <a:srgbClr val="FF0000"/>
              </a:solidFill>
            </a:endParaRPr>
          </a:p>
        </p:txBody>
      </p:sp>
      <p:sp>
        <p:nvSpPr>
          <p:cNvPr id="7" name="テキスト ボックス 6"/>
          <p:cNvSpPr txBox="1"/>
          <p:nvPr/>
        </p:nvSpPr>
        <p:spPr>
          <a:xfrm>
            <a:off x="4922728" y="5762697"/>
            <a:ext cx="1803749" cy="923330"/>
          </a:xfrm>
          <a:prstGeom prst="rect">
            <a:avLst/>
          </a:prstGeom>
          <a:noFill/>
        </p:spPr>
        <p:txBody>
          <a:bodyPr wrap="square" rtlCol="0">
            <a:spAutoFit/>
          </a:bodyPr>
          <a:lstStyle/>
          <a:p>
            <a:r>
              <a:rPr kumimoji="1" lang="en-US" altLang="ja-JP" dirty="0" smtClean="0">
                <a:solidFill>
                  <a:srgbClr val="FF0000"/>
                </a:solidFill>
              </a:rPr>
              <a:t>RISE</a:t>
            </a:r>
          </a:p>
          <a:p>
            <a:r>
              <a:rPr kumimoji="1" lang="ja-JP" altLang="en-US" dirty="0" smtClean="0">
                <a:solidFill>
                  <a:srgbClr val="FF0000"/>
                </a:solidFill>
              </a:rPr>
              <a:t>測地解析</a:t>
            </a:r>
            <a:endParaRPr kumimoji="1" lang="en-US" altLang="ja-JP" dirty="0" smtClean="0">
              <a:solidFill>
                <a:srgbClr val="FF0000"/>
              </a:solidFill>
            </a:endParaRPr>
          </a:p>
          <a:p>
            <a:r>
              <a:rPr kumimoji="1" lang="ja-JP" altLang="en-US" dirty="0" smtClean="0">
                <a:solidFill>
                  <a:srgbClr val="FF0000"/>
                </a:solidFill>
              </a:rPr>
              <a:t>水沢バックアップ</a:t>
            </a:r>
            <a:endParaRPr kumimoji="1" lang="ja-JP" altLang="en-US" dirty="0">
              <a:solidFill>
                <a:srgbClr val="FF0000"/>
              </a:solidFill>
            </a:endParaRPr>
          </a:p>
        </p:txBody>
      </p:sp>
      <p:sp>
        <p:nvSpPr>
          <p:cNvPr id="8" name="テキスト ボックス 7"/>
          <p:cNvSpPr txBox="1"/>
          <p:nvPr/>
        </p:nvSpPr>
        <p:spPr>
          <a:xfrm>
            <a:off x="8079288" y="5348614"/>
            <a:ext cx="1114816" cy="646331"/>
          </a:xfrm>
          <a:prstGeom prst="rect">
            <a:avLst/>
          </a:prstGeom>
          <a:noFill/>
        </p:spPr>
        <p:txBody>
          <a:bodyPr wrap="square" rtlCol="0">
            <a:spAutoFit/>
          </a:bodyPr>
          <a:lstStyle/>
          <a:p>
            <a:r>
              <a:rPr kumimoji="1" lang="ja-JP" altLang="en-US" dirty="0" smtClean="0">
                <a:solidFill>
                  <a:srgbClr val="FF0000"/>
                </a:solidFill>
              </a:rPr>
              <a:t>多波長</a:t>
            </a:r>
            <a:endParaRPr kumimoji="1" lang="en-US" altLang="ja-JP" dirty="0" smtClean="0">
              <a:solidFill>
                <a:srgbClr val="FF0000"/>
              </a:solidFill>
            </a:endParaRPr>
          </a:p>
          <a:p>
            <a:r>
              <a:rPr kumimoji="1" lang="en-US" altLang="ja-JP" dirty="0" smtClean="0">
                <a:solidFill>
                  <a:srgbClr val="FF0000"/>
                </a:solidFill>
              </a:rPr>
              <a:t>JVO</a:t>
            </a:r>
            <a:endParaRPr kumimoji="1" lang="ja-JP" altLang="en-US" dirty="0">
              <a:solidFill>
                <a:srgbClr val="FF0000"/>
              </a:solidFill>
            </a:endParaRPr>
          </a:p>
        </p:txBody>
      </p:sp>
    </p:spTree>
    <p:extLst>
      <p:ext uri="{BB962C8B-B14F-4D97-AF65-F5344CB8AC3E}">
        <p14:creationId xmlns:p14="http://schemas.microsoft.com/office/powerpoint/2010/main" val="411412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ー 3"/>
          <p:cNvGraphicFramePr>
            <a:graphicFrameLocks noGrp="1"/>
          </p:cNvGraphicFramePr>
          <p:nvPr>
            <p:ph idx="1"/>
            <p:extLst/>
          </p:nvPr>
        </p:nvGraphicFramePr>
        <p:xfrm>
          <a:off x="576198" y="225465"/>
          <a:ext cx="11135638" cy="6363221"/>
        </p:xfrm>
        <a:graphic>
          <a:graphicData uri="http://schemas.openxmlformats.org/drawingml/2006/table">
            <a:tbl>
              <a:tblPr>
                <a:tableStyleId>{5C22544A-7EE6-4342-B048-85BDC9FD1C3A}</a:tableStyleId>
              </a:tblPr>
              <a:tblGrid>
                <a:gridCol w="2577219"/>
                <a:gridCol w="1619315"/>
                <a:gridCol w="1619315"/>
                <a:gridCol w="1573699"/>
                <a:gridCol w="1967125"/>
                <a:gridCol w="1778965"/>
              </a:tblGrid>
              <a:tr h="360452">
                <a:tc>
                  <a:txBody>
                    <a:bodyPr/>
                    <a:lstStyle/>
                    <a:p>
                      <a:pPr algn="l" fontAlgn="ctr"/>
                      <a:r>
                        <a:rPr lang="ja-JP" altLang="en-US" sz="1800" u="none" strike="noStrike" baseline="0" dirty="0">
                          <a:effectLst/>
                          <a:latin typeface="+mj-ea"/>
                          <a:ea typeface="+mj-ea"/>
                        </a:rPr>
                        <a:t>システム名</a:t>
                      </a:r>
                      <a:endParaRPr lang="ja-JP" altLang="en-US" sz="1800" b="1" i="0" u="none" strike="noStrike" baseline="0" dirty="0">
                        <a:solidFill>
                          <a:srgbClr val="000000"/>
                        </a:solidFill>
                        <a:effectLst/>
                        <a:latin typeface="+mj-ea"/>
                        <a:ea typeface="+mj-ea"/>
                      </a:endParaRPr>
                    </a:p>
                  </a:txBody>
                  <a:tcPr marL="9525" marR="9525" marT="9525" marB="0" anchor="ctr"/>
                </a:tc>
                <a:tc>
                  <a:txBody>
                    <a:bodyPr/>
                    <a:lstStyle/>
                    <a:p>
                      <a:pPr algn="l" fontAlgn="ctr"/>
                      <a:r>
                        <a:rPr lang="ja-JP" altLang="en-US" sz="1800" u="none" strike="noStrike" baseline="0">
                          <a:effectLst/>
                          <a:latin typeface="+mj-ea"/>
                          <a:ea typeface="+mj-ea"/>
                        </a:rPr>
                        <a:t>サーバー数</a:t>
                      </a: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ja-JP" altLang="en-US" sz="1800" u="none" strike="noStrike" baseline="0">
                          <a:effectLst/>
                          <a:latin typeface="+mj-ea"/>
                          <a:ea typeface="+mj-ea"/>
                        </a:rPr>
                        <a:t>総コア数</a:t>
                      </a: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ja-JP" altLang="en-US" sz="1800" u="none" strike="noStrike" baseline="0">
                          <a:effectLst/>
                          <a:latin typeface="+mj-ea"/>
                          <a:ea typeface="+mj-ea"/>
                        </a:rPr>
                        <a:t>総メモリ量</a:t>
                      </a: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ja-JP" altLang="en-US" sz="1800" u="none" strike="noStrike" baseline="0">
                          <a:effectLst/>
                          <a:latin typeface="+mj-ea"/>
                          <a:ea typeface="+mj-ea"/>
                        </a:rPr>
                        <a:t>総ディスク容量</a:t>
                      </a: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ja-JP" altLang="en-US" sz="1800" u="none" strike="noStrike" baseline="0">
                          <a:effectLst/>
                          <a:latin typeface="+mj-ea"/>
                          <a:ea typeface="+mj-ea"/>
                        </a:rPr>
                        <a:t>テープ装置</a:t>
                      </a:r>
                      <a:endParaRPr lang="ja-JP" altLang="en-US" sz="1800" b="1" i="0" u="none" strike="noStrike" baseline="0">
                        <a:solidFill>
                          <a:srgbClr val="000000"/>
                        </a:solidFill>
                        <a:effectLst/>
                        <a:latin typeface="+mj-ea"/>
                        <a:ea typeface="+mj-ea"/>
                      </a:endParaRPr>
                    </a:p>
                  </a:txBody>
                  <a:tcPr marL="9525" marR="9525" marT="9525" marB="0" anchor="ctr"/>
                </a:tc>
              </a:tr>
              <a:tr h="360452">
                <a:tc>
                  <a:txBody>
                    <a:bodyPr/>
                    <a:lstStyle/>
                    <a:p>
                      <a:pPr algn="l" fontAlgn="ct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en-US" sz="1800" u="none" strike="noStrike" baseline="0">
                          <a:effectLst/>
                          <a:latin typeface="+mj-ea"/>
                          <a:ea typeface="+mj-ea"/>
                        </a:rPr>
                        <a:t>(GB)</a:t>
                      </a:r>
                      <a:endParaRPr 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en-US" sz="1800" u="none" strike="noStrike" baseline="0">
                          <a:effectLst/>
                          <a:latin typeface="+mj-ea"/>
                          <a:ea typeface="+mj-ea"/>
                        </a:rPr>
                        <a:t>(TB)</a:t>
                      </a:r>
                      <a:endParaRPr lang="en-US" sz="1800" b="1" i="0" u="none" strike="noStrike" baseline="0">
                        <a:solidFill>
                          <a:srgbClr val="000000"/>
                        </a:solidFill>
                        <a:effectLst/>
                        <a:latin typeface="+mj-ea"/>
                        <a:ea typeface="+mj-ea"/>
                      </a:endParaRPr>
                    </a:p>
                  </a:txBody>
                  <a:tcPr marL="9525" marR="9525" marT="9525" marB="0" anchor="ctr"/>
                </a:tc>
                <a:tc>
                  <a:txBody>
                    <a:bodyPr/>
                    <a:lstStyle/>
                    <a:p>
                      <a:pPr algn="l" fontAlgn="ctr"/>
                      <a:r>
                        <a:rPr lang="en-US" sz="1800" u="none" strike="noStrike" baseline="0">
                          <a:effectLst/>
                          <a:latin typeface="+mj-ea"/>
                          <a:ea typeface="+mj-ea"/>
                        </a:rPr>
                        <a:t>(TB)（</a:t>
                      </a:r>
                      <a:r>
                        <a:rPr lang="ja-JP" altLang="en-US" sz="1800" u="none" strike="noStrike" baseline="0">
                          <a:effectLst/>
                          <a:latin typeface="+mj-ea"/>
                          <a:ea typeface="+mj-ea"/>
                        </a:rPr>
                        <a:t>非圧縮）</a:t>
                      </a:r>
                      <a:endParaRPr lang="ja-JP" altLang="en-US" sz="1800" b="1"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多波長解析</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696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8928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2160</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zh-TW" altLang="en-US" sz="1800" u="none" strike="noStrike" baseline="0">
                          <a:effectLst/>
                          <a:latin typeface="+mj-ea"/>
                          <a:ea typeface="+mj-ea"/>
                        </a:rPr>
                        <a:t>開発試験多波長解析</a:t>
                      </a:r>
                      <a:endParaRPr lang="zh-TW"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768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189</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共通機能</a:t>
                      </a:r>
                      <a:r>
                        <a:rPr lang="en-US" altLang="ja-JP" sz="1800" u="none" strike="noStrike" baseline="0">
                          <a:effectLst/>
                          <a:latin typeface="+mj-ea"/>
                          <a:ea typeface="+mj-ea"/>
                        </a:rPr>
                        <a:t>(</a:t>
                      </a:r>
                      <a:r>
                        <a:rPr lang="ja-JP" altLang="en-US" sz="1800" u="none" strike="noStrike" baseline="0">
                          <a:effectLst/>
                          <a:latin typeface="+mj-ea"/>
                          <a:ea typeface="+mj-ea"/>
                        </a:rPr>
                        <a:t>端末など</a:t>
                      </a:r>
                      <a:r>
                        <a:rPr lang="en-US" altLang="ja-JP" sz="1800" u="none" strike="noStrike" baseline="0">
                          <a:effectLst/>
                          <a:latin typeface="+mj-ea"/>
                          <a:ea typeface="+mj-ea"/>
                        </a:rPr>
                        <a:t>)</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96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1536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72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en-US" sz="1800" u="none" strike="noStrike" baseline="0">
                          <a:effectLst/>
                          <a:latin typeface="+mj-ea"/>
                          <a:ea typeface="+mj-ea"/>
                        </a:rPr>
                        <a:t>MASTARS</a:t>
                      </a:r>
                      <a:endParaRPr 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5</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68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464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476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360</a:t>
                      </a:r>
                      <a:endParaRPr lang="en-US" altLang="ja-JP"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en-US" sz="1800" u="none" strike="noStrike" baseline="0">
                          <a:effectLst/>
                          <a:latin typeface="+mj-ea"/>
                          <a:ea typeface="+mj-ea"/>
                        </a:rPr>
                        <a:t>SMOKA</a:t>
                      </a:r>
                      <a:endParaRPr 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512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2720</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2839</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3000</a:t>
                      </a:r>
                      <a:endParaRPr lang="en-US" altLang="ja-JP"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en-US" sz="1800" u="none" strike="noStrike" baseline="0">
                          <a:effectLst/>
                          <a:latin typeface="+mj-ea"/>
                          <a:ea typeface="+mj-ea"/>
                        </a:rPr>
                        <a:t>HSC</a:t>
                      </a:r>
                      <a:r>
                        <a:rPr lang="ja-JP" altLang="en-US" sz="1800" u="none" strike="noStrike" baseline="0">
                          <a:effectLst/>
                          <a:latin typeface="+mj-ea"/>
                          <a:ea typeface="+mj-ea"/>
                        </a:rPr>
                        <a:t>アーカイブ</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23</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340</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3440</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1925</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516</a:t>
                      </a:r>
                      <a:endParaRPr lang="en-US" altLang="ja-JP"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en-US" sz="1800" u="none" strike="noStrike" baseline="0">
                          <a:effectLst/>
                          <a:latin typeface="+mj-ea"/>
                          <a:ea typeface="+mj-ea"/>
                        </a:rPr>
                        <a:t>ALMA</a:t>
                      </a:r>
                      <a:r>
                        <a:rPr lang="ja-JP" altLang="en-US" sz="1800" u="none" strike="noStrike" baseline="0">
                          <a:effectLst/>
                          <a:latin typeface="+mj-ea"/>
                          <a:ea typeface="+mj-ea"/>
                        </a:rPr>
                        <a:t>アーカイブ</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5</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40</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704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2261</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en-US" sz="1800" u="none" strike="noStrike" baseline="0">
                          <a:effectLst/>
                          <a:latin typeface="+mj-ea"/>
                          <a:ea typeface="+mj-ea"/>
                        </a:rPr>
                        <a:t>VERA</a:t>
                      </a:r>
                      <a:r>
                        <a:rPr lang="ja-JP" altLang="en-US" sz="1800" u="none" strike="noStrike" baseline="0">
                          <a:effectLst/>
                          <a:latin typeface="+mj-ea"/>
                          <a:ea typeface="+mj-ea"/>
                        </a:rPr>
                        <a:t>アーカイブ</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433</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野辺山アーカイブ</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192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272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岡山アーカイブ</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128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204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太陽アーカイブ</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20</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368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272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データ遠隔</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dirty="0">
                          <a:effectLst/>
                          <a:latin typeface="+mj-ea"/>
                          <a:ea typeface="+mj-ea"/>
                        </a:rPr>
                        <a:t>64</a:t>
                      </a:r>
                      <a:endParaRPr lang="en-US" altLang="ja-JP" sz="1800" b="0" i="0" u="none" strike="noStrike" baseline="0" dirty="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408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ヴァーチャル天文台</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13</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208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1664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476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開発試験ヴァーチャル</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en-US" sz="1800" u="none" strike="noStrike" baseline="0">
                          <a:effectLst/>
                          <a:latin typeface="+mj-ea"/>
                          <a:ea typeface="+mj-ea"/>
                        </a:rPr>
                        <a:t>RISE</a:t>
                      </a:r>
                      <a:r>
                        <a:rPr lang="ja-JP" altLang="en-US" sz="1800" u="none" strike="noStrike" baseline="0">
                          <a:effectLst/>
                          <a:latin typeface="+mj-ea"/>
                          <a:ea typeface="+mj-ea"/>
                        </a:rPr>
                        <a:t>データ解析</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72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256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55</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測地解析</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8</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16</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r>
              <a:tr h="331901">
                <a:tc>
                  <a:txBody>
                    <a:bodyPr/>
                    <a:lstStyle/>
                    <a:p>
                      <a:pPr algn="l" fontAlgn="ctr"/>
                      <a:r>
                        <a:rPr lang="ja-JP" altLang="en-US" sz="1800" u="none" strike="noStrike" baseline="0">
                          <a:effectLst/>
                          <a:latin typeface="+mj-ea"/>
                          <a:ea typeface="+mj-ea"/>
                        </a:rPr>
                        <a:t>水沢バックアップ</a:t>
                      </a: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1</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4</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a:effectLst/>
                          <a:latin typeface="+mj-ea"/>
                          <a:ea typeface="+mj-ea"/>
                        </a:rPr>
                        <a:t>32</a:t>
                      </a:r>
                      <a:endParaRPr lang="en-US" altLang="ja-JP" sz="1800" b="0" i="0" u="none" strike="noStrike" baseline="0">
                        <a:solidFill>
                          <a:srgbClr val="000000"/>
                        </a:solidFill>
                        <a:effectLst/>
                        <a:latin typeface="+mj-ea"/>
                        <a:ea typeface="+mj-ea"/>
                      </a:endParaRPr>
                    </a:p>
                  </a:txBody>
                  <a:tcPr marL="9525" marR="9525" marT="9525" marB="0" anchor="ctr"/>
                </a:tc>
                <a:tc>
                  <a:txBody>
                    <a:bodyPr/>
                    <a:lstStyle/>
                    <a:p>
                      <a:pPr algn="l" fontAlgn="ctr"/>
                      <a:endParaRPr lang="ja-JP" altLang="en-US" sz="1800" b="0" i="0" u="none" strike="noStrike" baseline="0">
                        <a:solidFill>
                          <a:srgbClr val="000000"/>
                        </a:solidFill>
                        <a:effectLst/>
                        <a:latin typeface="+mj-ea"/>
                        <a:ea typeface="+mj-ea"/>
                      </a:endParaRPr>
                    </a:p>
                  </a:txBody>
                  <a:tcPr marL="9525" marR="9525" marT="9525" marB="0" anchor="ctr"/>
                </a:tc>
                <a:tc>
                  <a:txBody>
                    <a:bodyPr/>
                    <a:lstStyle/>
                    <a:p>
                      <a:pPr algn="r" fontAlgn="ctr"/>
                      <a:r>
                        <a:rPr lang="en-US" altLang="ja-JP" sz="1800" u="none" strike="noStrike" baseline="0" dirty="0">
                          <a:effectLst/>
                          <a:latin typeface="+mj-ea"/>
                          <a:ea typeface="+mj-ea"/>
                        </a:rPr>
                        <a:t>618</a:t>
                      </a:r>
                      <a:endParaRPr lang="en-US" altLang="ja-JP" sz="1800" b="0" i="0" u="none" strike="noStrike" baseline="0" dirty="0">
                        <a:solidFill>
                          <a:srgbClr val="000000"/>
                        </a:solidFill>
                        <a:effectLst/>
                        <a:latin typeface="+mj-ea"/>
                        <a:ea typeface="+mj-ea"/>
                      </a:endParaRPr>
                    </a:p>
                  </a:txBody>
                  <a:tcPr marL="9525" marR="9525" marT="9525" marB="0" anchor="ctr"/>
                </a:tc>
              </a:tr>
            </a:tbl>
          </a:graphicData>
        </a:graphic>
      </p:graphicFrame>
    </p:spTree>
    <p:extLst>
      <p:ext uri="{BB962C8B-B14F-4D97-AF65-F5344CB8AC3E}">
        <p14:creationId xmlns:p14="http://schemas.microsoft.com/office/powerpoint/2010/main" val="396481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1437"/>
            <a:ext cx="5929745" cy="841375"/>
          </a:xfrm>
        </p:spPr>
        <p:txBody>
          <a:bodyPr>
            <a:normAutofit fontScale="90000"/>
          </a:bodyPr>
          <a:lstStyle/>
          <a:p>
            <a:r>
              <a:rPr kumimoji="1" lang="ja-JP" altLang="en-US" dirty="0" smtClean="0"/>
              <a:t>レンタル計算機経費内訳</a:t>
            </a:r>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2336464851"/>
              </p:ext>
            </p:extLst>
          </p:nvPr>
        </p:nvGraphicFramePr>
        <p:xfrm>
          <a:off x="5629707" y="366713"/>
          <a:ext cx="6391275" cy="62674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 7"/>
          <p:cNvGraphicFramePr>
            <a:graphicFrameLocks noGrp="1"/>
          </p:cNvGraphicFramePr>
          <p:nvPr>
            <p:extLst>
              <p:ext uri="{D42A27DB-BD31-4B8C-83A1-F6EECF244321}">
                <p14:modId xmlns:p14="http://schemas.microsoft.com/office/powerpoint/2010/main" val="2024367515"/>
              </p:ext>
            </p:extLst>
          </p:nvPr>
        </p:nvGraphicFramePr>
        <p:xfrm>
          <a:off x="432882" y="813665"/>
          <a:ext cx="4763944" cy="5820499"/>
        </p:xfrm>
        <a:graphic>
          <a:graphicData uri="http://schemas.openxmlformats.org/drawingml/2006/table">
            <a:tbl>
              <a:tblPr>
                <a:tableStyleId>{5C22544A-7EE6-4342-B048-85BDC9FD1C3A}</a:tableStyleId>
              </a:tblPr>
              <a:tblGrid>
                <a:gridCol w="2221091"/>
                <a:gridCol w="1365216"/>
                <a:gridCol w="1177637"/>
              </a:tblGrid>
              <a:tr h="255937">
                <a:tc>
                  <a:txBody>
                    <a:bodyPr/>
                    <a:lstStyle/>
                    <a:p>
                      <a:pPr algn="l" fontAlgn="b"/>
                      <a:r>
                        <a:rPr lang="ja-JP" altLang="en-US" sz="1600" u="none" strike="noStrike" baseline="0" dirty="0">
                          <a:effectLst/>
                        </a:rPr>
                        <a:t>システム名</a:t>
                      </a:r>
                      <a:endParaRPr lang="ja-JP" altLang="en-US" sz="1600" b="1"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r>
                        <a:rPr lang="ja-JP" altLang="en-US" sz="1600" u="none" strike="noStrike" baseline="0">
                          <a:effectLst/>
                        </a:rPr>
                        <a:t>年額</a:t>
                      </a:r>
                      <a:r>
                        <a:rPr lang="en-US" altLang="ja-JP" sz="1600" u="none" strike="noStrike" baseline="0">
                          <a:effectLst/>
                        </a:rPr>
                        <a:t>(</a:t>
                      </a:r>
                      <a:r>
                        <a:rPr lang="ja-JP" altLang="en-US" sz="1600" u="none" strike="noStrike" baseline="0">
                          <a:effectLst/>
                        </a:rPr>
                        <a:t>円</a:t>
                      </a:r>
                      <a:r>
                        <a:rPr lang="en-US" altLang="ja-JP" sz="1600" u="none" strike="noStrike" baseline="0">
                          <a:effectLst/>
                        </a:rPr>
                        <a:t>)</a:t>
                      </a:r>
                      <a:endParaRPr lang="en-US" altLang="ja-JP" sz="1600" b="1"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l" fontAlgn="b"/>
                      <a:r>
                        <a:rPr lang="ja-JP" altLang="en-US" sz="1600" u="none" strike="noStrike" baseline="0">
                          <a:effectLst/>
                        </a:rPr>
                        <a:t>割合</a:t>
                      </a:r>
                      <a:endParaRPr lang="ja-JP" altLang="en-US" sz="1600" b="1"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495361">
                <a:tc>
                  <a:txBody>
                    <a:bodyPr/>
                    <a:lstStyle/>
                    <a:p>
                      <a:pPr algn="l" fontAlgn="b"/>
                      <a:r>
                        <a:rPr lang="ja-JP" altLang="en-US" sz="1600" u="none" strike="noStrike" baseline="0">
                          <a:effectLst/>
                        </a:rPr>
                        <a:t>多波長解析</a:t>
                      </a:r>
                      <a:endParaRPr lang="ja-JP" altLang="en-US"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43,157,724.4 </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0.215789</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495361">
                <a:tc>
                  <a:txBody>
                    <a:bodyPr/>
                    <a:lstStyle/>
                    <a:p>
                      <a:pPr algn="l" fontAlgn="b"/>
                      <a:r>
                        <a:rPr lang="zh-TW" altLang="en-US" sz="1600" u="none" strike="noStrike" baseline="0" dirty="0">
                          <a:effectLst/>
                        </a:rPr>
                        <a:t>開発試験多波長解析</a:t>
                      </a:r>
                      <a:endParaRPr lang="zh-TW" altLang="en-US"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3,820,463.7 </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effectLst/>
                        </a:rPr>
                        <a:t>0.019102</a:t>
                      </a:r>
                      <a:endParaRPr lang="en-US" altLang="ja-JP"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495361">
                <a:tc>
                  <a:txBody>
                    <a:bodyPr/>
                    <a:lstStyle/>
                    <a:p>
                      <a:pPr algn="l" fontAlgn="b"/>
                      <a:r>
                        <a:rPr lang="ja-JP" altLang="en-US" sz="1600" u="none" strike="noStrike" baseline="0">
                          <a:effectLst/>
                        </a:rPr>
                        <a:t>共通機能</a:t>
                      </a:r>
                      <a:endParaRPr lang="ja-JP" altLang="en-US"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effectLst/>
                        </a:rPr>
                        <a:t>5,039,813.4 </a:t>
                      </a:r>
                      <a:endParaRPr lang="en-US" altLang="ja-JP"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0.025199</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495361">
                <a:tc>
                  <a:txBody>
                    <a:bodyPr/>
                    <a:lstStyle/>
                    <a:p>
                      <a:pPr algn="l" fontAlgn="b"/>
                      <a:r>
                        <a:rPr lang="en-US" sz="1600" u="none" strike="noStrike" baseline="0" dirty="0">
                          <a:solidFill>
                            <a:srgbClr val="FF0000"/>
                          </a:solidFill>
                          <a:effectLst/>
                        </a:rPr>
                        <a:t>MASTARS</a:t>
                      </a:r>
                      <a:endParaRPr 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4,798,781.8 </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0.023994</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en-US" sz="1600" u="none" strike="noStrike" baseline="0" dirty="0">
                          <a:solidFill>
                            <a:srgbClr val="FF0000"/>
                          </a:solidFill>
                          <a:effectLst/>
                        </a:rPr>
                        <a:t>SMOKA</a:t>
                      </a:r>
                      <a:endParaRPr 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27,526,261.0 </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0.137631</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en-US" sz="1600" u="none" strike="noStrike" baseline="0" dirty="0">
                          <a:solidFill>
                            <a:srgbClr val="FF0000"/>
                          </a:solidFill>
                          <a:effectLst/>
                        </a:rPr>
                        <a:t>HSC</a:t>
                      </a:r>
                      <a:r>
                        <a:rPr lang="ja-JP" altLang="en-US" sz="1600" u="none" strike="noStrike" baseline="0" dirty="0">
                          <a:solidFill>
                            <a:srgbClr val="FF0000"/>
                          </a:solidFill>
                          <a:effectLst/>
                        </a:rPr>
                        <a:t>アーカイブ</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24,710,020.6 </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0.12355</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en-US" sz="1600" u="none" strike="noStrike" baseline="0" dirty="0">
                          <a:solidFill>
                            <a:srgbClr val="FF0000"/>
                          </a:solidFill>
                          <a:effectLst/>
                        </a:rPr>
                        <a:t>ALMA</a:t>
                      </a:r>
                      <a:r>
                        <a:rPr lang="ja-JP" altLang="en-US" sz="1600" u="none" strike="noStrike" baseline="0" dirty="0">
                          <a:solidFill>
                            <a:srgbClr val="FF0000"/>
                          </a:solidFill>
                          <a:effectLst/>
                        </a:rPr>
                        <a:t>アーカイブ</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12,344,873.4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0.061724</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en-US" sz="1600" u="none" strike="noStrike" baseline="0" dirty="0">
                          <a:solidFill>
                            <a:srgbClr val="FF0000"/>
                          </a:solidFill>
                          <a:effectLst/>
                        </a:rPr>
                        <a:t>VERA</a:t>
                      </a:r>
                      <a:r>
                        <a:rPr lang="ja-JP" altLang="en-US" sz="1600" u="none" strike="noStrike" baseline="0" dirty="0">
                          <a:solidFill>
                            <a:srgbClr val="FF0000"/>
                          </a:solidFill>
                          <a:effectLst/>
                        </a:rPr>
                        <a:t>アーカイブ</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2,533,985.6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0.01267</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野辺山アーカイブ</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1,825,758.2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0.009129</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岡山アーカイブ</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1,511,966.5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0.00756</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太陽アーカイブ</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2,275,158.2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0.011376</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データ遠隔</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solidFill>
                            <a:srgbClr val="FF0000"/>
                          </a:solidFill>
                          <a:effectLst/>
                        </a:rPr>
                        <a:t>2,036,829.8 </a:t>
                      </a:r>
                      <a:endParaRPr lang="en-US" altLang="ja-JP" sz="1600" b="0" i="0" u="none" strike="noStrike" baseline="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0.010184</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ヴァーチャル天文台</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11,554,424.9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0.057772</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開発試験ヴァーチャル</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1,502,505.5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0.007513</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en-US" sz="1600" u="none" strike="noStrike" baseline="0">
                          <a:effectLst/>
                        </a:rPr>
                        <a:t>RISE</a:t>
                      </a:r>
                      <a:r>
                        <a:rPr lang="ja-JP" altLang="en-US" sz="1600" u="none" strike="noStrike" baseline="0">
                          <a:effectLst/>
                        </a:rPr>
                        <a:t>データ解析</a:t>
                      </a:r>
                      <a:endParaRPr lang="ja-JP" altLang="en-US"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2,641,661.5 </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0.013208</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a:effectLst/>
                        </a:rPr>
                        <a:t>測地解析</a:t>
                      </a:r>
                      <a:endParaRPr lang="ja-JP" altLang="en-US"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640,648.5 </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0.003203</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dirty="0">
                          <a:solidFill>
                            <a:srgbClr val="FF0000"/>
                          </a:solidFill>
                          <a:effectLst/>
                        </a:rPr>
                        <a:t>水沢バックアップ</a:t>
                      </a:r>
                      <a:endParaRPr lang="ja-JP" altLang="en-US"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1,548,684.4 </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solidFill>
                            <a:srgbClr val="FF0000"/>
                          </a:solidFill>
                          <a:effectLst/>
                        </a:rPr>
                        <a:t>0.007743</a:t>
                      </a:r>
                      <a:endParaRPr lang="en-US" altLang="ja-JP" sz="1600" b="0" i="0" u="none" strike="noStrike" baseline="0"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r h="255937">
                <a:tc>
                  <a:txBody>
                    <a:bodyPr/>
                    <a:lstStyle/>
                    <a:p>
                      <a:pPr algn="l" fontAlgn="b"/>
                      <a:r>
                        <a:rPr lang="ja-JP" altLang="en-US" sz="1600" u="none" strike="noStrike" baseline="0">
                          <a:effectLst/>
                        </a:rPr>
                        <a:t>サポート＆サービス</a:t>
                      </a:r>
                      <a:endParaRPr lang="ja-JP" altLang="en-US"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a:effectLst/>
                        </a:rPr>
                        <a:t>48,056,147.6 </a:t>
                      </a:r>
                      <a:endParaRPr lang="en-US" altLang="ja-JP" sz="1600" b="0" i="0" u="none" strike="noStrike" baseline="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b"/>
                      <a:r>
                        <a:rPr lang="en-US" altLang="ja-JP" sz="1600" u="none" strike="noStrike" baseline="0" dirty="0">
                          <a:effectLst/>
                        </a:rPr>
                        <a:t>0.240281</a:t>
                      </a:r>
                      <a:endParaRPr lang="en-US" altLang="ja-JP" sz="1600" b="0" i="0" u="none" strike="noStrike" baseline="0"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r>
            </a:tbl>
          </a:graphicData>
        </a:graphic>
      </p:graphicFrame>
      <p:sp>
        <p:nvSpPr>
          <p:cNvPr id="3" name="スライド番号プレースホルダー 2"/>
          <p:cNvSpPr>
            <a:spLocks noGrp="1"/>
          </p:cNvSpPr>
          <p:nvPr>
            <p:ph type="sldNum" sz="quarter" idx="12"/>
          </p:nvPr>
        </p:nvSpPr>
        <p:spPr/>
        <p:txBody>
          <a:bodyPr/>
          <a:lstStyle/>
          <a:p>
            <a:fld id="{D3222163-0763-4F07-8DD5-77DAD79BCF8A}" type="slidenum">
              <a:rPr kumimoji="1" lang="ja-JP" altLang="en-US" smtClean="0"/>
              <a:t>13</a:t>
            </a:fld>
            <a:endParaRPr kumimoji="1" lang="ja-JP" altLang="en-US"/>
          </a:p>
        </p:txBody>
      </p:sp>
    </p:spTree>
    <p:extLst>
      <p:ext uri="{BB962C8B-B14F-4D97-AF65-F5344CB8AC3E}">
        <p14:creationId xmlns:p14="http://schemas.microsoft.com/office/powerpoint/2010/main" val="1308760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342900" y="1015997"/>
          <a:ext cx="11683998" cy="5473702"/>
        </p:xfrm>
        <a:graphic>
          <a:graphicData uri="http://schemas.openxmlformats.org/drawingml/2006/table">
            <a:tbl>
              <a:tblPr>
                <a:tableStyleId>{5C22544A-7EE6-4342-B048-85BDC9FD1C3A}</a:tableStyleId>
              </a:tblPr>
              <a:tblGrid>
                <a:gridCol w="1251858"/>
                <a:gridCol w="1530047"/>
                <a:gridCol w="1530047"/>
                <a:gridCol w="1530047"/>
                <a:gridCol w="1530047"/>
                <a:gridCol w="1530047"/>
                <a:gridCol w="1251858"/>
                <a:gridCol w="1530047"/>
              </a:tblGrid>
              <a:tr h="465116">
                <a:tc>
                  <a:txBody>
                    <a:bodyPr/>
                    <a:lstStyle/>
                    <a:p>
                      <a:pPr algn="l" fontAlgn="ctr"/>
                      <a:endParaRPr lang="ja-JP" altLang="en-US" sz="2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b="1" u="none" strike="noStrike" baseline="0">
                          <a:effectLst/>
                          <a:latin typeface="ＭＳ ゴシック" panose="020B0609070205080204" pitchFamily="49" charset="-128"/>
                          <a:ea typeface="ＭＳ ゴシック" panose="020B0609070205080204" pitchFamily="49" charset="-128"/>
                        </a:rPr>
                        <a:t>2013</a:t>
                      </a:r>
                      <a:endParaRPr lang="en-US" altLang="ja-JP"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b="1" u="none" strike="noStrike" baseline="0">
                          <a:effectLst/>
                          <a:latin typeface="ＭＳ ゴシック" panose="020B0609070205080204" pitchFamily="49" charset="-128"/>
                          <a:ea typeface="ＭＳ ゴシック" panose="020B0609070205080204" pitchFamily="49" charset="-128"/>
                        </a:rPr>
                        <a:t>2014</a:t>
                      </a:r>
                      <a:endParaRPr lang="en-US" altLang="ja-JP"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b="1" u="none" strike="noStrike" baseline="0">
                          <a:effectLst/>
                          <a:latin typeface="ＭＳ ゴシック" panose="020B0609070205080204" pitchFamily="49" charset="-128"/>
                          <a:ea typeface="ＭＳ ゴシック" panose="020B0609070205080204" pitchFamily="49" charset="-128"/>
                        </a:rPr>
                        <a:t>2015</a:t>
                      </a:r>
                      <a:endParaRPr lang="en-US" altLang="ja-JP"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b="1" u="none" strike="noStrike" baseline="0">
                          <a:effectLst/>
                          <a:latin typeface="ＭＳ ゴシック" panose="020B0609070205080204" pitchFamily="49" charset="-128"/>
                          <a:ea typeface="ＭＳ ゴシック" panose="020B0609070205080204" pitchFamily="49" charset="-128"/>
                        </a:rPr>
                        <a:t>2016</a:t>
                      </a:r>
                      <a:endParaRPr lang="en-US" altLang="ja-JP"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b="1" u="none" strike="noStrike" baseline="0">
                          <a:effectLst/>
                          <a:latin typeface="ＭＳ ゴシック" panose="020B0609070205080204" pitchFamily="49" charset="-128"/>
                          <a:ea typeface="ＭＳ ゴシック" panose="020B0609070205080204" pitchFamily="49" charset="-128"/>
                        </a:rPr>
                        <a:t>2017</a:t>
                      </a:r>
                      <a:endParaRPr lang="en-US" altLang="ja-JP"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r>
                        <a:rPr lang="ja-JP" altLang="en-US" sz="2000" b="1" u="none" strike="noStrike" baseline="0" dirty="0" smtClean="0">
                          <a:effectLst/>
                          <a:latin typeface="ＭＳ ゴシック" panose="020B0609070205080204" pitchFamily="49" charset="-128"/>
                          <a:ea typeface="ＭＳ ゴシック" panose="020B0609070205080204" pitchFamily="49" charset="-128"/>
                        </a:rPr>
                        <a:t>合計</a:t>
                      </a:r>
                      <a:endParaRPr lang="ja-JP" altLang="en-US" sz="2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ja-JP" altLang="en-US" sz="2000" b="1" u="none" strike="noStrike" baseline="0" dirty="0">
                          <a:effectLst/>
                          <a:latin typeface="ＭＳ ゴシック" panose="020B0609070205080204" pitchFamily="49" charset="-128"/>
                          <a:ea typeface="ＭＳ ゴシック" panose="020B0609070205080204" pitchFamily="49" charset="-128"/>
                        </a:rPr>
                        <a:t>共同利用</a:t>
                      </a:r>
                      <a:endParaRPr lang="ja-JP" altLang="en-US" sz="2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6,565,182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3,150,459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7,562,118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1,618,530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5,619,415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24,515,704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en-US" sz="2000" b="1" u="none" strike="noStrike" baseline="0">
                          <a:effectLst/>
                          <a:latin typeface="ＭＳ ゴシック" panose="020B0609070205080204" pitchFamily="49" charset="-128"/>
                          <a:ea typeface="ＭＳ ゴシック" panose="020B0609070205080204" pitchFamily="49" charset="-128"/>
                        </a:rPr>
                        <a:t>SMOKA</a:t>
                      </a:r>
                      <a:endParaRPr 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2,850,541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2,587,356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3,580,327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4,091,314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4,728,149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17,837,687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en-US" sz="2000" b="1" u="none" strike="noStrike" baseline="0" dirty="0">
                          <a:effectLst/>
                          <a:latin typeface="ＭＳ ゴシック" panose="020B0609070205080204" pitchFamily="49" charset="-128"/>
                          <a:ea typeface="ＭＳ ゴシック" panose="020B0609070205080204" pitchFamily="49" charset="-128"/>
                        </a:rPr>
                        <a:t>HSC</a:t>
                      </a:r>
                      <a:endParaRPr lang="en-US" sz="2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2,380,938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632,556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4,968,000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485,222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8,466,716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en-US" sz="2000" b="1" u="none" strike="noStrike" baseline="0">
                          <a:effectLst/>
                          <a:latin typeface="ＭＳ ゴシック" panose="020B0609070205080204" pitchFamily="49" charset="-128"/>
                          <a:ea typeface="ＭＳ ゴシック" panose="020B0609070205080204" pitchFamily="49" charset="-128"/>
                        </a:rPr>
                        <a:t>JVO</a:t>
                      </a:r>
                      <a:endParaRPr 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2,762,558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0</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0</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2,762,558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en-US" sz="2000" b="1" u="none" strike="noStrike" baseline="0">
                          <a:effectLst/>
                          <a:latin typeface="ＭＳ ゴシック" panose="020B0609070205080204" pitchFamily="49" charset="-128"/>
                          <a:ea typeface="ＭＳ ゴシック" panose="020B0609070205080204" pitchFamily="49" charset="-128"/>
                        </a:rPr>
                        <a:t>ALMA</a:t>
                      </a:r>
                      <a:endParaRPr 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7,637,250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104,000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82,877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8,814,600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82,877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16,721,604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ja-JP" altLang="en-US" sz="2000" b="1" u="none" strike="noStrike" baseline="0">
                          <a:effectLst/>
                          <a:latin typeface="ＭＳ ゴシック" panose="020B0609070205080204" pitchFamily="49" charset="-128"/>
                          <a:ea typeface="ＭＳ ゴシック" panose="020B0609070205080204" pitchFamily="49" charset="-128"/>
                        </a:rPr>
                        <a:t>太陽</a:t>
                      </a:r>
                      <a:endParaRPr lang="ja-JP" alt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1,050,000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4,744,477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1,755,712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1,777,200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2,071,072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11,398,461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ja-JP" altLang="en-US" sz="2000" b="1" u="none" strike="noStrike" baseline="0">
                          <a:effectLst/>
                          <a:latin typeface="ＭＳ ゴシック" panose="020B0609070205080204" pitchFamily="49" charset="-128"/>
                          <a:ea typeface="ＭＳ ゴシック" panose="020B0609070205080204" pitchFamily="49" charset="-128"/>
                        </a:rPr>
                        <a:t>野辺山</a:t>
                      </a:r>
                      <a:endParaRPr lang="ja-JP" alt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6,048,000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264,171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1,139,760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264,171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7,716,102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ja-JP" altLang="en-US" sz="2000" b="1" u="none" strike="noStrike" baseline="0">
                          <a:effectLst/>
                          <a:latin typeface="ＭＳ ゴシック" panose="020B0609070205080204" pitchFamily="49" charset="-128"/>
                          <a:ea typeface="ＭＳ ゴシック" panose="020B0609070205080204" pitchFamily="49" charset="-128"/>
                        </a:rPr>
                        <a:t>水沢</a:t>
                      </a:r>
                      <a:endParaRPr lang="ja-JP" alt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648,188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909,360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1,557,548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en-US" sz="2000" b="1" u="none" strike="noStrike" baseline="0">
                          <a:effectLst/>
                          <a:latin typeface="ＭＳ ゴシック" panose="020B0609070205080204" pitchFamily="49" charset="-128"/>
                          <a:ea typeface="ＭＳ ゴシック" panose="020B0609070205080204" pitchFamily="49" charset="-128"/>
                        </a:rPr>
                        <a:t>MASTARS</a:t>
                      </a:r>
                      <a:endParaRPr 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172,800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0</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172,800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endParaRPr lang="ja-JP" altLang="en-US" sz="2000" b="1"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r h="455326">
                <a:tc>
                  <a:txBody>
                    <a:bodyPr/>
                    <a:lstStyle/>
                    <a:p>
                      <a:pPr algn="l" fontAlgn="ctr"/>
                      <a:r>
                        <a:rPr lang="ja-JP" altLang="en-US" sz="2000" b="1" u="none" strike="noStrike" baseline="0" dirty="0">
                          <a:effectLst/>
                          <a:latin typeface="ＭＳ ゴシック" panose="020B0609070205080204" pitchFamily="49" charset="-128"/>
                          <a:ea typeface="ＭＳ ゴシック" panose="020B0609070205080204" pitchFamily="49" charset="-128"/>
                        </a:rPr>
                        <a:t>合計</a:t>
                      </a:r>
                      <a:endParaRPr lang="ja-JP" altLang="en-US" sz="2000" b="1"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23,246,469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17,915,036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14,327,365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22,409,404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a:effectLst/>
                          <a:latin typeface="ＭＳ ゴシック" panose="020B0609070205080204" pitchFamily="49" charset="-128"/>
                          <a:ea typeface="ＭＳ ゴシック" panose="020B0609070205080204" pitchFamily="49" charset="-128"/>
                        </a:rPr>
                        <a:t>13,250,906 </a:t>
                      </a:r>
                      <a:endParaRPr lang="en-US" altLang="ja-JP"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l" fontAlgn="ctr"/>
                      <a:endParaRPr lang="ja-JP" altLang="en-US" sz="2000" b="0" i="0" u="none" strike="noStrike" baseline="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baseline="0" dirty="0">
                          <a:effectLst/>
                          <a:latin typeface="ＭＳ ゴシック" panose="020B0609070205080204" pitchFamily="49" charset="-128"/>
                          <a:ea typeface="ＭＳ ゴシック" panose="020B0609070205080204" pitchFamily="49" charset="-128"/>
                        </a:rPr>
                        <a:t>91,149,180 </a:t>
                      </a:r>
                      <a:endParaRPr lang="en-US" altLang="ja-JP" sz="2000" b="0" i="0" u="none" strike="noStrike" baseline="0"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tc>
              </a:tr>
            </a:tbl>
          </a:graphicData>
        </a:graphic>
      </p:graphicFrame>
      <p:sp>
        <p:nvSpPr>
          <p:cNvPr id="5" name="テキスト ボックス 4"/>
          <p:cNvSpPr txBox="1"/>
          <p:nvPr/>
        </p:nvSpPr>
        <p:spPr>
          <a:xfrm>
            <a:off x="2552700" y="199446"/>
            <a:ext cx="8077200" cy="584775"/>
          </a:xfrm>
          <a:prstGeom prst="rect">
            <a:avLst/>
          </a:prstGeom>
          <a:noFill/>
        </p:spPr>
        <p:txBody>
          <a:bodyPr wrap="square" rtlCol="0">
            <a:spAutoFit/>
          </a:bodyPr>
          <a:lstStyle/>
          <a:p>
            <a:r>
              <a:rPr kumimoji="1" lang="ja-JP" altLang="en-US" sz="3200" dirty="0" smtClean="0"/>
              <a:t>買い取り機器予算</a:t>
            </a:r>
            <a:r>
              <a:rPr kumimoji="1" lang="en-US" altLang="ja-JP" sz="3200" dirty="0" smtClean="0"/>
              <a:t>(FY2013-FY2017)(</a:t>
            </a:r>
            <a:r>
              <a:rPr kumimoji="1" lang="ja-JP" altLang="en-US" sz="3200" dirty="0" smtClean="0"/>
              <a:t>単位　円</a:t>
            </a:r>
            <a:r>
              <a:rPr kumimoji="1" lang="en-US" altLang="ja-JP" sz="3200" dirty="0" smtClean="0"/>
              <a:t>)</a:t>
            </a:r>
            <a:endParaRPr kumimoji="1" lang="ja-JP" altLang="en-US" sz="3200" dirty="0"/>
          </a:p>
        </p:txBody>
      </p:sp>
      <p:sp>
        <p:nvSpPr>
          <p:cNvPr id="2" name="スライド番号プレースホルダー 1"/>
          <p:cNvSpPr>
            <a:spLocks noGrp="1"/>
          </p:cNvSpPr>
          <p:nvPr>
            <p:ph type="sldNum" sz="quarter" idx="12"/>
          </p:nvPr>
        </p:nvSpPr>
        <p:spPr/>
        <p:txBody>
          <a:bodyPr/>
          <a:lstStyle/>
          <a:p>
            <a:fld id="{D3222163-0763-4F07-8DD5-77DAD79BCF8A}" type="slidenum">
              <a:rPr kumimoji="1" lang="ja-JP" altLang="en-US" smtClean="0"/>
              <a:t>14</a:t>
            </a:fld>
            <a:endParaRPr kumimoji="1" lang="ja-JP" altLang="en-US"/>
          </a:p>
        </p:txBody>
      </p:sp>
    </p:spTree>
    <p:extLst>
      <p:ext uri="{BB962C8B-B14F-4D97-AF65-F5344CB8AC3E}">
        <p14:creationId xmlns:p14="http://schemas.microsoft.com/office/powerpoint/2010/main" val="4265780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1049000" cy="1325563"/>
          </a:xfrm>
        </p:spPr>
        <p:txBody>
          <a:bodyPr/>
          <a:lstStyle/>
          <a:p>
            <a:r>
              <a:rPr kumimoji="1" lang="en-US" altLang="ja-JP" dirty="0" smtClean="0"/>
              <a:t>ADC</a:t>
            </a:r>
            <a:r>
              <a:rPr kumimoji="1" lang="ja-JP" altLang="en-US" dirty="0" smtClean="0"/>
              <a:t>計算機関連使用電力と電気料金概算</a:t>
            </a:r>
            <a:endParaRPr kumimoji="1" lang="ja-JP" altLang="en-US" dirty="0"/>
          </a:p>
        </p:txBody>
      </p:sp>
      <p:sp>
        <p:nvSpPr>
          <p:cNvPr id="3" name="コンテンツ プレースホルダー 2"/>
          <p:cNvSpPr>
            <a:spLocks noGrp="1"/>
          </p:cNvSpPr>
          <p:nvPr>
            <p:ph idx="1"/>
          </p:nvPr>
        </p:nvSpPr>
        <p:spPr>
          <a:xfrm>
            <a:off x="838200" y="1480008"/>
            <a:ext cx="10515600" cy="5269584"/>
          </a:xfrm>
        </p:spPr>
        <p:txBody>
          <a:bodyPr>
            <a:normAutofit fontScale="92500" lnSpcReduction="10000"/>
          </a:bodyPr>
          <a:lstStyle/>
          <a:p>
            <a:r>
              <a:rPr kumimoji="1" lang="ja-JP" altLang="en-US" dirty="0" smtClean="0"/>
              <a:t>レンタルシステムについては、機器の構成も変わっていないので</a:t>
            </a:r>
            <a:r>
              <a:rPr kumimoji="1" lang="en-US" altLang="ja-JP" dirty="0" smtClean="0"/>
              <a:t>3</a:t>
            </a:r>
            <a:r>
              <a:rPr kumimoji="1" lang="ja-JP" altLang="en-US" dirty="0" smtClean="0"/>
              <a:t>月と</a:t>
            </a:r>
            <a:r>
              <a:rPr kumimoji="1" lang="en-US" altLang="ja-JP" dirty="0" smtClean="0"/>
              <a:t>7</a:t>
            </a:r>
            <a:r>
              <a:rPr kumimoji="1" lang="ja-JP" altLang="en-US" dirty="0" smtClean="0"/>
              <a:t>月の平均を取ったぐらいが平均的な使用電力と考えられる。</a:t>
            </a:r>
            <a:endParaRPr kumimoji="1" lang="en-US" altLang="ja-JP" dirty="0" smtClean="0"/>
          </a:p>
          <a:p>
            <a:r>
              <a:rPr kumimoji="1" lang="ja-JP" altLang="en-US" dirty="0" smtClean="0"/>
              <a:t>買取機器は</a:t>
            </a:r>
            <a:r>
              <a:rPr kumimoji="1" lang="en-US" altLang="ja-JP" dirty="0" smtClean="0"/>
              <a:t>3</a:t>
            </a:r>
            <a:r>
              <a:rPr kumimoji="1" lang="ja-JP" altLang="en-US" dirty="0" smtClean="0"/>
              <a:t>月から</a:t>
            </a:r>
            <a:r>
              <a:rPr kumimoji="1" lang="en-US" altLang="ja-JP" dirty="0" smtClean="0"/>
              <a:t>7</a:t>
            </a:r>
            <a:r>
              <a:rPr kumimoji="1" lang="ja-JP" altLang="en-US" dirty="0" smtClean="0"/>
              <a:t>月までに増設を行ったので、今後の</a:t>
            </a:r>
            <a:r>
              <a:rPr kumimoji="1" lang="en-US" altLang="ja-JP" dirty="0" smtClean="0"/>
              <a:t>2019</a:t>
            </a:r>
            <a:r>
              <a:rPr kumimoji="1" lang="ja-JP" altLang="en-US" dirty="0" smtClean="0"/>
              <a:t>年</a:t>
            </a:r>
            <a:r>
              <a:rPr kumimoji="1" lang="en-US" altLang="ja-JP" dirty="0" smtClean="0"/>
              <a:t>7</a:t>
            </a:r>
            <a:r>
              <a:rPr kumimoji="1" lang="ja-JP" altLang="en-US" dirty="0" smtClean="0"/>
              <a:t>月並の使用量であると仮定する。</a:t>
            </a:r>
            <a:endParaRPr kumimoji="1" lang="en-US" altLang="ja-JP" dirty="0" smtClean="0"/>
          </a:p>
          <a:p>
            <a:pPr marL="0" indent="0">
              <a:buNone/>
            </a:pPr>
            <a:r>
              <a:rPr kumimoji="1" lang="en-US" altLang="ja-JP" dirty="0" smtClean="0"/>
              <a:t>(</a:t>
            </a:r>
            <a:r>
              <a:rPr kumimoji="1" lang="ja-JP" altLang="en-US" dirty="0" smtClean="0"/>
              <a:t>内訳</a:t>
            </a:r>
            <a:r>
              <a:rPr kumimoji="1" lang="en-US" altLang="ja-JP" dirty="0" smtClean="0"/>
              <a:t>)</a:t>
            </a:r>
          </a:p>
          <a:p>
            <a:pPr lvl="1">
              <a:buFont typeface="Wingdings" panose="05000000000000000000" pitchFamily="2" charset="2"/>
              <a:buChar char="ü"/>
            </a:pPr>
            <a:r>
              <a:rPr lang="ja-JP" altLang="en-US" dirty="0" smtClean="0"/>
              <a:t>レンタル機器の消費電力量 ：</a:t>
            </a:r>
            <a:r>
              <a:rPr lang="en-US" altLang="ja-JP" dirty="0" smtClean="0"/>
              <a:t>50,671 kWh </a:t>
            </a:r>
            <a:r>
              <a:rPr lang="ja-JP" altLang="en-US" dirty="0" smtClean="0"/>
              <a:t>～ </a:t>
            </a:r>
            <a:r>
              <a:rPr lang="en-US" altLang="ja-JP" dirty="0" smtClean="0"/>
              <a:t>100</a:t>
            </a:r>
            <a:r>
              <a:rPr lang="ja-JP" altLang="en-US" dirty="0" smtClean="0"/>
              <a:t>万円</a:t>
            </a:r>
          </a:p>
          <a:p>
            <a:pPr lvl="1">
              <a:buFont typeface="Wingdings" panose="05000000000000000000" pitchFamily="2" charset="2"/>
              <a:buChar char="ü"/>
            </a:pPr>
            <a:r>
              <a:rPr lang="ja-JP" altLang="en-US" dirty="0" smtClean="0"/>
              <a:t>買取機器の消費電力量：</a:t>
            </a:r>
            <a:r>
              <a:rPr lang="en-US" altLang="ja-JP" dirty="0" smtClean="0"/>
              <a:t>49,779 kWh </a:t>
            </a:r>
            <a:r>
              <a:rPr lang="ja-JP" altLang="en-US" dirty="0" smtClean="0"/>
              <a:t>～ </a:t>
            </a:r>
            <a:r>
              <a:rPr lang="en-US" altLang="ja-JP" dirty="0" smtClean="0"/>
              <a:t>100</a:t>
            </a:r>
            <a:r>
              <a:rPr lang="ja-JP" altLang="en-US" dirty="0" smtClean="0"/>
              <a:t>万円</a:t>
            </a:r>
          </a:p>
          <a:p>
            <a:pPr lvl="1">
              <a:buFont typeface="Wingdings" panose="05000000000000000000" pitchFamily="2" charset="2"/>
              <a:buChar char="ü"/>
            </a:pPr>
            <a:r>
              <a:rPr lang="ja-JP" altLang="en-US" dirty="0" smtClean="0"/>
              <a:t>空調機関係の消費電力量　 ：</a:t>
            </a:r>
            <a:r>
              <a:rPr lang="en-US" altLang="ja-JP" dirty="0" smtClean="0"/>
              <a:t>43,806 kWh </a:t>
            </a:r>
            <a:r>
              <a:rPr lang="ja-JP" altLang="en-US" dirty="0" smtClean="0"/>
              <a:t>～  </a:t>
            </a:r>
            <a:r>
              <a:rPr lang="en-US" altLang="ja-JP" dirty="0" smtClean="0"/>
              <a:t>90</a:t>
            </a:r>
            <a:r>
              <a:rPr lang="ja-JP" altLang="en-US" dirty="0" smtClean="0"/>
              <a:t>万円</a:t>
            </a:r>
          </a:p>
          <a:p>
            <a:pPr lvl="2">
              <a:buFont typeface="Wingdings" panose="05000000000000000000" pitchFamily="2" charset="2"/>
              <a:buChar char="p"/>
            </a:pPr>
            <a:r>
              <a:rPr lang="ja-JP" altLang="en-US" dirty="0" smtClean="0"/>
              <a:t>レンタル機器 冷却分：</a:t>
            </a:r>
            <a:r>
              <a:rPr lang="en-US" altLang="ja-JP" dirty="0" smtClean="0"/>
              <a:t>45</a:t>
            </a:r>
            <a:r>
              <a:rPr lang="ja-JP" altLang="en-US" dirty="0" smtClean="0"/>
              <a:t>万円</a:t>
            </a:r>
          </a:p>
          <a:p>
            <a:pPr lvl="2">
              <a:buFont typeface="Wingdings" panose="05000000000000000000" pitchFamily="2" charset="2"/>
              <a:buChar char="p"/>
            </a:pPr>
            <a:r>
              <a:rPr lang="ja-JP" altLang="en-US" dirty="0" smtClean="0"/>
              <a:t>買取機器 冷却分：</a:t>
            </a:r>
            <a:r>
              <a:rPr lang="en-US" altLang="ja-JP" dirty="0" smtClean="0"/>
              <a:t>45</a:t>
            </a:r>
            <a:r>
              <a:rPr lang="ja-JP" altLang="en-US" dirty="0" smtClean="0"/>
              <a:t>万円</a:t>
            </a:r>
          </a:p>
          <a:p>
            <a:r>
              <a:rPr kumimoji="1" lang="ja-JP" altLang="en-US" dirty="0" smtClean="0"/>
              <a:t>レンタル計算機及びそれを支える空調の電気代は　～</a:t>
            </a:r>
            <a:r>
              <a:rPr kumimoji="1" lang="en-US" altLang="ja-JP" dirty="0" smtClean="0"/>
              <a:t>145</a:t>
            </a:r>
            <a:r>
              <a:rPr kumimoji="1" lang="ja-JP" altLang="en-US" dirty="0" smtClean="0"/>
              <a:t>万円</a:t>
            </a:r>
            <a:r>
              <a:rPr kumimoji="1" lang="en-US" altLang="ja-JP" dirty="0" smtClean="0"/>
              <a:t>/</a:t>
            </a:r>
            <a:r>
              <a:rPr kumimoji="1" lang="ja-JP" altLang="en-US" dirty="0" smtClean="0"/>
              <a:t>月</a:t>
            </a:r>
            <a:endParaRPr kumimoji="1" lang="en-US" altLang="ja-JP" dirty="0" smtClean="0"/>
          </a:p>
          <a:p>
            <a:pPr marL="0" indent="0">
              <a:buNone/>
            </a:pPr>
            <a:r>
              <a:rPr kumimoji="1" lang="ja-JP" altLang="en-US" dirty="0" smtClean="0"/>
              <a:t>　　　　　　　　　　　　　　　　　　　　　　　　　　　　　　または、</a:t>
            </a:r>
            <a:r>
              <a:rPr kumimoji="1" lang="en-US" altLang="ja-JP" dirty="0" smtClean="0"/>
              <a:t>1740</a:t>
            </a:r>
            <a:r>
              <a:rPr kumimoji="1" lang="ja-JP" altLang="en-US" dirty="0" smtClean="0"/>
              <a:t>万円</a:t>
            </a:r>
            <a:r>
              <a:rPr kumimoji="1" lang="en-US" altLang="ja-JP" dirty="0" smtClean="0"/>
              <a:t>/</a:t>
            </a:r>
            <a:r>
              <a:rPr kumimoji="1" lang="ja-JP" altLang="en-US" dirty="0" smtClean="0"/>
              <a:t>年</a:t>
            </a:r>
            <a:endParaRPr kumimoji="1" lang="en-US" altLang="ja-JP" dirty="0" smtClean="0"/>
          </a:p>
          <a:p>
            <a:pPr marL="0" indent="0">
              <a:buNone/>
            </a:pPr>
            <a:r>
              <a:rPr kumimoji="1" lang="ja-JP" altLang="en-US" dirty="0" smtClean="0"/>
              <a:t>　レンタル契約</a:t>
            </a:r>
            <a:r>
              <a:rPr kumimoji="1" lang="en-US" altLang="ja-JP" dirty="0" smtClean="0"/>
              <a:t>2</a:t>
            </a:r>
            <a:r>
              <a:rPr kumimoji="1" lang="ja-JP" altLang="en-US" dirty="0" smtClean="0"/>
              <a:t>億円の</a:t>
            </a:r>
            <a:r>
              <a:rPr kumimoji="1" lang="en-US" altLang="ja-JP" dirty="0" smtClean="0"/>
              <a:t>9%</a:t>
            </a:r>
            <a:r>
              <a:rPr kumimoji="1" lang="ja-JP" altLang="en-US" dirty="0" smtClean="0"/>
              <a:t>程度と考えれば良さそう。</a:t>
            </a:r>
            <a:endParaRPr kumimoji="1" lang="ja-JP" altLang="en-US" dirty="0"/>
          </a:p>
        </p:txBody>
      </p:sp>
    </p:spTree>
    <p:extLst>
      <p:ext uri="{BB962C8B-B14F-4D97-AF65-F5344CB8AC3E}">
        <p14:creationId xmlns:p14="http://schemas.microsoft.com/office/powerpoint/2010/main" val="3448640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3652" y="1"/>
            <a:ext cx="11038368" cy="1254642"/>
          </a:xfrm>
        </p:spPr>
        <p:txBody>
          <a:bodyPr>
            <a:normAutofit/>
          </a:bodyPr>
          <a:lstStyle/>
          <a:p>
            <a:r>
              <a:rPr kumimoji="1" lang="en-US" altLang="ja-JP" dirty="0" smtClean="0"/>
              <a:t>(</a:t>
            </a:r>
            <a:r>
              <a:rPr kumimoji="1" lang="ja-JP" altLang="en-US" dirty="0" smtClean="0"/>
              <a:t>例</a:t>
            </a:r>
            <a:r>
              <a:rPr kumimoji="1" lang="en-US" altLang="ja-JP" dirty="0" smtClean="0"/>
              <a:t>)SMOKA</a:t>
            </a:r>
            <a:r>
              <a:rPr kumimoji="1" lang="ja-JP" altLang="en-US" dirty="0" smtClean="0"/>
              <a:t>運用にかかる概算費用</a:t>
            </a:r>
            <a:r>
              <a:rPr kumimoji="1" lang="en-US" altLang="ja-JP" dirty="0" smtClean="0"/>
              <a:t>(</a:t>
            </a:r>
            <a:r>
              <a:rPr kumimoji="1" lang="ja-JP" altLang="en-US" dirty="0" smtClean="0"/>
              <a:t>年額推定</a:t>
            </a:r>
            <a:r>
              <a:rPr kumimoji="1" lang="en-US" altLang="ja-JP" dirty="0" smtClean="0"/>
              <a:t>)</a:t>
            </a:r>
            <a:endParaRPr kumimoji="1" lang="ja-JP" altLang="en-US" dirty="0"/>
          </a:p>
        </p:txBody>
      </p:sp>
      <p:sp>
        <p:nvSpPr>
          <p:cNvPr id="4" name="コンテンツ プレースホルダー 2"/>
          <p:cNvSpPr txBox="1">
            <a:spLocks/>
          </p:cNvSpPr>
          <p:nvPr/>
        </p:nvSpPr>
        <p:spPr>
          <a:xfrm>
            <a:off x="350875" y="1144442"/>
            <a:ext cx="11734800" cy="53201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レンタル計算機　　　　　　　～</a:t>
            </a:r>
            <a:r>
              <a:rPr lang="en-US" altLang="ja-JP" dirty="0" smtClean="0"/>
              <a:t>2420</a:t>
            </a:r>
            <a:r>
              <a:rPr lang="ja-JP" altLang="en-US" dirty="0" smtClean="0"/>
              <a:t>万円　（</a:t>
            </a:r>
            <a:r>
              <a:rPr lang="en-US" altLang="ja-JP" dirty="0" err="1" smtClean="0"/>
              <a:t>VizierR</a:t>
            </a:r>
            <a:r>
              <a:rPr lang="ja-JP" altLang="en-US" dirty="0" err="1" smtClean="0"/>
              <a:t>、</a:t>
            </a:r>
            <a:r>
              <a:rPr lang="ja-JP" altLang="en-US" dirty="0" smtClean="0"/>
              <a:t>カタログ、</a:t>
            </a:r>
            <a:r>
              <a:rPr lang="en-US" altLang="ja-JP" dirty="0" smtClean="0"/>
              <a:t>ADS</a:t>
            </a:r>
            <a:r>
              <a:rPr lang="ja-JP" altLang="en-US" dirty="0" smtClean="0"/>
              <a:t>等分除外）</a:t>
            </a:r>
            <a:endParaRPr lang="en-US" altLang="ja-JP" dirty="0" smtClean="0"/>
          </a:p>
          <a:p>
            <a:r>
              <a:rPr lang="ja-JP" altLang="en-US" dirty="0" smtClean="0"/>
              <a:t>買い取り計算機　　　　　　　</a:t>
            </a:r>
            <a:r>
              <a:rPr lang="en-US" altLang="ja-JP" dirty="0" smtClean="0"/>
              <a:t>400</a:t>
            </a:r>
            <a:r>
              <a:rPr lang="ja-JP" altLang="en-US" dirty="0" smtClean="0"/>
              <a:t>万円</a:t>
            </a:r>
            <a:endParaRPr lang="en-US" altLang="ja-JP" dirty="0" smtClean="0"/>
          </a:p>
          <a:p>
            <a:pPr lvl="1"/>
            <a:r>
              <a:rPr lang="ja-JP" altLang="en-US" dirty="0" smtClean="0"/>
              <a:t>新規機器購入</a:t>
            </a:r>
            <a:r>
              <a:rPr lang="en-US" altLang="ja-JP" dirty="0" smtClean="0"/>
              <a:t>(5</a:t>
            </a:r>
            <a:r>
              <a:rPr lang="ja-JP" altLang="en-US" dirty="0" smtClean="0"/>
              <a:t>年前の機器の更新</a:t>
            </a:r>
            <a:r>
              <a:rPr lang="en-US" altLang="ja-JP" dirty="0" smtClean="0"/>
              <a:t>)</a:t>
            </a:r>
          </a:p>
          <a:p>
            <a:r>
              <a:rPr lang="ja-JP" altLang="en-US" dirty="0" smtClean="0"/>
              <a:t>活動費　　　　　　　　　　　　　</a:t>
            </a:r>
            <a:r>
              <a:rPr lang="en-US" altLang="ja-JP" dirty="0" smtClean="0"/>
              <a:t>50</a:t>
            </a:r>
            <a:r>
              <a:rPr lang="ja-JP" altLang="en-US" dirty="0" smtClean="0"/>
              <a:t>万円（昨年度までは～</a:t>
            </a:r>
            <a:r>
              <a:rPr lang="en-US" altLang="ja-JP" dirty="0" smtClean="0"/>
              <a:t>300</a:t>
            </a:r>
            <a:r>
              <a:rPr lang="ja-JP" altLang="en-US" dirty="0" smtClean="0"/>
              <a:t>万円）</a:t>
            </a:r>
            <a:endParaRPr lang="en-US" altLang="ja-JP" dirty="0" smtClean="0"/>
          </a:p>
          <a:p>
            <a:r>
              <a:rPr lang="ja-JP" altLang="en-US" dirty="0" smtClean="0"/>
              <a:t>電気代　　　　　　　　　　　　～</a:t>
            </a:r>
            <a:r>
              <a:rPr lang="en-US" altLang="ja-JP" dirty="0" smtClean="0"/>
              <a:t>300</a:t>
            </a:r>
            <a:r>
              <a:rPr lang="ja-JP" altLang="en-US" dirty="0" smtClean="0"/>
              <a:t>万円</a:t>
            </a:r>
            <a:endParaRPr lang="en-US" altLang="ja-JP" dirty="0" smtClean="0"/>
          </a:p>
          <a:p>
            <a:r>
              <a:rPr lang="ja-JP" altLang="en-US" dirty="0" smtClean="0"/>
              <a:t>人件費</a:t>
            </a:r>
            <a:endParaRPr lang="en-US" altLang="ja-JP" dirty="0" smtClean="0"/>
          </a:p>
          <a:p>
            <a:pPr lvl="1">
              <a:buFont typeface="Wingdings" panose="05000000000000000000" pitchFamily="2" charset="2"/>
              <a:buChar char="ü"/>
            </a:pPr>
            <a:r>
              <a:rPr lang="ja-JP" altLang="en-US" dirty="0" smtClean="0"/>
              <a:t>准教授　</a:t>
            </a:r>
            <a:r>
              <a:rPr lang="en-US" altLang="ja-JP" dirty="0" smtClean="0"/>
              <a:t>1</a:t>
            </a:r>
            <a:r>
              <a:rPr lang="ja-JP" altLang="en-US" dirty="0" smtClean="0"/>
              <a:t>名　　　　　　　　　　　</a:t>
            </a:r>
            <a:r>
              <a:rPr lang="en-US" altLang="ja-JP" dirty="0" smtClean="0"/>
              <a:t>1000</a:t>
            </a:r>
            <a:r>
              <a:rPr lang="ja-JP" altLang="en-US" dirty="0" smtClean="0"/>
              <a:t>万円</a:t>
            </a:r>
            <a:endParaRPr lang="en-US" altLang="ja-JP" dirty="0"/>
          </a:p>
          <a:p>
            <a:pPr lvl="1">
              <a:buFont typeface="Wingdings" panose="05000000000000000000" pitchFamily="2" charset="2"/>
              <a:buChar char="ü"/>
            </a:pPr>
            <a:r>
              <a:rPr lang="ja-JP" altLang="en-US" dirty="0" smtClean="0"/>
              <a:t>研究員　</a:t>
            </a:r>
            <a:r>
              <a:rPr lang="en-US" altLang="ja-JP" dirty="0" smtClean="0"/>
              <a:t>2</a:t>
            </a:r>
            <a:r>
              <a:rPr lang="ja-JP" altLang="en-US" dirty="0" smtClean="0"/>
              <a:t>名　　　　　　　　　　　 </a:t>
            </a:r>
            <a:r>
              <a:rPr lang="en-US" altLang="ja-JP" dirty="0" smtClean="0"/>
              <a:t>1000</a:t>
            </a:r>
            <a:r>
              <a:rPr lang="ja-JP" altLang="en-US" dirty="0" smtClean="0"/>
              <a:t>万円</a:t>
            </a:r>
            <a:endParaRPr lang="en-US" altLang="ja-JP" dirty="0" smtClean="0"/>
          </a:p>
          <a:p>
            <a:pPr lvl="1">
              <a:buFont typeface="Wingdings" panose="05000000000000000000" pitchFamily="2" charset="2"/>
              <a:buChar char="ü"/>
            </a:pPr>
            <a:r>
              <a:rPr lang="ja-JP" altLang="en-US" dirty="0" smtClean="0"/>
              <a:t>特任専門員　</a:t>
            </a:r>
            <a:r>
              <a:rPr lang="en-US" altLang="ja-JP" dirty="0" smtClean="0"/>
              <a:t>1</a:t>
            </a:r>
            <a:r>
              <a:rPr lang="ja-JP" altLang="en-US" dirty="0" smtClean="0"/>
              <a:t>名</a:t>
            </a:r>
            <a:r>
              <a:rPr lang="en-US" altLang="ja-JP" dirty="0" smtClean="0"/>
              <a:t>(2</a:t>
            </a:r>
            <a:r>
              <a:rPr lang="ja-JP" altLang="en-US" dirty="0" smtClean="0"/>
              <a:t>月より</a:t>
            </a:r>
            <a:r>
              <a:rPr lang="en-US" altLang="ja-JP" dirty="0" smtClean="0"/>
              <a:t>)</a:t>
            </a:r>
            <a:r>
              <a:rPr lang="ja-JP" altLang="en-US" dirty="0" smtClean="0"/>
              <a:t>　　　</a:t>
            </a:r>
            <a:r>
              <a:rPr lang="en-US" altLang="ja-JP" dirty="0" smtClean="0"/>
              <a:t>500</a:t>
            </a:r>
            <a:r>
              <a:rPr lang="ja-JP" altLang="en-US" dirty="0" smtClean="0"/>
              <a:t>万円</a:t>
            </a:r>
            <a:endParaRPr lang="en-US" altLang="ja-JP" dirty="0" smtClean="0"/>
          </a:p>
          <a:p>
            <a:pPr lvl="1">
              <a:buFont typeface="Wingdings" panose="05000000000000000000" pitchFamily="2" charset="2"/>
              <a:buChar char="ü"/>
            </a:pPr>
            <a:endParaRPr lang="en-US" altLang="ja-JP" dirty="0"/>
          </a:p>
          <a:p>
            <a:pPr marL="457200" lvl="1" indent="0">
              <a:buNone/>
            </a:pPr>
            <a:r>
              <a:rPr lang="ja-JP" altLang="en-US" dirty="0" smtClean="0"/>
              <a:t>合計　～</a:t>
            </a:r>
            <a:r>
              <a:rPr lang="en-US" altLang="ja-JP" dirty="0" smtClean="0"/>
              <a:t>5700</a:t>
            </a:r>
            <a:r>
              <a:rPr lang="ja-JP" altLang="en-US" dirty="0" smtClean="0"/>
              <a:t>万円　</a:t>
            </a:r>
            <a:endParaRPr lang="en-US" altLang="ja-JP" dirty="0" smtClean="0"/>
          </a:p>
        </p:txBody>
      </p:sp>
    </p:spTree>
    <p:extLst>
      <p:ext uri="{BB962C8B-B14F-4D97-AF65-F5344CB8AC3E}">
        <p14:creationId xmlns:p14="http://schemas.microsoft.com/office/powerpoint/2010/main" val="1680955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2767897054"/>
              </p:ext>
            </p:extLst>
          </p:nvPr>
        </p:nvGraphicFramePr>
        <p:xfrm>
          <a:off x="1275907" y="95693"/>
          <a:ext cx="9303488" cy="66559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4170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48167"/>
            <a:ext cx="10515600" cy="1325563"/>
          </a:xfrm>
        </p:spPr>
        <p:txBody>
          <a:bodyPr anchor="ctr" anchorCtr="1"/>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335280" y="1456660"/>
            <a:ext cx="11521440" cy="4964852"/>
          </a:xfrm>
        </p:spPr>
        <p:txBody>
          <a:bodyPr>
            <a:normAutofit/>
          </a:bodyPr>
          <a:lstStyle/>
          <a:p>
            <a:r>
              <a:rPr kumimoji="1" lang="ja-JP" altLang="en-US" dirty="0" smtClean="0"/>
              <a:t>アーカイブの運用にはそれなりにお金はかかる。</a:t>
            </a:r>
            <a:endParaRPr kumimoji="1" lang="en-US" altLang="ja-JP" dirty="0" smtClean="0"/>
          </a:p>
          <a:p>
            <a:r>
              <a:rPr kumimoji="1" lang="ja-JP" altLang="en-US" dirty="0" smtClean="0"/>
              <a:t>人材も育成しながら、中長期的な視野での戦略を練る必要がある。</a:t>
            </a:r>
            <a:endParaRPr kumimoji="1" lang="en-US" altLang="ja-JP" dirty="0" smtClean="0"/>
          </a:p>
          <a:p>
            <a:r>
              <a:rPr kumimoji="1" lang="ja-JP" altLang="en-US" dirty="0" smtClean="0"/>
              <a:t>国立天文台における最近の動きは、我々アーカイブ運用側の自発的なものが少ない。機能改善等は着実に行ったり、経費の削減については（それなりには）努力しているつもりだが、まだ不足を指摘されることもある。</a:t>
            </a:r>
            <a:endParaRPr kumimoji="1" lang="en-US" altLang="ja-JP" dirty="0" smtClean="0"/>
          </a:p>
          <a:p>
            <a:r>
              <a:rPr kumimoji="1" lang="ja-JP" altLang="en-US" dirty="0" smtClean="0"/>
              <a:t>アーカイブを使って、科学的成果を最大化するためにはどうするべきかの議論は今まであまりなかった。特にコミュニティーが何を求めているのかを今後どのように吸い上げていくのかは明確化して、仕組みを作っていかないといけない。</a:t>
            </a:r>
            <a:endParaRPr kumimoji="1" lang="en-US" altLang="ja-JP" dirty="0" smtClean="0"/>
          </a:p>
          <a:p>
            <a:r>
              <a:rPr kumimoji="1" lang="ja-JP" altLang="en-US" dirty="0" smtClean="0"/>
              <a:t>外的要因は不透明な点も多く、今後も注視が必要。自分たちで何が出来るのかは実はよくわからない。</a:t>
            </a:r>
            <a:endParaRPr kumimoji="1" lang="ja-JP" altLang="en-US" dirty="0"/>
          </a:p>
        </p:txBody>
      </p:sp>
    </p:spTree>
    <p:extLst>
      <p:ext uri="{BB962C8B-B14F-4D97-AF65-F5344CB8AC3E}">
        <p14:creationId xmlns:p14="http://schemas.microsoft.com/office/powerpoint/2010/main" val="3828337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5670" y="163107"/>
            <a:ext cx="10515600" cy="1325563"/>
          </a:xfrm>
        </p:spPr>
        <p:txBody>
          <a:bodyPr/>
          <a:lstStyle/>
          <a:p>
            <a:r>
              <a:rPr kumimoji="1" lang="ja-JP" altLang="en-US" dirty="0" smtClean="0"/>
              <a:t>今日の話の内容</a:t>
            </a:r>
            <a:endParaRPr kumimoji="1" lang="ja-JP" altLang="en-US" dirty="0"/>
          </a:p>
        </p:txBody>
      </p:sp>
      <p:sp>
        <p:nvSpPr>
          <p:cNvPr id="3" name="コンテンツ プレースホルダー 2"/>
          <p:cNvSpPr>
            <a:spLocks noGrp="1"/>
          </p:cNvSpPr>
          <p:nvPr>
            <p:ph idx="1"/>
          </p:nvPr>
        </p:nvSpPr>
        <p:spPr>
          <a:xfrm>
            <a:off x="489099" y="1265274"/>
            <a:ext cx="11334306" cy="5475768"/>
          </a:xfrm>
        </p:spPr>
        <p:txBody>
          <a:bodyPr/>
          <a:lstStyle/>
          <a:p>
            <a:r>
              <a:rPr kumimoji="1" lang="ja-JP" altLang="en-US" dirty="0" smtClean="0"/>
              <a:t>国（文科省など）による施策との関係</a:t>
            </a:r>
            <a:endParaRPr kumimoji="1" lang="en-US" altLang="ja-JP" dirty="0" smtClean="0"/>
          </a:p>
          <a:p>
            <a:pPr lvl="1">
              <a:buFont typeface="Wingdings" panose="05000000000000000000" pitchFamily="2" charset="2"/>
              <a:buChar char="ü"/>
            </a:pPr>
            <a:r>
              <a:rPr kumimoji="1" lang="ja-JP" altLang="en-US" dirty="0" smtClean="0"/>
              <a:t>オープンデータ、オープンサイエンス</a:t>
            </a:r>
            <a:endParaRPr kumimoji="1" lang="en-US" altLang="ja-JP" dirty="0" smtClean="0"/>
          </a:p>
          <a:p>
            <a:pPr lvl="1">
              <a:buFont typeface="Wingdings" panose="05000000000000000000" pitchFamily="2" charset="2"/>
              <a:buChar char="ü"/>
            </a:pPr>
            <a:r>
              <a:rPr kumimoji="1" lang="en-US" altLang="ja-JP" dirty="0" smtClean="0"/>
              <a:t>4</a:t>
            </a:r>
            <a:r>
              <a:rPr kumimoji="1" lang="ja-JP" altLang="en-US" dirty="0" smtClean="0"/>
              <a:t>機構連合体構想（大学共同利用機関のあり方に関する議論）</a:t>
            </a:r>
            <a:endParaRPr kumimoji="1" lang="en-US" altLang="ja-JP" dirty="0" smtClean="0"/>
          </a:p>
          <a:p>
            <a:r>
              <a:rPr kumimoji="1" lang="ja-JP" altLang="en-US" dirty="0" smtClean="0"/>
              <a:t>国立天文台のアーカイブに関する近況</a:t>
            </a:r>
            <a:endParaRPr kumimoji="1" lang="en-US" altLang="ja-JP" dirty="0" smtClean="0"/>
          </a:p>
          <a:p>
            <a:pPr lvl="1">
              <a:buFont typeface="Wingdings" panose="05000000000000000000" pitchFamily="2" charset="2"/>
              <a:buChar char="ü"/>
            </a:pPr>
            <a:r>
              <a:rPr kumimoji="1" lang="ja-JP" altLang="en-US" dirty="0" smtClean="0"/>
              <a:t>予算バランスの変化（運営費交付金とフロンティア経費）</a:t>
            </a:r>
            <a:endParaRPr kumimoji="1" lang="en-US" altLang="ja-JP" dirty="0" smtClean="0"/>
          </a:p>
          <a:p>
            <a:pPr lvl="1">
              <a:buFont typeface="Wingdings" panose="05000000000000000000" pitchFamily="2" charset="2"/>
              <a:buChar char="ü"/>
            </a:pPr>
            <a:r>
              <a:rPr kumimoji="1" lang="ja-JP" altLang="en-US" dirty="0" smtClean="0"/>
              <a:t>（観測データ関連）計算機</a:t>
            </a:r>
            <a:r>
              <a:rPr kumimoji="1" lang="ja-JP" altLang="en-US" dirty="0" smtClean="0"/>
              <a:t>システムに関する議論（効率化、特にコスト面）</a:t>
            </a:r>
            <a:endParaRPr kumimoji="1" lang="en-US" altLang="ja-JP" dirty="0" smtClean="0"/>
          </a:p>
          <a:p>
            <a:pPr lvl="1">
              <a:buFont typeface="Wingdings" panose="05000000000000000000" pitchFamily="2" charset="2"/>
              <a:buChar char="ü"/>
            </a:pPr>
            <a:r>
              <a:rPr kumimoji="1" lang="ja-JP" altLang="en-US" dirty="0" smtClean="0"/>
              <a:t>データアーカイブについての議論</a:t>
            </a:r>
            <a:endParaRPr kumimoji="1" lang="en-US" altLang="ja-JP" dirty="0" smtClean="0"/>
          </a:p>
          <a:p>
            <a:pPr lvl="2">
              <a:buFont typeface="Wingdings" panose="05000000000000000000" pitchFamily="2" charset="2"/>
              <a:buChar char="u"/>
            </a:pPr>
            <a:r>
              <a:rPr kumimoji="1" lang="ja-JP" altLang="en-US" dirty="0" smtClean="0"/>
              <a:t>台外機関のデータの関する考え方（</a:t>
            </a:r>
            <a:r>
              <a:rPr kumimoji="1" lang="en-US" altLang="ja-JP" dirty="0" smtClean="0"/>
              <a:t>MoU</a:t>
            </a:r>
            <a:r>
              <a:rPr kumimoji="1" lang="ja-JP" altLang="en-US" dirty="0" smtClean="0"/>
              <a:t>ベースの運用、データ受け入れ）</a:t>
            </a:r>
            <a:endParaRPr kumimoji="1" lang="en-US" altLang="ja-JP" dirty="0" smtClean="0"/>
          </a:p>
          <a:p>
            <a:pPr lvl="2">
              <a:buFont typeface="Wingdings" panose="05000000000000000000" pitchFamily="2" charset="2"/>
              <a:buChar char="u"/>
            </a:pPr>
            <a:r>
              <a:rPr kumimoji="1" lang="ja-JP" altLang="en-US" dirty="0" smtClean="0"/>
              <a:t>データの階層化（重要度だったり緊急度だったり）の考え方</a:t>
            </a:r>
            <a:endParaRPr kumimoji="1" lang="en-US" altLang="ja-JP" dirty="0" smtClean="0"/>
          </a:p>
          <a:p>
            <a:pPr lvl="2">
              <a:buFont typeface="Wingdings" panose="05000000000000000000" pitchFamily="2" charset="2"/>
              <a:buChar char="u"/>
            </a:pPr>
            <a:r>
              <a:rPr kumimoji="1" lang="ja-JP" altLang="en-US" dirty="0" smtClean="0"/>
              <a:t>オンプレ？クラウド？（明日の議論でもう少し詳細を紹介できれば）</a:t>
            </a:r>
            <a:endParaRPr kumimoji="1" lang="en-US" altLang="ja-JP" dirty="0" smtClean="0"/>
          </a:p>
          <a:p>
            <a:pPr lvl="2">
              <a:buFont typeface="Wingdings" panose="05000000000000000000" pitchFamily="2" charset="2"/>
              <a:buChar char="u"/>
            </a:pPr>
            <a:r>
              <a:rPr kumimoji="1" lang="ja-JP" altLang="en-US" dirty="0" smtClean="0"/>
              <a:t>生データと処理済みデータ＋そこからの成果に対する考え方</a:t>
            </a:r>
            <a:endParaRPr kumimoji="1" lang="en-US" altLang="ja-JP" dirty="0" smtClean="0"/>
          </a:p>
          <a:p>
            <a:pPr lvl="1">
              <a:buFont typeface="Wingdings" panose="05000000000000000000" pitchFamily="2" charset="2"/>
              <a:buChar char="ü"/>
            </a:pPr>
            <a:endParaRPr kumimoji="1" lang="ja-JP" altLang="en-US" dirty="0"/>
          </a:p>
        </p:txBody>
      </p:sp>
    </p:spTree>
    <p:extLst>
      <p:ext uri="{BB962C8B-B14F-4D97-AF65-F5344CB8AC3E}">
        <p14:creationId xmlns:p14="http://schemas.microsoft.com/office/powerpoint/2010/main" val="1357486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199" y="152475"/>
            <a:ext cx="10515600" cy="559907"/>
          </a:xfrm>
        </p:spPr>
        <p:txBody>
          <a:bodyPr>
            <a:normAutofit fontScale="90000"/>
          </a:bodyPr>
          <a:lstStyle/>
          <a:p>
            <a:r>
              <a:rPr kumimoji="1" lang="ja-JP" altLang="en-US" dirty="0" smtClean="0"/>
              <a:t>国の施策に関する事</a:t>
            </a:r>
            <a:endParaRPr kumimoji="1" lang="ja-JP" altLang="en-US" dirty="0"/>
          </a:p>
        </p:txBody>
      </p:sp>
      <p:sp>
        <p:nvSpPr>
          <p:cNvPr id="3" name="コンテンツ プレースホルダー 2"/>
          <p:cNvSpPr>
            <a:spLocks noGrp="1"/>
          </p:cNvSpPr>
          <p:nvPr>
            <p:ph idx="1"/>
          </p:nvPr>
        </p:nvSpPr>
        <p:spPr>
          <a:xfrm>
            <a:off x="354418" y="903768"/>
            <a:ext cx="11483163" cy="5805376"/>
          </a:xfrm>
        </p:spPr>
        <p:txBody>
          <a:bodyPr>
            <a:normAutofit fontScale="77500" lnSpcReduction="20000"/>
          </a:bodyPr>
          <a:lstStyle/>
          <a:p>
            <a:r>
              <a:rPr kumimoji="1" lang="ja-JP" altLang="en-US" sz="3600" dirty="0" smtClean="0">
                <a:latin typeface="HGP創英角ﾎﾟｯﾌﾟ体" panose="040B0A00000000000000" pitchFamily="50" charset="-128"/>
                <a:ea typeface="HGP創英角ﾎﾟｯﾌﾟ体" panose="040B0A00000000000000" pitchFamily="50" charset="-128"/>
              </a:rPr>
              <a:t>オープンデータ・オープンサイエンス</a:t>
            </a:r>
            <a:endParaRPr kumimoji="1" lang="en-US" altLang="ja-JP" sz="3600" dirty="0" smtClean="0">
              <a:latin typeface="HGP創英角ﾎﾟｯﾌﾟ体" panose="040B0A00000000000000" pitchFamily="50" charset="-128"/>
              <a:ea typeface="HGP創英角ﾎﾟｯﾌﾟ体" panose="040B0A00000000000000" pitchFamily="50" charset="-128"/>
            </a:endParaRPr>
          </a:p>
          <a:p>
            <a:r>
              <a:rPr lang="ja-JP" altLang="en-US" dirty="0" smtClean="0"/>
              <a:t>オープンサイエンスとは</a:t>
            </a:r>
            <a:r>
              <a:rPr lang="ja-JP" altLang="en-US" sz="1900" dirty="0" smtClean="0"/>
              <a:t>（国情研オープンサイエンス基盤研究センター</a:t>
            </a:r>
            <a:r>
              <a:rPr lang="en-US" altLang="ja-JP" sz="1900" dirty="0" smtClean="0"/>
              <a:t>(https://rcos.nii.ac.jp/openscience/)</a:t>
            </a:r>
            <a:r>
              <a:rPr lang="ja-JP" altLang="en-US" sz="1900" dirty="0" smtClean="0"/>
              <a:t>より抜粋）</a:t>
            </a:r>
            <a:endParaRPr lang="en-US" altLang="ja-JP" sz="1900" dirty="0" smtClean="0"/>
          </a:p>
          <a:p>
            <a:pPr marL="0" indent="0">
              <a:buNone/>
            </a:pPr>
            <a:r>
              <a:rPr lang="ja-JP" altLang="en-US" sz="1900" u="sng" dirty="0" smtClean="0">
                <a:latin typeface="+mj-ea"/>
                <a:ea typeface="+mj-ea"/>
              </a:rPr>
              <a:t>デジタル時代に鑑み、これまで以上にオープンで、多様な可能性をもって行うことができるようになった研究活動の諸側面の総称</a:t>
            </a:r>
            <a:endParaRPr lang="en-US" altLang="ja-JP" sz="1900" u="sng" dirty="0" smtClean="0">
              <a:latin typeface="+mj-ea"/>
              <a:ea typeface="+mj-ea"/>
            </a:endParaRPr>
          </a:p>
          <a:p>
            <a:pPr lvl="1">
              <a:buFont typeface="Wingdings" panose="05000000000000000000" pitchFamily="2" charset="2"/>
              <a:buChar char="ü"/>
            </a:pPr>
            <a:r>
              <a:rPr lang="ja-JP" altLang="en-US" dirty="0" smtClean="0"/>
              <a:t>サイエンスはよりオープンであるべきという理念</a:t>
            </a:r>
            <a:endParaRPr lang="en-US" altLang="ja-JP" dirty="0"/>
          </a:p>
          <a:p>
            <a:pPr lvl="1">
              <a:buFont typeface="Wingdings" panose="05000000000000000000" pitchFamily="2" charset="2"/>
              <a:buChar char="ü"/>
            </a:pPr>
            <a:r>
              <a:rPr lang="ja-JP" altLang="en-US" dirty="0" smtClean="0"/>
              <a:t>説明責任</a:t>
            </a:r>
            <a:r>
              <a:rPr lang="ja-JP" altLang="en-US" dirty="0"/>
              <a:t>や透明性などの</a:t>
            </a:r>
            <a:r>
              <a:rPr lang="ja-JP" altLang="en-US" dirty="0" smtClean="0"/>
              <a:t>観点（主に行政サイドから来るが、自然科学においても当然要求されるものとなっている。）</a:t>
            </a:r>
            <a:endParaRPr lang="en-US" altLang="ja-JP" dirty="0"/>
          </a:p>
          <a:p>
            <a:r>
              <a:rPr lang="ja-JP" altLang="en-US" dirty="0" smtClean="0"/>
              <a:t>オープンデータとは？</a:t>
            </a:r>
            <a:endParaRPr lang="en-US" altLang="ja-JP" dirty="0" smtClean="0"/>
          </a:p>
          <a:p>
            <a:pPr lvl="1">
              <a:buFont typeface="Wingdings" panose="05000000000000000000" pitchFamily="2" charset="2"/>
              <a:buChar char="ü"/>
            </a:pPr>
            <a:r>
              <a:rPr lang="ja-JP" altLang="en-US" dirty="0" smtClean="0"/>
              <a:t>特定</a:t>
            </a:r>
            <a:r>
              <a:rPr lang="ja-JP" altLang="en-US" dirty="0"/>
              <a:t>のデータが、一切の著作権、特許</a:t>
            </a:r>
            <a:r>
              <a:rPr lang="ja-JP" altLang="en-US" dirty="0" smtClean="0"/>
              <a:t>などの</a:t>
            </a:r>
            <a:r>
              <a:rPr lang="ja-JP" altLang="en-US" dirty="0"/>
              <a:t>制限なしで、全ての人が望むように利用・再掲載できるような形で入手できる</a:t>
            </a:r>
            <a:r>
              <a:rPr lang="ja-JP" altLang="en-US" dirty="0" smtClean="0"/>
              <a:t>べきという考え方</a:t>
            </a:r>
            <a:endParaRPr lang="en-US" altLang="ja-JP" dirty="0" smtClean="0"/>
          </a:p>
          <a:p>
            <a:pPr lvl="1">
              <a:buFont typeface="Wingdings" panose="05000000000000000000" pitchFamily="2" charset="2"/>
              <a:buChar char="ü"/>
            </a:pPr>
            <a:endParaRPr kumimoji="1" lang="en-US" altLang="ja-JP" dirty="0"/>
          </a:p>
          <a:p>
            <a:pPr>
              <a:buFont typeface="Wingdings" panose="05000000000000000000" pitchFamily="2" charset="2"/>
              <a:buChar char="u"/>
            </a:pPr>
            <a:r>
              <a:rPr kumimoji="1" lang="ja-JP" altLang="en-US" dirty="0" smtClean="0"/>
              <a:t>国の施策としてデジタル時代に備えた対応を組織的にしていこうとする動きは着実に進み、様々な方面での議論が行われているとともに、組織体系にも影響が出始めている。天文データアーカイブもその流れの中に確実に入っていくことになる。</a:t>
            </a:r>
            <a:endParaRPr lang="en-US" altLang="ja-JP" dirty="0"/>
          </a:p>
          <a:p>
            <a:pPr lvl="1">
              <a:buFont typeface="Wingdings" panose="05000000000000000000" pitchFamily="2" charset="2"/>
              <a:buChar char="ü"/>
            </a:pPr>
            <a:r>
              <a:rPr lang="ja-JP" altLang="en-US" dirty="0"/>
              <a:t>オープンサイエンスの推進に</a:t>
            </a:r>
            <a:r>
              <a:rPr lang="ja-JP" altLang="en-US" dirty="0" smtClean="0"/>
              <a:t>ついて</a:t>
            </a:r>
            <a:r>
              <a:rPr lang="ja-JP" altLang="en-US" dirty="0"/>
              <a:t>（</a:t>
            </a:r>
            <a:r>
              <a:rPr lang="ja-JP" altLang="en-US" dirty="0" smtClean="0"/>
              <a:t>文科省・科学</a:t>
            </a:r>
            <a:r>
              <a:rPr lang="ja-JP" altLang="en-US" dirty="0"/>
              <a:t>技術・学術審議会総合政策特別</a:t>
            </a:r>
            <a:r>
              <a:rPr lang="ja-JP" altLang="en-US" dirty="0" smtClean="0"/>
              <a:t>委員会 </a:t>
            </a:r>
            <a:r>
              <a:rPr lang="en-US" altLang="ja-JP" dirty="0" smtClean="0"/>
              <a:t>H28.11.24</a:t>
            </a:r>
            <a:r>
              <a:rPr lang="ja-JP" altLang="en-US" dirty="0" smtClean="0"/>
              <a:t>）</a:t>
            </a:r>
            <a:endParaRPr lang="en-US" altLang="ja-JP" dirty="0">
              <a:hlinkClick r:id="rId2"/>
            </a:endParaRPr>
          </a:p>
          <a:p>
            <a:pPr marL="457200" lvl="1" indent="0">
              <a:buNone/>
            </a:pPr>
            <a:r>
              <a:rPr lang="en-US" altLang="ja-JP" dirty="0" smtClean="0">
                <a:hlinkClick r:id="rId2"/>
              </a:rPr>
              <a:t>(https</a:t>
            </a:r>
            <a:r>
              <a:rPr lang="en-US" altLang="ja-JP" dirty="0">
                <a:hlinkClick r:id="rId2"/>
              </a:rPr>
              <a:t>://www.mext.go.jp/b_menu/shingi/gijyutu/gijyutu22/siryo/__</a:t>
            </a:r>
            <a:r>
              <a:rPr lang="en-US" altLang="ja-JP" dirty="0" smtClean="0">
                <a:hlinkClick r:id="rId2"/>
              </a:rPr>
              <a:t>icsFiles/afieldfile/2016/12/08/1380241_04.pdf</a:t>
            </a:r>
            <a:r>
              <a:rPr lang="en-US" altLang="ja-JP" dirty="0" smtClean="0"/>
              <a:t>)</a:t>
            </a:r>
            <a:endParaRPr kumimoji="1" lang="en-US" altLang="ja-JP" dirty="0" smtClean="0"/>
          </a:p>
          <a:p>
            <a:pPr lvl="1">
              <a:buFont typeface="Wingdings" panose="05000000000000000000" pitchFamily="2" charset="2"/>
              <a:buChar char="ü"/>
            </a:pPr>
            <a:r>
              <a:rPr lang="ja-JP" altLang="en-US" dirty="0" smtClean="0"/>
              <a:t>内閣府及び日本学術会議におけるオープンサイエンスに係る検討状況（</a:t>
            </a:r>
            <a:r>
              <a:rPr lang="en-US" altLang="ja-JP" dirty="0" smtClean="0">
                <a:hlinkClick r:id="rId3"/>
              </a:rPr>
              <a:t>https</a:t>
            </a:r>
            <a:r>
              <a:rPr lang="en-US" altLang="ja-JP" dirty="0">
                <a:hlinkClick r:id="rId3"/>
              </a:rPr>
              <a:t>://</a:t>
            </a:r>
            <a:r>
              <a:rPr lang="en-US" altLang="ja-JP" dirty="0" smtClean="0">
                <a:hlinkClick r:id="rId3"/>
              </a:rPr>
              <a:t>www.mext.go.jp/b_menu/shingi/gijyutu/gijyutu4/040/attach/1413786.htm</a:t>
            </a:r>
            <a:r>
              <a:rPr lang="ja-JP" altLang="en-US" dirty="0" smtClean="0"/>
              <a:t>）</a:t>
            </a:r>
            <a:endParaRPr lang="en-US" altLang="ja-JP" dirty="0" smtClean="0"/>
          </a:p>
          <a:p>
            <a:pPr lvl="1">
              <a:buFont typeface="Wingdings" panose="05000000000000000000" pitchFamily="2" charset="2"/>
              <a:buChar char="ü"/>
            </a:pPr>
            <a:r>
              <a:rPr lang="ja-JP" altLang="en-US" dirty="0"/>
              <a:t>オープンサイエンスの深化と推進に関する検討</a:t>
            </a:r>
            <a:r>
              <a:rPr lang="ja-JP" altLang="en-US" dirty="0" smtClean="0"/>
              <a:t>委員会</a:t>
            </a:r>
            <a:r>
              <a:rPr lang="en-US" altLang="ja-JP" dirty="0" smtClean="0"/>
              <a:t>(</a:t>
            </a:r>
            <a:r>
              <a:rPr lang="ja-JP" altLang="en-US" dirty="0" smtClean="0"/>
              <a:t>日本学術会議）</a:t>
            </a:r>
            <a:r>
              <a:rPr lang="en-US" altLang="ja-JP" dirty="0" smtClean="0"/>
              <a:t>(</a:t>
            </a:r>
            <a:r>
              <a:rPr lang="en-US" altLang="ja-JP" dirty="0" smtClean="0">
                <a:hlinkClick r:id="rId4"/>
              </a:rPr>
              <a:t>http://www.scj.go.jp/ja/member/iinkai/openscience24/openscience.html</a:t>
            </a:r>
            <a:r>
              <a:rPr lang="en-US" altLang="ja-JP" dirty="0" smtClean="0"/>
              <a:t>)</a:t>
            </a:r>
          </a:p>
        </p:txBody>
      </p:sp>
    </p:spTree>
    <p:extLst>
      <p:ext uri="{BB962C8B-B14F-4D97-AF65-F5344CB8AC3E}">
        <p14:creationId xmlns:p14="http://schemas.microsoft.com/office/powerpoint/2010/main" val="801582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38373"/>
          </a:xfrm>
        </p:spPr>
        <p:txBody>
          <a:bodyPr/>
          <a:lstStyle/>
          <a:p>
            <a:r>
              <a:rPr kumimoji="1" lang="ja-JP" altLang="en-US" dirty="0" smtClean="0"/>
              <a:t>大学共同利用機関に関する考え方</a:t>
            </a:r>
            <a:endParaRPr kumimoji="1" lang="ja-JP" altLang="en-US" dirty="0"/>
          </a:p>
        </p:txBody>
      </p:sp>
      <p:sp>
        <p:nvSpPr>
          <p:cNvPr id="3" name="コンテンツ プレースホルダー 2"/>
          <p:cNvSpPr>
            <a:spLocks noGrp="1"/>
          </p:cNvSpPr>
          <p:nvPr>
            <p:ph idx="1"/>
          </p:nvPr>
        </p:nvSpPr>
        <p:spPr>
          <a:xfrm>
            <a:off x="551121" y="1538545"/>
            <a:ext cx="11240386" cy="4926049"/>
          </a:xfrm>
        </p:spPr>
        <p:txBody>
          <a:bodyPr>
            <a:normAutofit fontScale="77500" lnSpcReduction="20000"/>
          </a:bodyPr>
          <a:lstStyle/>
          <a:p>
            <a:r>
              <a:rPr lang="ja-JP" altLang="en-US" dirty="0"/>
              <a:t>第</a:t>
            </a:r>
            <a:r>
              <a:rPr lang="en-US" altLang="ja-JP" dirty="0"/>
              <a:t>4</a:t>
            </a:r>
            <a:r>
              <a:rPr lang="ja-JP" altLang="en-US" dirty="0"/>
              <a:t>期中期目標期間における大学共同利用機関の在り方について（審議のまとめ</a:t>
            </a:r>
            <a:r>
              <a:rPr lang="ja-JP" altLang="en-US" dirty="0" smtClean="0"/>
              <a:t>）</a:t>
            </a:r>
            <a:r>
              <a:rPr lang="en-US" altLang="ja-JP" sz="2000" dirty="0" smtClean="0"/>
              <a:t>(</a:t>
            </a:r>
            <a:r>
              <a:rPr lang="en-US" altLang="ja-JP" sz="2000" dirty="0" smtClean="0">
                <a:hlinkClick r:id="rId2"/>
              </a:rPr>
              <a:t>https://www.mext.go.jp/b_menu/shingi/gijyutu/gijyutu4/010/toushin/1412585.htm</a:t>
            </a:r>
            <a:r>
              <a:rPr lang="en-US" altLang="ja-JP" sz="2000" dirty="0" smtClean="0"/>
              <a:t>)</a:t>
            </a:r>
            <a:r>
              <a:rPr lang="ja-JP" altLang="en-US" sz="2000" dirty="0" smtClean="0"/>
              <a:t>　　</a:t>
            </a:r>
            <a:r>
              <a:rPr lang="en-US" altLang="zh-TW" sz="2000" dirty="0" smtClean="0"/>
              <a:t>2018</a:t>
            </a:r>
            <a:r>
              <a:rPr lang="zh-TW" altLang="en-US" sz="2000" dirty="0" smtClean="0"/>
              <a:t>年</a:t>
            </a:r>
            <a:r>
              <a:rPr lang="en-US" altLang="zh-TW" sz="2000" dirty="0" smtClean="0"/>
              <a:t>12</a:t>
            </a:r>
            <a:r>
              <a:rPr lang="zh-TW" altLang="en-US" sz="2000" dirty="0" smtClean="0"/>
              <a:t>月</a:t>
            </a:r>
            <a:r>
              <a:rPr lang="en-US" altLang="zh-TW" sz="2000" dirty="0" smtClean="0"/>
              <a:t>14</a:t>
            </a:r>
            <a:r>
              <a:rPr lang="zh-TW" altLang="en-US" sz="2000" dirty="0" smtClean="0"/>
              <a:t>日</a:t>
            </a:r>
            <a:r>
              <a:rPr lang="en-US" altLang="zh-TW" sz="2000" dirty="0" smtClean="0"/>
              <a:t>(</a:t>
            </a:r>
            <a:r>
              <a:rPr lang="zh-TW" altLang="en-US" sz="2000" dirty="0" smtClean="0"/>
              <a:t>研究環境基盤部会</a:t>
            </a:r>
            <a:r>
              <a:rPr lang="en-US" altLang="zh-TW" sz="2000" dirty="0" smtClean="0"/>
              <a:t>)</a:t>
            </a:r>
            <a:endParaRPr lang="en-US" altLang="ja-JP" sz="2000" dirty="0" smtClean="0"/>
          </a:p>
          <a:p>
            <a:pPr marL="0" indent="0">
              <a:buNone/>
            </a:pPr>
            <a:r>
              <a:rPr lang="ja-JP" altLang="en-US" dirty="0" smtClean="0"/>
              <a:t>　</a:t>
            </a:r>
            <a:r>
              <a:rPr lang="ja-JP" altLang="en-US" u="sng" dirty="0" smtClean="0"/>
              <a:t>「個々の大学では整備・運用が困難な最先端の大型装置や</a:t>
            </a:r>
            <a:r>
              <a:rPr lang="ja-JP" altLang="en-US" b="1" u="sng" dirty="0" smtClean="0">
                <a:solidFill>
                  <a:srgbClr val="FF0000"/>
                </a:solidFill>
              </a:rPr>
              <a:t>貴重な学術データ等</a:t>
            </a:r>
            <a:r>
              <a:rPr lang="ja-JP" altLang="en-US" u="sng" dirty="0" smtClean="0"/>
              <a:t>の研究資源を保有し，これらを全国的な視点に立って共同利用・共同研究に供していること」</a:t>
            </a:r>
            <a:endParaRPr lang="en-US" altLang="ja-JP" u="sng" dirty="0" smtClean="0"/>
          </a:p>
          <a:p>
            <a:pPr marL="0" indent="0">
              <a:buNone/>
            </a:pPr>
            <a:endParaRPr lang="en-US" altLang="ja-JP" u="sng" dirty="0"/>
          </a:p>
          <a:p>
            <a:pPr marL="0" indent="0">
              <a:buNone/>
            </a:pPr>
            <a:r>
              <a:rPr kumimoji="1" lang="ja-JP" altLang="en-US" dirty="0" smtClean="0"/>
              <a:t>国立天文台における天文データアーカイブは、この観点について一定の役割を期待されているとは思われるが、その範囲がどこまでなのかの議論はあまりちゃんとされていない。</a:t>
            </a:r>
            <a:endParaRPr kumimoji="1" lang="en-US" altLang="ja-JP" dirty="0" smtClean="0"/>
          </a:p>
          <a:p>
            <a:pPr marL="0" indent="0">
              <a:buNone/>
            </a:pPr>
            <a:r>
              <a:rPr kumimoji="1" lang="ja-JP" altLang="en-US" dirty="0" smtClean="0"/>
              <a:t>国立天文台が自ら生産するデータについては、国立天文台天文データ専門委員会により策定された答申は現台長には提出された。</a:t>
            </a:r>
            <a:endParaRPr kumimoji="1" lang="en-US" altLang="ja-JP" dirty="0" smtClean="0"/>
          </a:p>
          <a:p>
            <a:pPr marL="0" indent="0">
              <a:buNone/>
            </a:pPr>
            <a:r>
              <a:rPr lang="ja-JP" altLang="en-US" dirty="0" smtClean="0"/>
              <a:t>データポリシー提案（</a:t>
            </a:r>
            <a:r>
              <a:rPr lang="en-US" altLang="ja-JP" dirty="0">
                <a:hlinkClick r:id="rId3"/>
              </a:rPr>
              <a:t>https://www.adc.nao.ac.jp/J/cc/public/center/ADC_Data_policy_20140522.pdf</a:t>
            </a:r>
            <a:r>
              <a:rPr kumimoji="1" lang="ja-JP" altLang="en-US" dirty="0" smtClean="0"/>
              <a:t>）</a:t>
            </a:r>
            <a:endParaRPr kumimoji="1" lang="en-US" altLang="ja-JP" dirty="0" smtClean="0"/>
          </a:p>
          <a:p>
            <a:pPr marL="0" indent="0">
              <a:buNone/>
            </a:pPr>
            <a:r>
              <a:rPr lang="ja-JP" altLang="en-US" dirty="0"/>
              <a:t>公開データ受け入れ</a:t>
            </a:r>
            <a:r>
              <a:rPr lang="ja-JP" altLang="en-US" dirty="0" smtClean="0"/>
              <a:t>ポリシー</a:t>
            </a:r>
            <a:endParaRPr lang="en-US" altLang="ja-JP" dirty="0" smtClean="0"/>
          </a:p>
          <a:p>
            <a:pPr marL="0" indent="0">
              <a:buNone/>
            </a:pPr>
            <a:r>
              <a:rPr lang="en-US" altLang="ja-JP" dirty="0"/>
              <a:t>(</a:t>
            </a:r>
            <a:r>
              <a:rPr lang="en-US" altLang="ja-JP" dirty="0">
                <a:hlinkClick r:id="rId4"/>
              </a:rPr>
              <a:t>https://</a:t>
            </a:r>
            <a:r>
              <a:rPr lang="en-US" altLang="ja-JP" dirty="0" smtClean="0">
                <a:hlinkClick r:id="rId4"/>
              </a:rPr>
              <a:t>www.adc.nao.ac.jp/J/cc/public/center/ADC_Data_acceptance_policy.pdf</a:t>
            </a:r>
            <a:r>
              <a:rPr lang="en-US" altLang="ja-JP" dirty="0" smtClean="0"/>
              <a:t>)</a:t>
            </a:r>
            <a:endParaRPr kumimoji="1" lang="ja-JP" altLang="en-US" dirty="0"/>
          </a:p>
        </p:txBody>
      </p:sp>
    </p:spTree>
    <p:extLst>
      <p:ext uri="{BB962C8B-B14F-4D97-AF65-F5344CB8AC3E}">
        <p14:creationId xmlns:p14="http://schemas.microsoft.com/office/powerpoint/2010/main" val="4002796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70366" y="1357791"/>
            <a:ext cx="11718851" cy="5170599"/>
          </a:xfrm>
        </p:spPr>
        <p:txBody>
          <a:bodyPr>
            <a:normAutofit lnSpcReduction="10000"/>
          </a:bodyPr>
          <a:lstStyle/>
          <a:p>
            <a:r>
              <a:rPr lang="ja-JP" altLang="en-US" dirty="0"/>
              <a:t>開かれた運営体制の下，各研究分野の研究者コミュニティ全体の意見を取り入れて運営されている</a:t>
            </a:r>
            <a:r>
              <a:rPr lang="ja-JP" altLang="en-US" dirty="0" smtClean="0"/>
              <a:t>こと</a:t>
            </a:r>
            <a:endParaRPr lang="en-US" altLang="ja-JP" dirty="0" smtClean="0"/>
          </a:p>
          <a:p>
            <a:r>
              <a:rPr lang="ja-JP" altLang="en-US" dirty="0" smtClean="0"/>
              <a:t>各研究</a:t>
            </a:r>
            <a:r>
              <a:rPr lang="ja-JP" altLang="en-US" dirty="0"/>
              <a:t>分野に関わる大学や研究者コミュニティ全体を先導し，最先端の研究を行う中核的な学術研究拠点である</a:t>
            </a:r>
            <a:r>
              <a:rPr lang="ja-JP" altLang="en-US" dirty="0" smtClean="0"/>
              <a:t>こと</a:t>
            </a:r>
            <a:endParaRPr lang="en-US" altLang="ja-JP" dirty="0" smtClean="0"/>
          </a:p>
          <a:p>
            <a:r>
              <a:rPr lang="ja-JP" altLang="en-US" dirty="0" smtClean="0"/>
              <a:t>国際的</a:t>
            </a:r>
            <a:r>
              <a:rPr lang="ja-JP" altLang="en-US" dirty="0"/>
              <a:t>な学術研究拠点として，各研究分野における我が国の窓口としての機能を果たしている</a:t>
            </a:r>
            <a:r>
              <a:rPr lang="ja-JP" altLang="en-US" dirty="0" smtClean="0"/>
              <a:t>こと</a:t>
            </a:r>
            <a:endParaRPr lang="en-US" altLang="ja-JP" dirty="0" smtClean="0"/>
          </a:p>
          <a:p>
            <a:r>
              <a:rPr lang="ja-JP" altLang="en-US" b="1" dirty="0" smtClean="0">
                <a:solidFill>
                  <a:srgbClr val="FF0000"/>
                </a:solidFill>
              </a:rPr>
              <a:t>個々</a:t>
            </a:r>
            <a:r>
              <a:rPr lang="ja-JP" altLang="en-US" b="1" dirty="0">
                <a:solidFill>
                  <a:srgbClr val="FF0000"/>
                </a:solidFill>
              </a:rPr>
              <a:t>の大学では整備・運用が困難な最先端の大型装置や貴重な学術データ等の研究資源を保有し，これらを全国的な視点に立って共同利用・共同研究に供している</a:t>
            </a:r>
            <a:r>
              <a:rPr lang="ja-JP" altLang="en-US" b="1" dirty="0" smtClean="0">
                <a:solidFill>
                  <a:srgbClr val="FF0000"/>
                </a:solidFill>
              </a:rPr>
              <a:t>こと</a:t>
            </a:r>
            <a:endParaRPr lang="en-US" altLang="ja-JP" b="1" dirty="0" smtClean="0">
              <a:solidFill>
                <a:srgbClr val="FF0000"/>
              </a:solidFill>
            </a:endParaRPr>
          </a:p>
          <a:p>
            <a:r>
              <a:rPr lang="ja-JP" altLang="en-US" dirty="0"/>
              <a:t>時代の要請や学術研究の動向に対応して，新たな学問分野の創出や発展に戦略的に取り組んでいる</a:t>
            </a:r>
            <a:r>
              <a:rPr lang="ja-JP" altLang="en-US" dirty="0" smtClean="0"/>
              <a:t>こと</a:t>
            </a:r>
            <a:endParaRPr lang="en-US" altLang="ja-JP" dirty="0" smtClean="0"/>
          </a:p>
          <a:p>
            <a:r>
              <a:rPr lang="ja-JP" altLang="en-US" dirty="0" smtClean="0"/>
              <a:t>優れた</a:t>
            </a:r>
            <a:r>
              <a:rPr lang="ja-JP" altLang="en-US" dirty="0"/>
              <a:t>研究環境を生かした若手研究者の育成に貢献していること</a:t>
            </a:r>
            <a:endParaRPr kumimoji="1" lang="ja-JP" altLang="en-US" dirty="0"/>
          </a:p>
        </p:txBody>
      </p:sp>
      <p:sp>
        <p:nvSpPr>
          <p:cNvPr id="4" name="正方形/長方形 3"/>
          <p:cNvSpPr/>
          <p:nvPr/>
        </p:nvSpPr>
        <p:spPr>
          <a:xfrm>
            <a:off x="476690" y="338217"/>
            <a:ext cx="11261653" cy="646331"/>
          </a:xfrm>
          <a:prstGeom prst="rect">
            <a:avLst/>
          </a:prstGeom>
        </p:spPr>
        <p:txBody>
          <a:bodyPr wrap="square">
            <a:spAutoFit/>
          </a:bodyPr>
          <a:lstStyle/>
          <a:p>
            <a:r>
              <a:rPr lang="ja-JP" altLang="en-US" u="sng" dirty="0" smtClean="0"/>
              <a:t>「大学共同利用機関として備えるべき要件」</a:t>
            </a:r>
            <a:r>
              <a:rPr lang="ja-JP" altLang="en-US" dirty="0" smtClean="0"/>
              <a:t>については，主に以下のような内容が考えられるところであり，今後，文部科学省において，科学技術・学術審議会の意見を聴き法令等において具体的に定めることが必要である。</a:t>
            </a:r>
            <a:endParaRPr lang="en-US" altLang="ja-JP" dirty="0" smtClean="0"/>
          </a:p>
        </p:txBody>
      </p:sp>
    </p:spTree>
    <p:extLst>
      <p:ext uri="{BB962C8B-B14F-4D97-AF65-F5344CB8AC3E}">
        <p14:creationId xmlns:p14="http://schemas.microsoft.com/office/powerpoint/2010/main" val="651249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0357" y="99311"/>
            <a:ext cx="11385699" cy="992668"/>
          </a:xfrm>
        </p:spPr>
        <p:txBody>
          <a:bodyPr>
            <a:normAutofit fontScale="90000"/>
          </a:bodyPr>
          <a:lstStyle/>
          <a:p>
            <a:r>
              <a:rPr kumimoji="1" lang="en-US" altLang="ja-JP" dirty="0" smtClean="0"/>
              <a:t>4</a:t>
            </a:r>
            <a:r>
              <a:rPr kumimoji="1" lang="ja-JP" altLang="en-US" dirty="0" smtClean="0"/>
              <a:t>機構＋総研大連合体</a:t>
            </a:r>
            <a:r>
              <a:rPr lang="ja-JP" altLang="en-US" dirty="0" smtClean="0"/>
              <a:t>構想</a:t>
            </a:r>
            <a:r>
              <a:rPr lang="en-US" altLang="ja-JP" dirty="0" smtClean="0"/>
              <a:t/>
            </a:r>
            <a:br>
              <a:rPr lang="en-US" altLang="ja-JP" dirty="0" smtClean="0"/>
            </a:br>
            <a:r>
              <a:rPr lang="ja-JP" altLang="en-US" sz="2200" dirty="0" smtClean="0"/>
              <a:t>（</a:t>
            </a:r>
            <a:r>
              <a:rPr lang="ja-JP" altLang="en-US" sz="2200" dirty="0"/>
              <a:t>第</a:t>
            </a:r>
            <a:r>
              <a:rPr lang="en-US" altLang="ja-JP" sz="2200" dirty="0"/>
              <a:t>4</a:t>
            </a:r>
            <a:r>
              <a:rPr lang="ja-JP" altLang="en-US" sz="2200" dirty="0"/>
              <a:t>期中期目標期間における大学共同利用機関の在り方について（審議のまとめ</a:t>
            </a:r>
            <a:r>
              <a:rPr lang="ja-JP" altLang="en-US" sz="2200" dirty="0" smtClean="0"/>
              <a:t>）より</a:t>
            </a:r>
            <a:r>
              <a:rPr lang="ja-JP" altLang="en-US" sz="2200" dirty="0" smtClean="0"/>
              <a:t>）</a:t>
            </a:r>
            <a:r>
              <a:rPr lang="en-US" altLang="ja-JP" sz="2200" dirty="0" smtClean="0"/>
              <a:t/>
            </a:r>
            <a:br>
              <a:rPr lang="en-US" altLang="ja-JP" sz="2200" dirty="0" smtClean="0"/>
            </a:br>
            <a:r>
              <a:rPr lang="en-US" altLang="ja-JP" sz="1800" b="1" dirty="0" smtClean="0">
                <a:solidFill>
                  <a:schemeClr val="accent1">
                    <a:lumMod val="75000"/>
                  </a:schemeClr>
                </a:solidFill>
              </a:rPr>
              <a:t>4</a:t>
            </a:r>
            <a:r>
              <a:rPr lang="ja-JP" altLang="en-US" sz="1800" b="1" dirty="0" smtClean="0">
                <a:solidFill>
                  <a:schemeClr val="accent1">
                    <a:lumMod val="75000"/>
                  </a:schemeClr>
                </a:solidFill>
              </a:rPr>
              <a:t>機構：自然科学研究機構、高エネルギー加速器研究機構、情報・システム研究機構、人間文化研究機構</a:t>
            </a:r>
            <a:endParaRPr kumimoji="1" lang="ja-JP" altLang="en-US" sz="1800" b="1" dirty="0">
              <a:solidFill>
                <a:schemeClr val="accent1">
                  <a:lumMod val="75000"/>
                </a:schemeClr>
              </a:solidFill>
            </a:endParaRPr>
          </a:p>
        </p:txBody>
      </p:sp>
      <p:sp>
        <p:nvSpPr>
          <p:cNvPr id="3" name="コンテンツ プレースホルダー 2"/>
          <p:cNvSpPr>
            <a:spLocks noGrp="1"/>
          </p:cNvSpPr>
          <p:nvPr>
            <p:ph idx="1"/>
          </p:nvPr>
        </p:nvSpPr>
        <p:spPr>
          <a:xfrm>
            <a:off x="257838" y="1208937"/>
            <a:ext cx="11778218" cy="4096710"/>
          </a:xfrm>
        </p:spPr>
        <p:txBody>
          <a:bodyPr>
            <a:normAutofit fontScale="92500" lnSpcReduction="20000"/>
          </a:bodyPr>
          <a:lstStyle/>
          <a:p>
            <a:r>
              <a:rPr lang="ja-JP" altLang="en-US" dirty="0"/>
              <a:t>運営の効率化に向けた</a:t>
            </a:r>
            <a:r>
              <a:rPr lang="ja-JP" altLang="en-US" dirty="0" smtClean="0"/>
              <a:t>取組</a:t>
            </a:r>
            <a:endParaRPr lang="en-US" altLang="ja-JP" dirty="0" smtClean="0"/>
          </a:p>
          <a:p>
            <a:pPr lvl="1"/>
            <a:r>
              <a:rPr lang="ja-JP" altLang="en-US" dirty="0" smtClean="0"/>
              <a:t>各大学共同利用機関法人が，これまで各々で蓄積してきた技術・経験・ノウハウを持ち寄り，共同で取り組むことで効率化が見込まれる業務（例えば，広報，</a:t>
            </a:r>
            <a:r>
              <a:rPr lang="en-US" altLang="ja-JP" dirty="0" smtClean="0"/>
              <a:t>IR</a:t>
            </a:r>
            <a:r>
              <a:rPr lang="ja-JP" altLang="en-US" dirty="0" err="1" smtClean="0"/>
              <a:t>，</a:t>
            </a:r>
            <a:r>
              <a:rPr lang="ja-JP" altLang="en-US" dirty="0" smtClean="0"/>
              <a:t>評価，施設・設備のマネジメント，調達・契約，法務，知的財産男女共同参画に係る取組、研究不正への対応、情報セキュリティ職員の研修、産業界との連携・地方貢献活動に係る窓口の設置等）を実施する。</a:t>
            </a:r>
            <a:endParaRPr lang="en-US" altLang="ja-JP" dirty="0" smtClean="0"/>
          </a:p>
          <a:p>
            <a:r>
              <a:rPr lang="ja-JP" altLang="en-US" dirty="0"/>
              <a:t>研究力の強化に向けた</a:t>
            </a:r>
            <a:r>
              <a:rPr lang="ja-JP" altLang="en-US" dirty="0" smtClean="0"/>
              <a:t>取組</a:t>
            </a:r>
            <a:endParaRPr lang="en-US" altLang="ja-JP" dirty="0" smtClean="0"/>
          </a:p>
          <a:p>
            <a:pPr lvl="1"/>
            <a:r>
              <a:rPr lang="ja-JP" altLang="en-US" dirty="0" smtClean="0"/>
              <a:t>研究連携促進のための基本方針を策定の上，異分野融合による研究領域の拡大と新分野の創成に向けた研究プロジェクトを実施する。また，大学共同利用機関の国際化を促進するため，海外リエゾンオフィスや外国人研究者の相談窓口を共同して設置する等の取組を実施する。さらに，ポストドクターのキャリアパス支援等，若手研究者の育成に取り組む。</a:t>
            </a:r>
            <a:endParaRPr lang="en-US" altLang="ja-JP" dirty="0" smtClean="0"/>
          </a:p>
          <a:p>
            <a:r>
              <a:rPr lang="ja-JP" altLang="en-US" dirty="0"/>
              <a:t>大学院教育の充実に向けた</a:t>
            </a:r>
            <a:r>
              <a:rPr lang="ja-JP" altLang="en-US" dirty="0" smtClean="0"/>
              <a:t>取組</a:t>
            </a:r>
            <a:endParaRPr lang="en-US" altLang="ja-JP" dirty="0" smtClean="0"/>
          </a:p>
          <a:p>
            <a:pPr lvl="1"/>
            <a:r>
              <a:rPr lang="ja-JP" altLang="en-US" dirty="0"/>
              <a:t>総合研究大学院大学における大学院教育に関して，基盤機関である大学共同利用機関が有する海外の研究機関とのネットワークを生かして，国際</a:t>
            </a:r>
            <a:r>
              <a:rPr lang="ja-JP" altLang="en-US" dirty="0" smtClean="0"/>
              <a:t>共同学</a:t>
            </a:r>
            <a:r>
              <a:rPr lang="ja-JP" altLang="en-US" dirty="0"/>
              <a:t>位プログラムを策定するとともに留学生のリクルート等を実施する</a:t>
            </a:r>
            <a:endParaRPr kumimoji="1" lang="ja-JP" altLang="en-US" dirty="0"/>
          </a:p>
        </p:txBody>
      </p:sp>
      <p:sp>
        <p:nvSpPr>
          <p:cNvPr id="4" name="テキスト ボックス 3"/>
          <p:cNvSpPr txBox="1"/>
          <p:nvPr/>
        </p:nvSpPr>
        <p:spPr>
          <a:xfrm>
            <a:off x="372140" y="5422605"/>
            <a:ext cx="11663916" cy="1200329"/>
          </a:xfrm>
          <a:prstGeom prst="rect">
            <a:avLst/>
          </a:prstGeom>
          <a:noFill/>
        </p:spPr>
        <p:txBody>
          <a:bodyPr wrap="square" rtlCol="0">
            <a:spAutoFit/>
          </a:bodyPr>
          <a:lstStyle/>
          <a:p>
            <a:r>
              <a:rPr kumimoji="1" lang="ja-JP" altLang="en-US" dirty="0" smtClean="0"/>
              <a:t>その中</a:t>
            </a:r>
            <a:r>
              <a:rPr lang="ja-JP" altLang="en-US" dirty="0"/>
              <a:t>で</a:t>
            </a:r>
            <a:r>
              <a:rPr lang="ja-JP" altLang="en-US" dirty="0" smtClean="0"/>
              <a:t>、「連</a:t>
            </a:r>
            <a:r>
              <a:rPr lang="ja-JP" altLang="en-US" dirty="0"/>
              <a:t>合体」で実施を検討している事業例－研究力</a:t>
            </a:r>
            <a:r>
              <a:rPr lang="ja-JP" altLang="en-US" dirty="0" smtClean="0"/>
              <a:t>強化の</a:t>
            </a:r>
            <a:r>
              <a:rPr lang="en-US" altLang="ja-JP" dirty="0" smtClean="0"/>
              <a:t>1</a:t>
            </a:r>
            <a:r>
              <a:rPr lang="ja-JP" altLang="en-US" dirty="0" smtClean="0"/>
              <a:t>つとして、「分野を横断する共通知であるデータサイエンスの推進（仮）」というものが持ち上がってきている。</a:t>
            </a:r>
            <a:r>
              <a:rPr lang="en-US" altLang="ja-JP" dirty="0" smtClean="0"/>
              <a:t>(</a:t>
            </a:r>
            <a:r>
              <a:rPr lang="en-US" altLang="ja-JP" dirty="0" smtClean="0">
                <a:hlinkClick r:id="rId2"/>
              </a:rPr>
              <a:t>https://www.mext.go.jp/kaigisiryo/2019/11/__icsFiles/afieldfile/2019/11/22/1422630_006.pdf</a:t>
            </a:r>
            <a:r>
              <a:rPr lang="ja-JP" altLang="en-US" dirty="0" smtClean="0"/>
              <a:t>）</a:t>
            </a:r>
            <a:endParaRPr lang="en-US" altLang="ja-JP" dirty="0" smtClean="0"/>
          </a:p>
          <a:p>
            <a:r>
              <a:rPr lang="ja-JP" altLang="en-US" dirty="0" smtClean="0">
                <a:solidFill>
                  <a:srgbClr val="FF0000"/>
                </a:solidFill>
              </a:rPr>
              <a:t>但し、天文データセンターの名の下に書かれている記述は、センター長以下専任職員が感知していないという問題も</a:t>
            </a:r>
            <a:r>
              <a:rPr lang="ja-JP" altLang="en-US" dirty="0" err="1" smtClean="0">
                <a:solidFill>
                  <a:srgbClr val="FF0000"/>
                </a:solidFill>
              </a:rPr>
              <a:t>、、</a:t>
            </a:r>
            <a:endParaRPr lang="en-US" altLang="ja-JP" dirty="0" smtClean="0">
              <a:solidFill>
                <a:srgbClr val="FF0000"/>
              </a:solidFill>
            </a:endParaRPr>
          </a:p>
        </p:txBody>
      </p:sp>
    </p:spTree>
    <p:extLst>
      <p:ext uri="{BB962C8B-B14F-4D97-AF65-F5344CB8AC3E}">
        <p14:creationId xmlns:p14="http://schemas.microsoft.com/office/powerpoint/2010/main" val="3582072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941431" y="0"/>
            <a:ext cx="8792338" cy="6592186"/>
          </a:xfrm>
          <a:prstGeom prst="rect">
            <a:avLst/>
          </a:prstGeom>
        </p:spPr>
      </p:pic>
      <p:sp>
        <p:nvSpPr>
          <p:cNvPr id="5" name="正方形/長方形 4"/>
          <p:cNvSpPr/>
          <p:nvPr/>
        </p:nvSpPr>
        <p:spPr>
          <a:xfrm>
            <a:off x="163055" y="6488668"/>
            <a:ext cx="11256312" cy="369332"/>
          </a:xfrm>
          <a:prstGeom prst="rect">
            <a:avLst/>
          </a:prstGeom>
        </p:spPr>
        <p:txBody>
          <a:bodyPr wrap="square">
            <a:spAutoFit/>
          </a:bodyPr>
          <a:lstStyle/>
          <a:p>
            <a:r>
              <a:rPr lang="ja-JP" altLang="en-US" dirty="0" smtClean="0"/>
              <a:t>「連合体」組織の検討について（案）</a:t>
            </a:r>
            <a:r>
              <a:rPr lang="en-US" altLang="ja-JP" dirty="0" smtClean="0"/>
              <a:t>(</a:t>
            </a:r>
            <a:r>
              <a:rPr lang="en-US" altLang="ja-JP" sz="1400" dirty="0" smtClean="0">
                <a:hlinkClick r:id="rId3"/>
              </a:rPr>
              <a:t>https://www.mext.go.jp/kaigisiryo/2019/11/__icsFiles/afieldfile/2019/11/22/1422630_006.pdf</a:t>
            </a:r>
            <a:r>
              <a:rPr lang="en-US" altLang="ja-JP" dirty="0" smtClean="0"/>
              <a:t>)</a:t>
            </a:r>
            <a:r>
              <a:rPr lang="ja-JP" altLang="en-US" dirty="0" smtClean="0"/>
              <a:t>より</a:t>
            </a:r>
            <a:endParaRPr lang="ja-JP" altLang="en-US" dirty="0"/>
          </a:p>
        </p:txBody>
      </p:sp>
    </p:spTree>
    <p:extLst>
      <p:ext uri="{BB962C8B-B14F-4D97-AF65-F5344CB8AC3E}">
        <p14:creationId xmlns:p14="http://schemas.microsoft.com/office/powerpoint/2010/main" val="1438353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6302" y="170454"/>
            <a:ext cx="10515600" cy="956598"/>
          </a:xfrm>
        </p:spPr>
        <p:txBody>
          <a:bodyPr/>
          <a:lstStyle/>
          <a:p>
            <a:r>
              <a:rPr lang="ja-JP" altLang="en-US" dirty="0"/>
              <a:t>国立天文台のアーカイブに関する</a:t>
            </a:r>
            <a:r>
              <a:rPr lang="ja-JP" altLang="en-US" dirty="0" smtClean="0"/>
              <a:t>近況（</a:t>
            </a:r>
            <a:r>
              <a:rPr lang="en-US" altLang="ja-JP" dirty="0" smtClean="0"/>
              <a:t>1</a:t>
            </a:r>
            <a:r>
              <a:rPr lang="ja-JP" altLang="en-US" dirty="0" smtClean="0"/>
              <a:t>）</a:t>
            </a:r>
            <a:endParaRPr kumimoji="1" lang="ja-JP" altLang="en-US" dirty="0"/>
          </a:p>
        </p:txBody>
      </p:sp>
      <p:sp>
        <p:nvSpPr>
          <p:cNvPr id="3" name="コンテンツ プレースホルダー 2"/>
          <p:cNvSpPr>
            <a:spLocks noGrp="1"/>
          </p:cNvSpPr>
          <p:nvPr>
            <p:ph idx="1"/>
          </p:nvPr>
        </p:nvSpPr>
        <p:spPr>
          <a:xfrm>
            <a:off x="220625" y="1219568"/>
            <a:ext cx="11686953" cy="5298189"/>
          </a:xfrm>
        </p:spPr>
        <p:txBody>
          <a:bodyPr>
            <a:normAutofit fontScale="92500"/>
          </a:bodyPr>
          <a:lstStyle/>
          <a:p>
            <a:r>
              <a:rPr lang="ja-JP" altLang="en-US" dirty="0"/>
              <a:t>予算バランスの変化（運営費交付金とフロンティア経費</a:t>
            </a:r>
            <a:r>
              <a:rPr lang="ja-JP" altLang="en-US" dirty="0" smtClean="0"/>
              <a:t>）</a:t>
            </a:r>
            <a:endParaRPr lang="en-US" altLang="ja-JP" dirty="0" smtClean="0"/>
          </a:p>
          <a:p>
            <a:pPr lvl="1">
              <a:buFont typeface="Wingdings" panose="05000000000000000000" pitchFamily="2" charset="2"/>
              <a:buChar char="ü"/>
            </a:pPr>
            <a:r>
              <a:rPr lang="ja-JP" altLang="en-US" dirty="0" smtClean="0"/>
              <a:t>運営費交付金は年々減少し、大型計画フロンティア経費（そのうちのそれなりの割合は補助金の形）が増大</a:t>
            </a:r>
            <a:endParaRPr lang="en-US" altLang="ja-JP" dirty="0" smtClean="0"/>
          </a:p>
          <a:p>
            <a:pPr lvl="1">
              <a:buFont typeface="Wingdings" panose="05000000000000000000" pitchFamily="2" charset="2"/>
              <a:buChar char="ü"/>
            </a:pPr>
            <a:r>
              <a:rPr lang="ja-JP" altLang="en-US" dirty="0" smtClean="0"/>
              <a:t>運営費交付金に対する考え方</a:t>
            </a:r>
            <a:endParaRPr lang="ja-JP" altLang="en-US" dirty="0"/>
          </a:p>
          <a:p>
            <a:r>
              <a:rPr lang="ja-JP" altLang="en-US" dirty="0"/>
              <a:t>計算機システムに関する議論（効率化、特にコスト面</a:t>
            </a:r>
            <a:r>
              <a:rPr lang="ja-JP" altLang="en-US" dirty="0" smtClean="0"/>
              <a:t>）</a:t>
            </a:r>
            <a:endParaRPr lang="en-US" altLang="ja-JP" dirty="0" smtClean="0"/>
          </a:p>
          <a:p>
            <a:pPr lvl="1">
              <a:buFont typeface="Wingdings" panose="05000000000000000000" pitchFamily="2" charset="2"/>
              <a:buChar char="ü"/>
            </a:pPr>
            <a:r>
              <a:rPr lang="ja-JP" altLang="en-US" dirty="0" smtClean="0"/>
              <a:t>すばる</a:t>
            </a:r>
            <a:r>
              <a:rPr lang="en-US" altLang="ja-JP" dirty="0" smtClean="0"/>
              <a:t>FL</a:t>
            </a:r>
            <a:r>
              <a:rPr lang="ja-JP" altLang="en-US" dirty="0" smtClean="0"/>
              <a:t>位まではレンタルシステムで機能ごと調達し、天文台は少人数スタッフでまかなう形</a:t>
            </a:r>
            <a:endParaRPr lang="en-US" altLang="ja-JP" dirty="0" smtClean="0"/>
          </a:p>
          <a:p>
            <a:pPr lvl="1">
              <a:buFont typeface="Wingdings" panose="05000000000000000000" pitchFamily="2" charset="2"/>
              <a:buChar char="ü"/>
            </a:pPr>
            <a:r>
              <a:rPr lang="ja-JP" altLang="en-US" dirty="0" smtClean="0"/>
              <a:t>だんだんと内製化が</a:t>
            </a:r>
            <a:r>
              <a:rPr lang="ja-JP" altLang="en-US" dirty="0" smtClean="0"/>
              <a:t>進んできた（</a:t>
            </a:r>
            <a:r>
              <a:rPr lang="ja-JP" altLang="en-US" dirty="0" smtClean="0"/>
              <a:t>レンタルと買取計算機のバランスの変化、非常勤職員増加）</a:t>
            </a:r>
            <a:endParaRPr lang="en-US" altLang="ja-JP" dirty="0" smtClean="0"/>
          </a:p>
          <a:p>
            <a:pPr lvl="1">
              <a:buFont typeface="Wingdings" panose="05000000000000000000" pitchFamily="2" charset="2"/>
              <a:buChar char="ü"/>
            </a:pPr>
            <a:r>
              <a:rPr lang="ja-JP" altLang="en-US" dirty="0" smtClean="0"/>
              <a:t>データレートの高速化などに伴いストレージ容量の急増（コストに直結）と画像処理演算にも</a:t>
            </a:r>
            <a:r>
              <a:rPr lang="en-US" altLang="ja-JP" dirty="0" smtClean="0"/>
              <a:t>HPC</a:t>
            </a:r>
            <a:r>
              <a:rPr lang="ja-JP" altLang="en-US" dirty="0" smtClean="0"/>
              <a:t>系の知識、人材が必要不可欠になったが</a:t>
            </a:r>
            <a:r>
              <a:rPr lang="ja-JP" altLang="en-US" dirty="0" smtClean="0"/>
              <a:t>、キャリアパスや給与の問題で解決困難</a:t>
            </a:r>
            <a:endParaRPr lang="ja-JP" altLang="en-US" dirty="0"/>
          </a:p>
          <a:p>
            <a:r>
              <a:rPr lang="ja-JP" altLang="en-US" dirty="0"/>
              <a:t>データアーカイブについての議論</a:t>
            </a:r>
          </a:p>
          <a:p>
            <a:pPr lvl="1">
              <a:buFont typeface="Wingdings" panose="05000000000000000000" pitchFamily="2" charset="2"/>
              <a:buChar char="ü"/>
            </a:pPr>
            <a:r>
              <a:rPr lang="ja-JP" altLang="en-US" dirty="0"/>
              <a:t>台外機関の</a:t>
            </a:r>
            <a:r>
              <a:rPr lang="ja-JP" altLang="en-US" dirty="0" smtClean="0"/>
              <a:t>データに関する</a:t>
            </a:r>
            <a:r>
              <a:rPr lang="ja-JP" altLang="en-US" dirty="0"/>
              <a:t>考え方（</a:t>
            </a:r>
            <a:r>
              <a:rPr lang="en-US" altLang="ja-JP" dirty="0"/>
              <a:t>MoU</a:t>
            </a:r>
            <a:r>
              <a:rPr lang="ja-JP" altLang="en-US" dirty="0"/>
              <a:t>ベースの運用、データ受け入れ</a:t>
            </a:r>
            <a:r>
              <a:rPr lang="ja-JP" altLang="en-US" dirty="0" smtClean="0"/>
              <a:t>）</a:t>
            </a:r>
            <a:endParaRPr lang="en-US" altLang="ja-JP" dirty="0" smtClean="0"/>
          </a:p>
          <a:p>
            <a:pPr lvl="2">
              <a:buFont typeface="Wingdings" panose="05000000000000000000" pitchFamily="2" charset="2"/>
              <a:buChar char="p"/>
            </a:pPr>
            <a:r>
              <a:rPr lang="ja-JP" altLang="en-US" dirty="0" smtClean="0"/>
              <a:t>現執行部の主導で今後は</a:t>
            </a:r>
            <a:r>
              <a:rPr lang="en-US" altLang="ja-JP" dirty="0" smtClean="0"/>
              <a:t>MoU</a:t>
            </a:r>
            <a:r>
              <a:rPr lang="ja-JP" altLang="en-US" dirty="0" smtClean="0"/>
              <a:t>を結んだ相手からしかデータの受け入れをしないとの方針が出された</a:t>
            </a:r>
            <a:endParaRPr lang="en-US" altLang="ja-JP" dirty="0" smtClean="0"/>
          </a:p>
          <a:p>
            <a:pPr lvl="2">
              <a:buFont typeface="Wingdings" panose="05000000000000000000" pitchFamily="2" charset="2"/>
              <a:buChar char="p"/>
            </a:pPr>
            <a:r>
              <a:rPr lang="ja-JP" altLang="en-US" dirty="0" smtClean="0"/>
              <a:t>アーカイブのコストを誰が持つのか、運用に対する継続的な責任の所在の明文化などを求められる</a:t>
            </a:r>
            <a:endParaRPr lang="en-US" altLang="ja-JP" dirty="0" smtClean="0"/>
          </a:p>
          <a:p>
            <a:pPr lvl="2">
              <a:buFont typeface="Wingdings" panose="05000000000000000000" pitchFamily="2" charset="2"/>
              <a:buChar char="p"/>
            </a:pPr>
            <a:r>
              <a:rPr lang="ja-JP" altLang="en-US" dirty="0" smtClean="0"/>
              <a:t>大学と共同利用機関との関係性についての認識のズレ？</a:t>
            </a:r>
            <a:endParaRPr lang="ja-JP" altLang="en-US" dirty="0"/>
          </a:p>
          <a:p>
            <a:pPr lvl="1">
              <a:buFont typeface="Wingdings" panose="05000000000000000000" pitchFamily="2" charset="2"/>
              <a:buChar char="ü"/>
            </a:pPr>
            <a:endParaRPr lang="ja-JP" altLang="en-US" dirty="0"/>
          </a:p>
          <a:p>
            <a:endParaRPr kumimoji="1" lang="ja-JP" altLang="en-US" dirty="0"/>
          </a:p>
        </p:txBody>
      </p:sp>
    </p:spTree>
    <p:extLst>
      <p:ext uri="{BB962C8B-B14F-4D97-AF65-F5344CB8AC3E}">
        <p14:creationId xmlns:p14="http://schemas.microsoft.com/office/powerpoint/2010/main" val="3090892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68" y="170453"/>
            <a:ext cx="10515600" cy="1084189"/>
          </a:xfrm>
        </p:spPr>
        <p:txBody>
          <a:bodyPr/>
          <a:lstStyle/>
          <a:p>
            <a:r>
              <a:rPr lang="ja-JP" altLang="en-US" dirty="0"/>
              <a:t>国立天文台のアーカイブに関する近況</a:t>
            </a:r>
            <a:r>
              <a:rPr lang="ja-JP" altLang="en-US" dirty="0" smtClean="0"/>
              <a:t>（</a:t>
            </a:r>
            <a:r>
              <a:rPr lang="en-US" altLang="ja-JP" dirty="0" smtClean="0"/>
              <a:t>2</a:t>
            </a:r>
            <a:r>
              <a:rPr lang="ja-JP" altLang="en-US" dirty="0" smtClean="0"/>
              <a:t>）</a:t>
            </a:r>
            <a:endParaRPr kumimoji="1" lang="ja-JP" altLang="en-US" dirty="0"/>
          </a:p>
        </p:txBody>
      </p:sp>
      <p:sp>
        <p:nvSpPr>
          <p:cNvPr id="3" name="コンテンツ プレースホルダー 2"/>
          <p:cNvSpPr>
            <a:spLocks noGrp="1"/>
          </p:cNvSpPr>
          <p:nvPr>
            <p:ph idx="1"/>
          </p:nvPr>
        </p:nvSpPr>
        <p:spPr>
          <a:xfrm>
            <a:off x="311889" y="1389691"/>
            <a:ext cx="11546958" cy="4979212"/>
          </a:xfrm>
        </p:spPr>
        <p:txBody>
          <a:bodyPr>
            <a:normAutofit fontScale="92500" lnSpcReduction="10000"/>
          </a:bodyPr>
          <a:lstStyle/>
          <a:p>
            <a:pPr lvl="0"/>
            <a:r>
              <a:rPr lang="ja-JP" altLang="en-US" sz="2600" dirty="0">
                <a:solidFill>
                  <a:prstClr val="black"/>
                </a:solidFill>
              </a:rPr>
              <a:t>データアーカイブについての</a:t>
            </a:r>
            <a:r>
              <a:rPr lang="ja-JP" altLang="en-US" sz="2600" dirty="0" smtClean="0">
                <a:solidFill>
                  <a:prstClr val="black"/>
                </a:solidFill>
              </a:rPr>
              <a:t>議論</a:t>
            </a:r>
            <a:r>
              <a:rPr lang="en-US" altLang="ja-JP" sz="2600" dirty="0" smtClean="0">
                <a:solidFill>
                  <a:prstClr val="black"/>
                </a:solidFill>
              </a:rPr>
              <a:t>(</a:t>
            </a:r>
            <a:r>
              <a:rPr lang="ja-JP" altLang="en-US" sz="2600" dirty="0" smtClean="0">
                <a:solidFill>
                  <a:prstClr val="black"/>
                </a:solidFill>
              </a:rPr>
              <a:t>続き</a:t>
            </a:r>
            <a:r>
              <a:rPr lang="en-US" altLang="ja-JP" sz="2600" dirty="0" smtClean="0">
                <a:solidFill>
                  <a:prstClr val="black"/>
                </a:solidFill>
              </a:rPr>
              <a:t>)</a:t>
            </a:r>
            <a:endParaRPr lang="ja-JP" altLang="en-US" sz="2600" dirty="0">
              <a:solidFill>
                <a:prstClr val="black"/>
              </a:solidFill>
            </a:endParaRPr>
          </a:p>
          <a:p>
            <a:pPr lvl="1">
              <a:buFont typeface="Wingdings" panose="05000000000000000000" pitchFamily="2" charset="2"/>
              <a:buChar char="ü"/>
            </a:pPr>
            <a:r>
              <a:rPr lang="ja-JP" altLang="en-US" sz="2200" dirty="0" smtClean="0">
                <a:solidFill>
                  <a:prstClr val="black"/>
                </a:solidFill>
              </a:rPr>
              <a:t>データ</a:t>
            </a:r>
            <a:r>
              <a:rPr lang="ja-JP" altLang="en-US" sz="2200" dirty="0">
                <a:solidFill>
                  <a:prstClr val="black"/>
                </a:solidFill>
              </a:rPr>
              <a:t>の階層化（重要度だったり緊急度だったり）の考え方</a:t>
            </a:r>
            <a:endParaRPr lang="en-US" altLang="ja-JP" sz="2200" dirty="0">
              <a:solidFill>
                <a:prstClr val="black"/>
              </a:solidFill>
            </a:endParaRPr>
          </a:p>
          <a:p>
            <a:pPr lvl="2">
              <a:buFont typeface="Wingdings" panose="05000000000000000000" pitchFamily="2" charset="2"/>
              <a:buChar char="p"/>
            </a:pPr>
            <a:r>
              <a:rPr lang="ja-JP" altLang="en-US" sz="1900" dirty="0">
                <a:solidFill>
                  <a:prstClr val="black"/>
                </a:solidFill>
              </a:rPr>
              <a:t>今が旬のデータは高速アクセスできないと話にならない</a:t>
            </a:r>
            <a:endParaRPr lang="en-US" altLang="ja-JP" sz="1900" dirty="0">
              <a:solidFill>
                <a:prstClr val="black"/>
              </a:solidFill>
            </a:endParaRPr>
          </a:p>
          <a:p>
            <a:pPr lvl="2">
              <a:buFont typeface="Wingdings" panose="05000000000000000000" pitchFamily="2" charset="2"/>
              <a:buChar char="p"/>
            </a:pPr>
            <a:r>
              <a:rPr lang="ja-JP" altLang="en-US" sz="1900" dirty="0">
                <a:solidFill>
                  <a:prstClr val="black"/>
                </a:solidFill>
              </a:rPr>
              <a:t>貯蔵コストを下げるにはより低速で容量大きな媒体で管理？</a:t>
            </a:r>
            <a:endParaRPr lang="en-US" altLang="ja-JP" sz="1900" dirty="0">
              <a:solidFill>
                <a:prstClr val="black"/>
              </a:solidFill>
            </a:endParaRPr>
          </a:p>
          <a:p>
            <a:pPr lvl="2">
              <a:buFont typeface="Wingdings" panose="05000000000000000000" pitchFamily="2" charset="2"/>
              <a:buChar char="p"/>
            </a:pPr>
            <a:r>
              <a:rPr lang="ja-JP" altLang="en-US" sz="1900" dirty="0">
                <a:solidFill>
                  <a:prstClr val="black"/>
                </a:solidFill>
              </a:rPr>
              <a:t>アーカイブは蓄積型で、それを使ったサイエンス・データ探索は（どのデータが頻繁にアクセスされるかの予想に基づく）データ階層化とマッチしない部分がある。</a:t>
            </a:r>
          </a:p>
          <a:p>
            <a:pPr lvl="1">
              <a:buFont typeface="Wingdings" panose="05000000000000000000" pitchFamily="2" charset="2"/>
              <a:buChar char="ü"/>
            </a:pPr>
            <a:r>
              <a:rPr lang="ja-JP" altLang="en-US" sz="2200" dirty="0">
                <a:solidFill>
                  <a:prstClr val="black"/>
                </a:solidFill>
              </a:rPr>
              <a:t>オンプレ？クラウド？（明日の議論でもう少し詳細を紹介できれば）</a:t>
            </a:r>
            <a:endParaRPr lang="en-US" altLang="ja-JP" sz="2200" dirty="0">
              <a:solidFill>
                <a:prstClr val="black"/>
              </a:solidFill>
            </a:endParaRPr>
          </a:p>
          <a:p>
            <a:pPr lvl="2">
              <a:buFont typeface="Wingdings" panose="05000000000000000000" pitchFamily="2" charset="2"/>
              <a:buChar char="p"/>
            </a:pPr>
            <a:r>
              <a:rPr lang="ja-JP" altLang="en-US" sz="1900" dirty="0">
                <a:solidFill>
                  <a:prstClr val="black"/>
                </a:solidFill>
              </a:rPr>
              <a:t>クラウド</a:t>
            </a:r>
            <a:r>
              <a:rPr lang="ja-JP" altLang="en-US" sz="1900" dirty="0" smtClean="0">
                <a:solidFill>
                  <a:prstClr val="black"/>
                </a:solidFill>
              </a:rPr>
              <a:t>にデータ置いた方</a:t>
            </a:r>
            <a:r>
              <a:rPr lang="ja-JP" altLang="en-US" sz="1900" dirty="0">
                <a:solidFill>
                  <a:prstClr val="black"/>
                </a:solidFill>
              </a:rPr>
              <a:t>が安い？という神話、一方で、大量の機器管理からの解放はあり得る</a:t>
            </a:r>
            <a:endParaRPr lang="en-US" altLang="ja-JP" sz="1900" dirty="0">
              <a:solidFill>
                <a:prstClr val="black"/>
              </a:solidFill>
            </a:endParaRPr>
          </a:p>
          <a:p>
            <a:pPr lvl="2">
              <a:buFont typeface="Wingdings" panose="05000000000000000000" pitchFamily="2" charset="2"/>
              <a:buChar char="p"/>
            </a:pPr>
            <a:r>
              <a:rPr lang="ja-JP" altLang="en-US" sz="1900" dirty="0">
                <a:solidFill>
                  <a:prstClr val="black"/>
                </a:solidFill>
              </a:rPr>
              <a:t>使いたいときにすぐに使えるのか</a:t>
            </a:r>
            <a:r>
              <a:rPr lang="ja-JP" altLang="en-US" sz="1900" dirty="0" smtClean="0">
                <a:solidFill>
                  <a:prstClr val="black"/>
                </a:solidFill>
              </a:rPr>
              <a:t>？安全性は？</a:t>
            </a:r>
            <a:endParaRPr lang="en-US" altLang="ja-JP" sz="1900" dirty="0">
              <a:solidFill>
                <a:prstClr val="black"/>
              </a:solidFill>
            </a:endParaRPr>
          </a:p>
          <a:p>
            <a:pPr lvl="2">
              <a:buFont typeface="Wingdings" panose="05000000000000000000" pitchFamily="2" charset="2"/>
              <a:buChar char="p"/>
            </a:pPr>
            <a:r>
              <a:rPr lang="ja-JP" altLang="en-US" sz="1900" dirty="0">
                <a:solidFill>
                  <a:prstClr val="black"/>
                </a:solidFill>
              </a:rPr>
              <a:t>大きなデータを頻繁に扱うには向かない（コスト、ネットワークなどの影響</a:t>
            </a:r>
            <a:r>
              <a:rPr lang="ja-JP" altLang="en-US" sz="1900" dirty="0" smtClean="0">
                <a:solidFill>
                  <a:prstClr val="black"/>
                </a:solidFill>
              </a:rPr>
              <a:t>）のでは？</a:t>
            </a:r>
            <a:endParaRPr lang="ja-JP" altLang="en-US" sz="1900" dirty="0">
              <a:solidFill>
                <a:prstClr val="black"/>
              </a:solidFill>
            </a:endParaRPr>
          </a:p>
          <a:p>
            <a:pPr lvl="1">
              <a:buFont typeface="Wingdings" panose="05000000000000000000" pitchFamily="2" charset="2"/>
              <a:buChar char="ü"/>
            </a:pPr>
            <a:r>
              <a:rPr lang="ja-JP" altLang="en-US" sz="2200" dirty="0">
                <a:solidFill>
                  <a:prstClr val="black"/>
                </a:solidFill>
              </a:rPr>
              <a:t>生データと処理済みデータ＋そこからの成果に対する</a:t>
            </a:r>
            <a:r>
              <a:rPr lang="ja-JP" altLang="en-US" sz="2200" dirty="0" smtClean="0">
                <a:solidFill>
                  <a:prstClr val="black"/>
                </a:solidFill>
              </a:rPr>
              <a:t>考え方</a:t>
            </a:r>
            <a:endParaRPr lang="en-US" altLang="ja-JP" sz="2200" dirty="0" smtClean="0">
              <a:solidFill>
                <a:prstClr val="black"/>
              </a:solidFill>
            </a:endParaRPr>
          </a:p>
          <a:p>
            <a:pPr lvl="2">
              <a:buFont typeface="Wingdings" panose="05000000000000000000" pitchFamily="2" charset="2"/>
              <a:buChar char="p"/>
            </a:pPr>
            <a:r>
              <a:rPr lang="ja-JP" altLang="en-US" sz="2100" dirty="0" smtClean="0">
                <a:solidFill>
                  <a:prstClr val="black"/>
                </a:solidFill>
              </a:rPr>
              <a:t>良く言われること：</a:t>
            </a:r>
            <a:endParaRPr lang="en-US" altLang="ja-JP" sz="2100" dirty="0" smtClean="0">
              <a:solidFill>
                <a:prstClr val="black"/>
              </a:solidFill>
            </a:endParaRPr>
          </a:p>
          <a:p>
            <a:pPr lvl="3">
              <a:buFont typeface="Wingdings" panose="05000000000000000000" pitchFamily="2" charset="2"/>
              <a:buChar char="Ø"/>
            </a:pPr>
            <a:r>
              <a:rPr lang="ja-JP" altLang="en-US" sz="1700" dirty="0" smtClean="0">
                <a:solidFill>
                  <a:prstClr val="black"/>
                </a:solidFill>
              </a:rPr>
              <a:t>生データアーカイブはお金をかけるわりに論文出ない</a:t>
            </a:r>
            <a:endParaRPr lang="en-US" altLang="ja-JP" sz="1700" dirty="0" smtClean="0">
              <a:solidFill>
                <a:prstClr val="black"/>
              </a:solidFill>
            </a:endParaRPr>
          </a:p>
          <a:p>
            <a:pPr lvl="3">
              <a:buFont typeface="Wingdings" panose="05000000000000000000" pitchFamily="2" charset="2"/>
              <a:buChar char="Ø"/>
            </a:pPr>
            <a:r>
              <a:rPr lang="ja-JP" altLang="en-US" sz="1700" dirty="0" smtClean="0">
                <a:solidFill>
                  <a:prstClr val="black"/>
                </a:solidFill>
              </a:rPr>
              <a:t>もっと他の装置開発とか（新しい事）にお金をかけた方が成果が出る</a:t>
            </a:r>
            <a:endParaRPr lang="en-US" altLang="ja-JP" sz="1700" dirty="0" smtClean="0">
              <a:solidFill>
                <a:prstClr val="black"/>
              </a:solidFill>
            </a:endParaRPr>
          </a:p>
          <a:p>
            <a:pPr lvl="3">
              <a:buFont typeface="Wingdings" panose="05000000000000000000" pitchFamily="2" charset="2"/>
              <a:buChar char="Ø"/>
            </a:pPr>
            <a:r>
              <a:rPr lang="ja-JP" altLang="en-US" sz="1700" dirty="0" smtClean="0">
                <a:solidFill>
                  <a:prstClr val="black"/>
                </a:solidFill>
              </a:rPr>
              <a:t>処理済みだけで良いのでは？（再現性や新たなキャリブレーションを導入する余地は？データの大きさ？）</a:t>
            </a:r>
            <a:endParaRPr lang="en-US" altLang="ja-JP" sz="1700" dirty="0">
              <a:solidFill>
                <a:prstClr val="black"/>
              </a:solidFill>
            </a:endParaRPr>
          </a:p>
          <a:p>
            <a:pPr lvl="1">
              <a:buFont typeface="Wingdings" panose="05000000000000000000" pitchFamily="2" charset="2"/>
              <a:buChar char="ü"/>
            </a:pPr>
            <a:r>
              <a:rPr lang="ja-JP" altLang="en-US" sz="2200" dirty="0">
                <a:solidFill>
                  <a:prstClr val="black"/>
                </a:solidFill>
              </a:rPr>
              <a:t>データ解析やデータアーカイブについての議論を天文コミュニティーと行う正式な場</a:t>
            </a:r>
            <a:r>
              <a:rPr lang="ja-JP" altLang="en-US" sz="2200" dirty="0" smtClean="0">
                <a:solidFill>
                  <a:prstClr val="black"/>
                </a:solidFill>
              </a:rPr>
              <a:t>？</a:t>
            </a:r>
            <a:endParaRPr lang="en-US" altLang="ja-JP" sz="2200" dirty="0">
              <a:solidFill>
                <a:prstClr val="black"/>
              </a:solidFill>
            </a:endParaRPr>
          </a:p>
          <a:p>
            <a:pPr lvl="2">
              <a:buFont typeface="Wingdings" panose="05000000000000000000" pitchFamily="2" charset="2"/>
              <a:buChar char="p"/>
            </a:pPr>
            <a:r>
              <a:rPr lang="ja-JP" altLang="en-US" sz="2100" dirty="0" smtClean="0">
                <a:solidFill>
                  <a:prstClr val="black"/>
                </a:solidFill>
              </a:rPr>
              <a:t>天文</a:t>
            </a:r>
            <a:r>
              <a:rPr lang="ja-JP" altLang="en-US" sz="2100" dirty="0">
                <a:solidFill>
                  <a:prstClr val="black"/>
                </a:solidFill>
              </a:rPr>
              <a:t>データ専門委員会がなくなった</a:t>
            </a:r>
            <a:r>
              <a:rPr lang="ja-JP" altLang="en-US" sz="2100" dirty="0" smtClean="0">
                <a:solidFill>
                  <a:prstClr val="black"/>
                </a:solidFill>
              </a:rPr>
              <a:t>影響</a:t>
            </a:r>
            <a:endParaRPr kumimoji="1" lang="ja-JP" altLang="en-US" sz="2100" dirty="0"/>
          </a:p>
        </p:txBody>
      </p:sp>
    </p:spTree>
    <p:extLst>
      <p:ext uri="{BB962C8B-B14F-4D97-AF65-F5344CB8AC3E}">
        <p14:creationId xmlns:p14="http://schemas.microsoft.com/office/powerpoint/2010/main" val="1299058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2186</Words>
  <Application>Microsoft Office PowerPoint</Application>
  <PresentationFormat>ワイド画面</PresentationFormat>
  <Paragraphs>371</Paragraphs>
  <Slides>18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18</vt:i4>
      </vt:variant>
    </vt:vector>
  </HeadingPairs>
  <TitlesOfParts>
    <vt:vector size="28" baseType="lpstr">
      <vt:lpstr>HGPｺﾞｼｯｸE</vt:lpstr>
      <vt:lpstr>HGP創英角ﾎﾟｯﾌﾟ体</vt:lpstr>
      <vt:lpstr>ＭＳ Ｐゴシック</vt:lpstr>
      <vt:lpstr>ＭＳ ゴシック</vt:lpstr>
      <vt:lpstr>新細明體</vt:lpstr>
      <vt:lpstr>Arial</vt:lpstr>
      <vt:lpstr>Calibri</vt:lpstr>
      <vt:lpstr>Calibri Light</vt:lpstr>
      <vt:lpstr>Wingdings</vt:lpstr>
      <vt:lpstr>Office テーマ</vt:lpstr>
      <vt:lpstr> 天文アーカイブを取り巻く状況について</vt:lpstr>
      <vt:lpstr>今日の話の内容</vt:lpstr>
      <vt:lpstr>国の施策に関する事</vt:lpstr>
      <vt:lpstr>大学共同利用機関に関する考え方</vt:lpstr>
      <vt:lpstr>PowerPoint プレゼンテーション</vt:lpstr>
      <vt:lpstr>4機構＋総研大連合体構想 （第4期中期目標期間における大学共同利用機関の在り方について（審議のまとめ）より） 4機構：自然科学研究機構、高エネルギー加速器研究機構、情報・システム研究機構、人間文化研究機構</vt:lpstr>
      <vt:lpstr>PowerPoint プレゼンテーション</vt:lpstr>
      <vt:lpstr>国立天文台のアーカイブに関する近況（1）</vt:lpstr>
      <vt:lpstr>国立天文台のアーカイブに関する近況（2）</vt:lpstr>
      <vt:lpstr>国立天文台データ解析・アーカイブ・公開システム</vt:lpstr>
      <vt:lpstr>PowerPoint プレゼンテーション</vt:lpstr>
      <vt:lpstr>PowerPoint プレゼンテーション</vt:lpstr>
      <vt:lpstr>レンタル計算機経費内訳</vt:lpstr>
      <vt:lpstr>PowerPoint プレゼンテーション</vt:lpstr>
      <vt:lpstr>ADC計算機関連使用電力と電気料金概算</vt:lpstr>
      <vt:lpstr>(例)SMOKA運用にかかる概算費用(年額推定)</vt:lpstr>
      <vt:lpstr>PowerPoint プレゼンテーション</vt:lpstr>
      <vt:lpstr>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天文アーカイブを取り巻く状況について</dc:title>
  <dc:creator>高田 唯史</dc:creator>
  <cp:lastModifiedBy>高田 唯史</cp:lastModifiedBy>
  <cp:revision>39</cp:revision>
  <dcterms:created xsi:type="dcterms:W3CDTF">2020-01-28T01:17:01Z</dcterms:created>
  <dcterms:modified xsi:type="dcterms:W3CDTF">2020-01-29T04:47:41Z</dcterms:modified>
</cp:coreProperties>
</file>