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8" r:id="rId3"/>
    <p:sldId id="291" r:id="rId4"/>
    <p:sldId id="281" r:id="rId5"/>
    <p:sldId id="282" r:id="rId6"/>
    <p:sldId id="294" r:id="rId7"/>
    <p:sldId id="285" r:id="rId8"/>
    <p:sldId id="286" r:id="rId9"/>
    <p:sldId id="292" r:id="rId10"/>
    <p:sldId id="287" r:id="rId11"/>
    <p:sldId id="289" r:id="rId12"/>
    <p:sldId id="279" r:id="rId13"/>
    <p:sldId id="288" r:id="rId14"/>
    <p:sldId id="29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0096FF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84"/>
    <p:restoredTop sz="94522"/>
  </p:normalViewPr>
  <p:slideViewPr>
    <p:cSldViewPr snapToGrid="0" snapToObjects="1" showGuides="1">
      <p:cViewPr varScale="1">
        <p:scale>
          <a:sx n="112" d="100"/>
          <a:sy n="112" d="100"/>
        </p:scale>
        <p:origin x="1896" y="192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69" d="100"/>
          <a:sy n="169" d="100"/>
        </p:scale>
        <p:origin x="636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84-254C-AAAC-AD8EBD55B9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84-254C-AAAC-AD8EBD55B97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84-254C-AAAC-AD8EBD55B9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5A6-E541-8FD7-E07DCBC0405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45102655166323202"/>
                      <c:h val="0.20297854290251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084-254C-AAAC-AD8EBD55B977}"/>
                </c:ext>
              </c:extLst>
            </c:dLbl>
            <c:dLbl>
              <c:idx val="1"/>
              <c:layout>
                <c:manualLayout>
                  <c:x val="-6.0549137379890219E-2"/>
                  <c:y val="-3.9107617542897127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8F5F759-3CCE-B149-A04D-9134908B602B}" type="CATEGORYNAME">
                      <a:rPr lang="ja-JP" altLang="en-US" b="1" i="0" smtClean="0">
                        <a:solidFill>
                          <a:schemeClr val="accent2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[分類名]</a:t>
                    </a:fld>
                    <a:r>
                      <a:rPr lang="ja-JP" altLang="en-US" b="1" i="0">
                        <a:solidFill>
                          <a:schemeClr val="accent2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rPr>
                      <a:t>時間</a:t>
                    </a:r>
                    <a:r>
                      <a:rPr lang="ja-JP" altLang="en-US" b="1" i="0" baseline="0">
                        <a:solidFill>
                          <a:schemeClr val="accent2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rPr>
                      <a:t>
</a:t>
                    </a:r>
                    <a:r>
                      <a:rPr lang="en-US" altLang="ja-JP" b="1" i="0" baseline="0" dirty="0">
                        <a:solidFill>
                          <a:schemeClr val="accent2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rPr>
                      <a:t>&gt; </a:t>
                    </a:r>
                    <a:fld id="{3953489F-018B-7542-B491-60D24EB61C4A}" type="PERCENTAGE">
                      <a:rPr lang="en-US" altLang="ja-JP" b="1" i="0" baseline="0" smtClean="0">
                        <a:solidFill>
                          <a:schemeClr val="accent2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[パーセンテージ]</a:t>
                    </a:fld>
                    <a:endParaRPr lang="en-US" altLang="ja-JP" b="1" i="0" baseline="0" dirty="0">
                      <a:solidFill>
                        <a:schemeClr val="accent2"/>
                      </a:solidFill>
                      <a:latin typeface="Yu Gothic" panose="020B0400000000000000" pitchFamily="34" charset="-128"/>
                      <a:ea typeface="Yu Gothic" panose="020B0400000000000000" pitchFamily="34" charset="-128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01496560764802"/>
                      <c:h val="0.154866165469872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084-254C-AAAC-AD8EBD55B977}"/>
                </c:ext>
              </c:extLst>
            </c:dLbl>
            <c:dLbl>
              <c:idx val="2"/>
              <c:layout>
                <c:manualLayout>
                  <c:x val="4.9935162926247733E-3"/>
                  <c:y val="-3.2588398227429271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1005453-F95E-AB41-B501-41DB60157DDD}" type="CATEGORYNAME">
                      <a:rPr lang="ja-JP" altLang="en-US">
                        <a:solidFill>
                          <a:schemeClr val="accent6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[分類名]</a:t>
                    </a:fld>
                    <a:r>
                      <a:rPr lang="ja-JP" altLang="en-US" baseline="0"/>
                      <a:t>
</a:t>
                    </a:r>
                    <a:r>
                      <a:rPr lang="en-US" altLang="ja-JP" b="1" i="0" baseline="0" dirty="0">
                        <a:solidFill>
                          <a:schemeClr val="accent6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rPr>
                      <a:t>&lt; </a:t>
                    </a:r>
                    <a:fld id="{F40A288B-AFE0-DB45-BC2C-5B5BB839F427}" type="PERCENTAGE">
                      <a:rPr lang="en-US" altLang="ja-JP" baseline="0" smtClean="0">
                        <a:solidFill>
                          <a:schemeClr val="accent6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[パーセンテージ]</a:t>
                    </a:fld>
                    <a:endParaRPr lang="en-US" altLang="ja-JP" b="1" i="0" baseline="0" dirty="0">
                      <a:solidFill>
                        <a:schemeClr val="accent6"/>
                      </a:solidFill>
                      <a:latin typeface="Yu Gothic" panose="020B0400000000000000" pitchFamily="34" charset="-128"/>
                      <a:ea typeface="Yu Gothic" panose="020B0400000000000000" pitchFamily="34" charset="-128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88529146014346"/>
                      <c:h val="0.207775641343115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084-254C-AAAC-AD8EBD55B977}"/>
                </c:ext>
              </c:extLst>
            </c:dLbl>
            <c:dLbl>
              <c:idx val="3"/>
              <c:layout>
                <c:manualLayout>
                  <c:x val="-5.883010956639767E-2"/>
                  <c:y val="6.5179362571495215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514115-3C8F-F74E-A6C0-E95D2FDC295C}" type="CATEGORYNAME">
                      <a:rPr lang="ja-JP" altLang="en-US">
                        <a:solidFill>
                          <a:srgbClr val="FFC0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[分類名]</a:t>
                    </a:fld>
                    <a:r>
                      <a:rPr lang="ja-JP" altLang="en-US" baseline="0"/>
                      <a:t>
</a:t>
                    </a:r>
                    <a:fld id="{0EEF1F2B-6BAC-7847-81C3-5582DF7EF469}" type="PERCENTAGE">
                      <a:rPr lang="en-US" altLang="ja-JP" sz="1400" baseline="0">
                        <a:solidFill>
                          <a:schemeClr val="accent4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[パーセンテージ]</a:t>
                    </a:fld>
                    <a:endParaRPr lang="ja-JP" alt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80808226169329"/>
                      <c:h val="0.138017300245141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5A6-E541-8FD7-E07DCBC0405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TAOプロジェクト時間</c:v>
                </c:pt>
                <c:pt idx="1">
                  <c:v>国内枠</c:v>
                </c:pt>
                <c:pt idx="2">
                  <c:v>パートナー時間</c:v>
                </c:pt>
                <c:pt idx="3">
                  <c:v>チリ時間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</c:v>
                </c:pt>
                <c:pt idx="1">
                  <c:v>33</c:v>
                </c:pt>
                <c:pt idx="2">
                  <c:v>15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84-254C-AAAC-AD8EBD55B97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271D89E-C572-4C43-A81A-327DFBA7C1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E1CF18C-8A4D-7749-BAED-D52DA9A150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7A0CC-C783-3B4B-B9B2-360D4CC61FD5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3548286-383C-414B-A983-DE829393CC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12D38D6-03AB-F941-B116-4BCF3116FF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0C848-278F-CE47-9880-F6EBEF4751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58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BB5AE-D956-CA4A-800C-C4B2715F2ECD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C8B4A-DDBF-1F42-843F-14FC1DF39D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394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C8B4A-DDBF-1F42-843F-14FC1DF39DE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7105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C8B4A-DDBF-1F42-843F-14FC1DF39DE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807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C8B4A-DDBF-1F42-843F-14FC1DF39DE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876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947F-F590-4A45-938D-81DBB435D65C}" type="datetime1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DD37A7-DE85-4649-8536-36DDC9F07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2986" y="6404072"/>
            <a:ext cx="2057400" cy="365125"/>
          </a:xfrm>
          <a:prstGeom prst="rect">
            <a:avLst/>
          </a:prstGeom>
        </p:spPr>
        <p:txBody>
          <a:bodyPr/>
          <a:lstStyle/>
          <a:p>
            <a:fld id="{753F07C8-4209-1A45-B806-028DB6932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17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C7FC-82DE-B349-9E9F-8C779B68A744}" type="datetime1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B610AC-AC28-C649-9FD0-9CD60B960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7153" y="6351989"/>
            <a:ext cx="2057400" cy="365125"/>
          </a:xfrm>
          <a:prstGeom prst="rect">
            <a:avLst/>
          </a:prstGeom>
        </p:spPr>
        <p:txBody>
          <a:bodyPr/>
          <a:lstStyle/>
          <a:p>
            <a:fld id="{753F07C8-4209-1A45-B806-028DB6932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582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23DE-3DF0-F640-BCAA-940D4007683B}" type="datetime1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EB15E6-8729-4F49-BD1D-B896E3F6F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7153" y="6351989"/>
            <a:ext cx="2057400" cy="365125"/>
          </a:xfrm>
          <a:prstGeom prst="rect">
            <a:avLst/>
          </a:prstGeom>
        </p:spPr>
        <p:txBody>
          <a:bodyPr/>
          <a:lstStyle/>
          <a:p>
            <a:fld id="{753F07C8-4209-1A45-B806-028DB6932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44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878" y="319590"/>
            <a:ext cx="8484244" cy="722894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200" b="1" i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878" y="1163256"/>
            <a:ext cx="8484244" cy="50870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9878" y="6355847"/>
            <a:ext cx="2057400" cy="365125"/>
          </a:xfrm>
        </p:spPr>
        <p:txBody>
          <a:bodyPr/>
          <a:lstStyle/>
          <a:p>
            <a:fld id="{C1B49F19-B8B9-084C-A128-5F1F25A78DC6}" type="datetime1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281E48F-8624-264A-80AA-65BCCD5F905F}"/>
              </a:ext>
            </a:extLst>
          </p:cNvPr>
          <p:cNvCxnSpPr/>
          <p:nvPr userDrawn="1"/>
        </p:nvCxnSpPr>
        <p:spPr>
          <a:xfrm>
            <a:off x="329878" y="1030910"/>
            <a:ext cx="8484244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F68437E-90CD-8C40-B016-73A17AA3B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2986" y="6404072"/>
            <a:ext cx="2057400" cy="365125"/>
          </a:xfrm>
          <a:prstGeom prst="rect">
            <a:avLst/>
          </a:prstGeom>
        </p:spPr>
        <p:txBody>
          <a:bodyPr/>
          <a:lstStyle/>
          <a:p>
            <a:fld id="{753F07C8-4209-1A45-B806-028DB6932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2B19585-72D8-3148-BA65-EC64F1CC8C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933" y="85116"/>
            <a:ext cx="928189" cy="86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62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091D-FAD5-774A-AAD6-8A5B44DD1085}" type="datetime1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62B4F1-27C2-8640-8CC7-D32C0D9DF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7153" y="6351989"/>
            <a:ext cx="2057400" cy="365125"/>
          </a:xfrm>
          <a:prstGeom prst="rect">
            <a:avLst/>
          </a:prstGeom>
        </p:spPr>
        <p:txBody>
          <a:bodyPr/>
          <a:lstStyle/>
          <a:p>
            <a:fld id="{753F07C8-4209-1A45-B806-028DB6932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758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9A75C-6A65-C742-81A5-2B8AD46DEA79}" type="datetime1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5A6A260-30DF-364E-B6ED-75296D449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7153" y="6351989"/>
            <a:ext cx="2057400" cy="365125"/>
          </a:xfrm>
          <a:prstGeom prst="rect">
            <a:avLst/>
          </a:prstGeom>
        </p:spPr>
        <p:txBody>
          <a:bodyPr/>
          <a:lstStyle/>
          <a:p>
            <a:fld id="{753F07C8-4209-1A45-B806-028DB6932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633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9F66-44D0-4D49-9E68-820C6107C110}" type="datetime1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AE0CB0-6BB4-F845-84F5-E8FCAB303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7153" y="6351989"/>
            <a:ext cx="2057400" cy="365125"/>
          </a:xfrm>
          <a:prstGeom prst="rect">
            <a:avLst/>
          </a:prstGeom>
        </p:spPr>
        <p:txBody>
          <a:bodyPr/>
          <a:lstStyle/>
          <a:p>
            <a:fld id="{753F07C8-4209-1A45-B806-028DB6932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504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44CE-EB91-2F43-902B-64E274221858}" type="datetime1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ABE93-7449-114C-9475-58DD12BBF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7153" y="6351989"/>
            <a:ext cx="2057400" cy="365125"/>
          </a:xfrm>
          <a:prstGeom prst="rect">
            <a:avLst/>
          </a:prstGeom>
        </p:spPr>
        <p:txBody>
          <a:bodyPr/>
          <a:lstStyle/>
          <a:p>
            <a:fld id="{753F07C8-4209-1A45-B806-028DB6932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674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D92B-C738-CD4D-A8AC-F526B2ABDDA6}" type="datetime1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F6A0A-2381-8E45-96F2-25FB5F831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7153" y="6351989"/>
            <a:ext cx="2057400" cy="365125"/>
          </a:xfrm>
          <a:prstGeom prst="rect">
            <a:avLst/>
          </a:prstGeom>
        </p:spPr>
        <p:txBody>
          <a:bodyPr/>
          <a:lstStyle/>
          <a:p>
            <a:fld id="{753F07C8-4209-1A45-B806-028DB6932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807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A515-4504-F14E-936B-3A9899E7D20B}" type="datetime1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24EAA59-088F-0346-92EE-A2AC2181E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7153" y="6351989"/>
            <a:ext cx="2057400" cy="365125"/>
          </a:xfrm>
          <a:prstGeom prst="rect">
            <a:avLst/>
          </a:prstGeom>
        </p:spPr>
        <p:txBody>
          <a:bodyPr/>
          <a:lstStyle/>
          <a:p>
            <a:fld id="{753F07C8-4209-1A45-B806-028DB6932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044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2C2B-FE38-F248-9018-FDA15FFA38E3}" type="datetime1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1103F8F-C62E-8343-9E69-ADCA6FB5F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7153" y="6351989"/>
            <a:ext cx="2057400" cy="365125"/>
          </a:xfrm>
          <a:prstGeom prst="rect">
            <a:avLst/>
          </a:prstGeom>
        </p:spPr>
        <p:txBody>
          <a:bodyPr/>
          <a:lstStyle/>
          <a:p>
            <a:fld id="{753F07C8-4209-1A45-B806-028DB6932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07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51FBF-34DC-964C-9A25-A718780D5880}" type="datetime1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2472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F07C8-4209-1A45-B806-028DB6932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31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830901-D46D-B243-91DB-DF1760270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19453"/>
            <a:ext cx="7772400" cy="2387600"/>
          </a:xfrm>
        </p:spPr>
        <p:txBody>
          <a:bodyPr anchor="ctr">
            <a:normAutofit/>
          </a:bodyPr>
          <a:lstStyle/>
          <a:p>
            <a:r>
              <a:rPr lang="en-US" altLang="ja-JP" sz="4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TAO</a:t>
            </a:r>
            <a:r>
              <a:rPr lang="ja-JP" altLang="en-US" sz="4000" b="1">
                <a:latin typeface="Yu Gothic" panose="020B0400000000000000" pitchFamily="34" charset="-128"/>
                <a:ea typeface="Yu Gothic" panose="020B0400000000000000" pitchFamily="34" charset="-128"/>
              </a:rPr>
              <a:t>プロジェクトのデータ運用</a:t>
            </a:r>
            <a:endParaRPr kumimoji="1" lang="ja-JP" altLang="en-US" sz="40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BF0A6C0-1F6D-444A-AC04-F8C53751D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68066"/>
            <a:ext cx="6858000" cy="258701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40000"/>
              </a:lnSpc>
            </a:pPr>
            <a:r>
              <a:rPr lang="ja-JP" altLang="en-US" sz="2000">
                <a:latin typeface="Yu Gothic" panose="020B0400000000000000" pitchFamily="34" charset="-128"/>
                <a:ea typeface="Yu Gothic" panose="020B0400000000000000" pitchFamily="34" charset="-128"/>
              </a:rPr>
              <a:t>鮫島</a:t>
            </a:r>
            <a:r>
              <a:rPr lang="en-US" altLang="ja-JP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2000">
                <a:latin typeface="Yu Gothic" panose="020B0400000000000000" pitchFamily="34" charset="-128"/>
                <a:ea typeface="Yu Gothic" panose="020B0400000000000000" pitchFamily="34" charset="-128"/>
              </a:rPr>
              <a:t>寛明</a:t>
            </a:r>
            <a:r>
              <a:rPr lang="en-US" altLang="ja-JP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 (</a:t>
            </a:r>
            <a:r>
              <a:rPr lang="ja-JP" altLang="en-US" sz="2000">
                <a:latin typeface="Yu Gothic" panose="020B0400000000000000" pitchFamily="34" charset="-128"/>
                <a:ea typeface="Yu Gothic" panose="020B0400000000000000" pitchFamily="34" charset="-128"/>
              </a:rPr>
              <a:t>東京大学理学系研究科附属天文学教育研究センター</a:t>
            </a:r>
            <a:r>
              <a:rPr lang="en-US" altLang="ja-JP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),</a:t>
            </a:r>
            <a:br>
              <a:rPr lang="en-US" altLang="ja-JP" sz="2000" dirty="0"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en-US" altLang="ja-JP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TAO </a:t>
            </a:r>
            <a:r>
              <a:rPr lang="ja-JP" altLang="en-US" sz="2000">
                <a:latin typeface="Yu Gothic" panose="020B0400000000000000" pitchFamily="34" charset="-128"/>
                <a:ea typeface="Yu Gothic" panose="020B0400000000000000" pitchFamily="34" charset="-128"/>
              </a:rPr>
              <a:t>チーム</a:t>
            </a:r>
            <a:endParaRPr lang="en-US" altLang="ja-JP" sz="20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kumimoji="1" lang="en-US" altLang="ja-JP" sz="1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1600">
                <a:latin typeface="Yu Gothic" panose="020B0400000000000000" pitchFamily="34" charset="-128"/>
                <a:ea typeface="Yu Gothic" panose="020B0400000000000000" pitchFamily="34" charset="-128"/>
              </a:rPr>
              <a:t>データアーカイブ</a:t>
            </a:r>
            <a:r>
              <a:rPr kumimoji="1" lang="en-US" altLang="ja-JP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 WS @NAOJ</a:t>
            </a:r>
          </a:p>
          <a:p>
            <a:r>
              <a:rPr kumimoji="1"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2020 Jan 29–30</a:t>
            </a:r>
            <a:endParaRPr kumimoji="1" lang="ja-JP" altLang="en-US" sz="140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7FB7227-A771-F04D-AAAF-471598F6A06D}"/>
              </a:ext>
            </a:extLst>
          </p:cNvPr>
          <p:cNvCxnSpPr>
            <a:cxnSpLocks/>
          </p:cNvCxnSpPr>
          <p:nvPr/>
        </p:nvCxnSpPr>
        <p:spPr>
          <a:xfrm>
            <a:off x="899824" y="2031318"/>
            <a:ext cx="73665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E1130FD-836D-534C-80FA-02DDA854D141}"/>
              </a:ext>
            </a:extLst>
          </p:cNvPr>
          <p:cNvCxnSpPr>
            <a:cxnSpLocks/>
          </p:cNvCxnSpPr>
          <p:nvPr/>
        </p:nvCxnSpPr>
        <p:spPr>
          <a:xfrm>
            <a:off x="899824" y="3429000"/>
            <a:ext cx="73665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E13109C8-FA52-C647-9D57-FD032ACC7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41" y="4826682"/>
            <a:ext cx="7355880" cy="61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67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6E7B63-469F-A44E-B657-8CB8FE01C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観測装置まとめ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EF405B-9650-5A46-9FAB-FA25A547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07C8-4209-1A45-B806-028DB6932371}" type="slidenum">
              <a:rPr kumimoji="1" lang="ja-JP" altLang="en-US" smtClean="0"/>
              <a:t>10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DE2E7BCC-5D1A-4A4A-BB0D-70F19FA37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013316"/>
              </p:ext>
            </p:extLst>
          </p:nvPr>
        </p:nvGraphicFramePr>
        <p:xfrm>
          <a:off x="329878" y="1110546"/>
          <a:ext cx="8484245" cy="523665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63910">
                  <a:extLst>
                    <a:ext uri="{9D8B030D-6E8A-4147-A177-3AD203B41FA5}">
                      <a16:colId xmlns:a16="http://schemas.microsoft.com/office/drawing/2014/main" val="472266389"/>
                    </a:ext>
                  </a:extLst>
                </a:gridCol>
                <a:gridCol w="1018728">
                  <a:extLst>
                    <a:ext uri="{9D8B030D-6E8A-4147-A177-3AD203B41FA5}">
                      <a16:colId xmlns:a16="http://schemas.microsoft.com/office/drawing/2014/main" val="191166728"/>
                    </a:ext>
                  </a:extLst>
                </a:gridCol>
                <a:gridCol w="1018728">
                  <a:extLst>
                    <a:ext uri="{9D8B030D-6E8A-4147-A177-3AD203B41FA5}">
                      <a16:colId xmlns:a16="http://schemas.microsoft.com/office/drawing/2014/main" val="4294691650"/>
                    </a:ext>
                  </a:extLst>
                </a:gridCol>
                <a:gridCol w="1018728">
                  <a:extLst>
                    <a:ext uri="{9D8B030D-6E8A-4147-A177-3AD203B41FA5}">
                      <a16:colId xmlns:a16="http://schemas.microsoft.com/office/drawing/2014/main" val="1426806290"/>
                    </a:ext>
                  </a:extLst>
                </a:gridCol>
                <a:gridCol w="1018728">
                  <a:extLst>
                    <a:ext uri="{9D8B030D-6E8A-4147-A177-3AD203B41FA5}">
                      <a16:colId xmlns:a16="http://schemas.microsoft.com/office/drawing/2014/main" val="3255330695"/>
                    </a:ext>
                  </a:extLst>
                </a:gridCol>
                <a:gridCol w="1018728">
                  <a:extLst>
                    <a:ext uri="{9D8B030D-6E8A-4147-A177-3AD203B41FA5}">
                      <a16:colId xmlns:a16="http://schemas.microsoft.com/office/drawing/2014/main" val="1969578103"/>
                    </a:ext>
                  </a:extLst>
                </a:gridCol>
                <a:gridCol w="2026695">
                  <a:extLst>
                    <a:ext uri="{9D8B030D-6E8A-4147-A177-3AD203B41FA5}">
                      <a16:colId xmlns:a16="http://schemas.microsoft.com/office/drawing/2014/main" val="1734514853"/>
                    </a:ext>
                  </a:extLst>
                </a:gridCol>
              </a:tblGrid>
              <a:tr h="467020">
                <a:tc>
                  <a:txBody>
                    <a:bodyPr/>
                    <a:lstStyle/>
                    <a:p>
                      <a:pPr algn="ctr"/>
                      <a:endParaRPr kumimoji="1" lang="ja-JP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+mn-ea"/>
                          <a:ea typeface="+mn-ea"/>
                        </a:rPr>
                        <a:t>SWIMS</a:t>
                      </a:r>
                      <a:endParaRPr kumimoji="1" lang="ja-JP" altLang="en-US" sz="18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+mn-ea"/>
                          <a:ea typeface="+mn-ea"/>
                        </a:rPr>
                        <a:t>MIMIZUKU</a:t>
                      </a:r>
                      <a:endParaRPr kumimoji="1" lang="ja-JP" altLang="en-US" sz="18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+mn-ea"/>
                          <a:ea typeface="+mn-ea"/>
                        </a:rPr>
                        <a:t>NICE</a:t>
                      </a:r>
                      <a:endParaRPr kumimoji="1" lang="ja-JP" altLang="en-US" sz="18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5174593"/>
                  </a:ext>
                </a:extLst>
              </a:tr>
              <a:tr h="197698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i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外観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kumimoji="1" lang="ja-JP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633647"/>
                  </a:ext>
                </a:extLst>
              </a:tr>
              <a:tr h="4617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i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チャンネル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Blue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Red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NIR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MIR-S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MIR-L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I/J/H/K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897209"/>
                  </a:ext>
                </a:extLst>
              </a:tr>
              <a:tr h="4617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i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波長域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ea"/>
                          <a:ea typeface="+mn-ea"/>
                        </a:rPr>
                        <a:t>0.9–1.4 </a:t>
                      </a:r>
                      <a:r>
                        <a:rPr lang="en-US" altLang="ja-JP" sz="1100" dirty="0">
                          <a:latin typeface="+mn-ea"/>
                        </a:rPr>
                        <a:t>µm</a:t>
                      </a:r>
                      <a:endParaRPr kumimoji="1" lang="ja-JP" altLang="en-US" sz="11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+mn-ea"/>
                          <a:ea typeface="+mn-ea"/>
                        </a:rPr>
                        <a:t>1.4–2.5 </a:t>
                      </a:r>
                      <a:r>
                        <a:rPr lang="en-US" altLang="ja-JP" sz="1100" dirty="0">
                          <a:latin typeface="+mn-ea"/>
                        </a:rPr>
                        <a:t>µm</a:t>
                      </a:r>
                      <a:endParaRPr kumimoji="1" lang="ja-JP" altLang="en-US" sz="11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+mn-ea"/>
                          <a:ea typeface="+mn-ea"/>
                        </a:rPr>
                        <a:t>2.0–5.3 </a:t>
                      </a:r>
                      <a:r>
                        <a:rPr lang="en-US" altLang="ja-JP" sz="1100" dirty="0">
                          <a:latin typeface="+mn-ea"/>
                        </a:rPr>
                        <a:t>µm</a:t>
                      </a:r>
                      <a:endParaRPr kumimoji="1" lang="ja-JP" altLang="en-US" sz="11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+mn-ea"/>
                          <a:ea typeface="+mn-ea"/>
                        </a:rPr>
                        <a:t>6.8–26 </a:t>
                      </a:r>
                      <a:r>
                        <a:rPr lang="en-US" altLang="ja-JP" sz="1100" dirty="0">
                          <a:latin typeface="+mn-ea"/>
                        </a:rPr>
                        <a:t>µm</a:t>
                      </a:r>
                      <a:endParaRPr kumimoji="1" lang="ja-JP" altLang="en-US" sz="11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+mn-ea"/>
                          <a:ea typeface="+mn-ea"/>
                        </a:rPr>
                        <a:t>24–38 </a:t>
                      </a:r>
                      <a:r>
                        <a:rPr lang="en-US" altLang="ja-JP" sz="1100" dirty="0">
                          <a:latin typeface="+mn-ea"/>
                        </a:rPr>
                        <a:t>µm</a:t>
                      </a:r>
                      <a:endParaRPr kumimoji="1" lang="ja-JP" altLang="en-US" sz="11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+mn-ea"/>
                          <a:ea typeface="+mn-ea"/>
                        </a:rPr>
                        <a:t>0.9–2.5 </a:t>
                      </a:r>
                      <a:r>
                        <a:rPr lang="en-US" altLang="ja-JP" sz="1100" dirty="0">
                          <a:latin typeface="+mn-ea"/>
                        </a:rPr>
                        <a:t>µm</a:t>
                      </a:r>
                      <a:endParaRPr kumimoji="1" lang="ja-JP" altLang="en-US" sz="11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659541"/>
                  </a:ext>
                </a:extLst>
              </a:tr>
              <a:tr h="4617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i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検出器サイズ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050" dirty="0">
                          <a:latin typeface="+mn-ea"/>
                          <a:ea typeface="+mn-ea"/>
                        </a:rPr>
                        <a:t>2K x 2K x 2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900" dirty="0">
                          <a:latin typeface="+mn-ea"/>
                          <a:ea typeface="+mn-ea"/>
                        </a:rPr>
                        <a:t>(2K x 2K x 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>
                          <a:latin typeface="+mn-ea"/>
                          <a:ea typeface="+mn-ea"/>
                        </a:rPr>
                        <a:t>2K x 2K x 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>
                          <a:latin typeface="+mn-ea"/>
                          <a:ea typeface="+mn-ea"/>
                        </a:rPr>
                        <a:t>(2K x 2K x 4)</a:t>
                      </a:r>
                      <a:endParaRPr kumimoji="1" lang="ja-JP" altLang="en-US" sz="9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1K x 1K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1K x 1K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128 x 128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256 x 256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60296"/>
                  </a:ext>
                </a:extLst>
              </a:tr>
              <a:tr h="4617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i="0" dirty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BITPIX</a:t>
                      </a:r>
                      <a:endParaRPr kumimoji="1" lang="ja-JP" altLang="en-US" sz="1200" b="0" i="0">
                        <a:latin typeface="Yu Gothic Medium" panose="020B0400000000000000" pitchFamily="34" charset="-128"/>
                        <a:ea typeface="Yu Gothic Medium" panose="020B04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-64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-64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16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16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16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32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799401"/>
                  </a:ext>
                </a:extLst>
              </a:tr>
              <a:tr h="4617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i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フレームあたりの</a:t>
                      </a:r>
                      <a:br>
                        <a:rPr kumimoji="1" lang="en-US" altLang="ja-JP" sz="1100" b="0" i="0" dirty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</a:br>
                      <a:r>
                        <a:rPr kumimoji="1" lang="ja-JP" altLang="en-US" sz="1100" b="0" i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データサイズ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64 MB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900" dirty="0">
                          <a:latin typeface="+mn-ea"/>
                          <a:ea typeface="+mn-ea"/>
                        </a:rPr>
                        <a:t>(128 MB)</a:t>
                      </a:r>
                      <a:endParaRPr kumimoji="1" lang="ja-JP" altLang="en-US" sz="9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64 MB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000" dirty="0">
                          <a:latin typeface="+mn-ea"/>
                          <a:ea typeface="+mn-ea"/>
                        </a:rPr>
                        <a:t>(128 MB)</a:t>
                      </a:r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2 MB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2 MB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30 KB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300 KB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600703"/>
                  </a:ext>
                </a:extLst>
              </a:tr>
              <a:tr h="4617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i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一晩あたりの</a:t>
                      </a:r>
                      <a:br>
                        <a:rPr kumimoji="1" lang="en-US" altLang="ja-JP" sz="1100" b="0" i="0" dirty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</a:br>
                      <a:r>
                        <a:rPr kumimoji="1" lang="ja-JP" altLang="en-US" sz="1100" b="0" i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生データのサイズ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20 GB</a:t>
                      </a:r>
                      <a:r>
                        <a:rPr kumimoji="1" lang="en-US" altLang="ja-JP" sz="1200" baseline="30000" dirty="0">
                          <a:latin typeface="+mn-ea"/>
                          <a:ea typeface="+mn-ea"/>
                        </a:rPr>
                        <a:t>†</a:t>
                      </a:r>
                      <a:r>
                        <a:rPr kumimoji="1" lang="en-US" altLang="ja-JP" sz="120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ja-JP" sz="1000" baseline="0" dirty="0">
                          <a:latin typeface="+mn-ea"/>
                          <a:ea typeface="+mn-ea"/>
                        </a:rPr>
                        <a:t>(40 GB)</a:t>
                      </a:r>
                      <a:endParaRPr kumimoji="1" lang="ja-JP" altLang="en-US" sz="1200" baseline="300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60 GB</a:t>
                      </a:r>
                      <a:r>
                        <a:rPr kumimoji="1" lang="en-US" altLang="ja-JP" sz="1200" baseline="30000" dirty="0">
                          <a:latin typeface="+mn-ea"/>
                          <a:ea typeface="+mn-ea"/>
                        </a:rPr>
                        <a:t>‡</a:t>
                      </a:r>
                      <a:endParaRPr kumimoji="1" lang="ja-JP" altLang="en-US" sz="1200" baseline="300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600 GB</a:t>
                      </a:r>
                      <a:r>
                        <a:rPr kumimoji="1" lang="ja-JP" altLang="en-US" sz="1200" baseline="30000">
                          <a:latin typeface="+mn-ea"/>
                          <a:ea typeface="+mn-ea"/>
                        </a:rPr>
                        <a:t>＊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10 GB</a:t>
                      </a:r>
                      <a:r>
                        <a:rPr kumimoji="1" lang="ja-JP" altLang="en-US" sz="1200" baseline="30000">
                          <a:latin typeface="+mn-ea"/>
                          <a:ea typeface="+mn-ea"/>
                        </a:rPr>
                        <a:t>＊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150 MB</a:t>
                      </a:r>
                      <a:r>
                        <a:rPr kumimoji="1" lang="en-US" altLang="ja-JP" sz="1200" baseline="30000" dirty="0">
                          <a:latin typeface="+mn-ea"/>
                          <a:ea typeface="+mn-ea"/>
                        </a:rPr>
                        <a:t>#</a:t>
                      </a:r>
                      <a:endParaRPr kumimoji="1" lang="ja-JP" altLang="en-US" sz="1200" baseline="300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155862"/>
                  </a:ext>
                </a:extLst>
              </a:tr>
            </a:tbl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E1B99F26-E08B-E646-B2EE-4AD8834FD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8384" y="1620749"/>
            <a:ext cx="1905747" cy="18822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4038289-3A88-BB47-8123-B6BC862E99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6" t="7004" r="23205"/>
          <a:stretch/>
        </p:blipFill>
        <p:spPr>
          <a:xfrm>
            <a:off x="1840405" y="1621903"/>
            <a:ext cx="1745808" cy="1881119"/>
          </a:xfrm>
          <a:prstGeom prst="rect">
            <a:avLst/>
          </a:prstGeom>
          <a:ln w="12700" cap="rnd">
            <a:solidFill>
              <a:schemeClr val="tx1"/>
            </a:solidFill>
          </a:ln>
          <a:effectLst/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6536B55-802E-AC4D-97BD-08F747714052}"/>
              </a:ext>
            </a:extLst>
          </p:cNvPr>
          <p:cNvSpPr txBox="1"/>
          <p:nvPr/>
        </p:nvSpPr>
        <p:spPr>
          <a:xfrm>
            <a:off x="243959" y="6355846"/>
            <a:ext cx="85701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>
                <a:latin typeface="+mn-ea"/>
              </a:rPr>
              <a:t>†: 1 night = 8 h, exp = 5 min </a:t>
            </a:r>
            <a:r>
              <a:rPr kumimoji="1" lang="ja-JP" altLang="en-US" sz="700">
                <a:latin typeface="+mn-ea"/>
              </a:rPr>
              <a:t>を想定。</a:t>
            </a:r>
            <a:r>
              <a:rPr kumimoji="1" lang="en-US" altLang="ja-JP" sz="700" dirty="0">
                <a:latin typeface="+mn-ea"/>
              </a:rPr>
              <a:t> ‡: 1 night = 8 h, exp = 1 sec </a:t>
            </a:r>
            <a:r>
              <a:rPr kumimoji="1" lang="ja-JP" altLang="en-US" sz="700">
                <a:latin typeface="+mn-ea"/>
              </a:rPr>
              <a:t>を想定。</a:t>
            </a:r>
            <a:r>
              <a:rPr kumimoji="1" lang="en-US" altLang="ja-JP" sz="700" dirty="0">
                <a:latin typeface="+mn-ea"/>
              </a:rPr>
              <a:t> </a:t>
            </a:r>
            <a:r>
              <a:rPr kumimoji="1" lang="ja-JP" altLang="en-US" sz="700">
                <a:latin typeface="+mn-ea"/>
              </a:rPr>
              <a:t>＊</a:t>
            </a:r>
            <a:r>
              <a:rPr kumimoji="1" lang="en-US" altLang="ja-JP" sz="700" dirty="0">
                <a:latin typeface="+mn-ea"/>
              </a:rPr>
              <a:t>: 1 night = 8 h, exp = 0.1 sec </a:t>
            </a:r>
            <a:r>
              <a:rPr kumimoji="1" lang="ja-JP" altLang="en-US" sz="700">
                <a:latin typeface="+mn-ea"/>
              </a:rPr>
              <a:t>を想定。</a:t>
            </a:r>
            <a:r>
              <a:rPr kumimoji="1" lang="en-US" altLang="ja-JP" sz="700" dirty="0">
                <a:latin typeface="+mn-ea"/>
              </a:rPr>
              <a:t>  #: 1 night = 8 h, exp = 1 min </a:t>
            </a:r>
            <a:r>
              <a:rPr kumimoji="1" lang="ja-JP" altLang="en-US" sz="700">
                <a:latin typeface="+mn-ea"/>
              </a:rPr>
              <a:t>を想定。いずれも較正データは含まない。</a:t>
            </a:r>
            <a:r>
              <a:rPr kumimoji="1" lang="en-US" altLang="ja-JP" sz="700" dirty="0">
                <a:latin typeface="+mn-ea"/>
              </a:rPr>
              <a:t> </a:t>
            </a:r>
            <a:endParaRPr kumimoji="1" lang="ja-JP" altLang="en-US" sz="700">
              <a:latin typeface="+mn-ea"/>
            </a:endParaRPr>
          </a:p>
        </p:txBody>
      </p:sp>
      <p:pic>
        <p:nvPicPr>
          <p:cNvPr id="10" name="図 9" descr="グリーン, コンピュータ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EAE46E02-99AF-AB48-A783-0D1B1CEA6F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11" y="1620749"/>
            <a:ext cx="1923820" cy="18811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1938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596124-B4E6-3C45-A87C-A849EB74A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今後</a:t>
            </a:r>
            <a:r>
              <a:rPr kumimoji="1" lang="ja-JP" altLang="en-US"/>
              <a:t>のスケジュール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28FD10-EEB9-284F-8D50-02B22A31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07C8-4209-1A45-B806-028DB6932371}" type="slidenum">
              <a:rPr kumimoji="1" lang="ja-JP" altLang="en-US" smtClean="0"/>
              <a:t>11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5DA89C31-E7F3-8C4B-9698-9CD83C759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185665"/>
              </p:ext>
            </p:extLst>
          </p:nvPr>
        </p:nvGraphicFramePr>
        <p:xfrm>
          <a:off x="329878" y="1201530"/>
          <a:ext cx="8484245" cy="4996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921">
                  <a:extLst>
                    <a:ext uri="{9D8B030D-6E8A-4147-A177-3AD203B41FA5}">
                      <a16:colId xmlns:a16="http://schemas.microsoft.com/office/drawing/2014/main" val="175916356"/>
                    </a:ext>
                  </a:extLst>
                </a:gridCol>
                <a:gridCol w="1795581">
                  <a:extLst>
                    <a:ext uri="{9D8B030D-6E8A-4147-A177-3AD203B41FA5}">
                      <a16:colId xmlns:a16="http://schemas.microsoft.com/office/drawing/2014/main" val="2523558923"/>
                    </a:ext>
                  </a:extLst>
                </a:gridCol>
                <a:gridCol w="1795581">
                  <a:extLst>
                    <a:ext uri="{9D8B030D-6E8A-4147-A177-3AD203B41FA5}">
                      <a16:colId xmlns:a16="http://schemas.microsoft.com/office/drawing/2014/main" val="3982069425"/>
                    </a:ext>
                  </a:extLst>
                </a:gridCol>
                <a:gridCol w="1795581">
                  <a:extLst>
                    <a:ext uri="{9D8B030D-6E8A-4147-A177-3AD203B41FA5}">
                      <a16:colId xmlns:a16="http://schemas.microsoft.com/office/drawing/2014/main" val="3166177503"/>
                    </a:ext>
                  </a:extLst>
                </a:gridCol>
                <a:gridCol w="1795581">
                  <a:extLst>
                    <a:ext uri="{9D8B030D-6E8A-4147-A177-3AD203B41FA5}">
                      <a16:colId xmlns:a16="http://schemas.microsoft.com/office/drawing/2014/main" val="2350565661"/>
                    </a:ext>
                  </a:extLst>
                </a:gridCol>
              </a:tblGrid>
              <a:tr h="4492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lang="ja-JP" altLang="en-US" sz="16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600" b="0" i="0" dirty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2020</a:t>
                      </a:r>
                      <a:endParaRPr kumimoji="1" lang="ja-JP" altLang="en-US" sz="1600" b="0" i="0">
                        <a:latin typeface="Yu Gothic Medium" panose="020B0400000000000000" pitchFamily="34" charset="-128"/>
                        <a:ea typeface="Yu Gothic Medium" panose="020B04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600" b="0" i="0" dirty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2021</a:t>
                      </a:r>
                      <a:endParaRPr kumimoji="1" lang="ja-JP" altLang="en-US" sz="1600" b="0" i="0">
                        <a:latin typeface="Yu Gothic Medium" panose="020B0400000000000000" pitchFamily="34" charset="-128"/>
                        <a:ea typeface="Yu Gothic Medium" panose="020B04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600" b="0" i="0" dirty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2022</a:t>
                      </a:r>
                      <a:endParaRPr kumimoji="1" lang="ja-JP" altLang="en-US" sz="1600" b="0" i="0">
                        <a:latin typeface="Yu Gothic Medium" panose="020B0400000000000000" pitchFamily="34" charset="-128"/>
                        <a:ea typeface="Yu Gothic Medium" panose="020B04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600" b="0" i="0" dirty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2023</a:t>
                      </a:r>
                      <a:endParaRPr kumimoji="1" lang="ja-JP" altLang="en-US" sz="1600" b="0" i="0">
                        <a:latin typeface="Yu Gothic Medium" panose="020B0400000000000000" pitchFamily="34" charset="-128"/>
                        <a:ea typeface="Yu Gothic Medium" panose="020B04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900852"/>
                  </a:ext>
                </a:extLst>
              </a:tr>
              <a:tr h="9094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600" b="0" i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ドーム建設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200" b="0" i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600" b="0" i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600" b="0" i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600" b="0" i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7323603"/>
                  </a:ext>
                </a:extLst>
              </a:tr>
              <a:tr h="9094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600" b="0" i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望遠鏡設置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200" b="0" i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600" b="0" i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600" b="0" i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600" b="0" i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451048"/>
                  </a:ext>
                </a:extLst>
              </a:tr>
              <a:tr h="9094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600" b="0" i="0" dirty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MIMIZUKU</a:t>
                      </a:r>
                      <a:endParaRPr kumimoji="1" lang="ja-JP" altLang="en-US" sz="1600" b="0" i="0">
                        <a:latin typeface="Yu Gothic Medium" panose="020B0400000000000000" pitchFamily="34" charset="-128"/>
                        <a:ea typeface="Yu Gothic Medium" panose="020B04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200" b="0" i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600" b="0" i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600" b="0" i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600" b="0" i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085377"/>
                  </a:ext>
                </a:extLst>
              </a:tr>
              <a:tr h="9094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600" b="0" i="0" dirty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NICE</a:t>
                      </a:r>
                      <a:endParaRPr kumimoji="1" lang="ja-JP" altLang="en-US" sz="1600" b="0" i="0">
                        <a:latin typeface="Yu Gothic Medium" panose="020B0400000000000000" pitchFamily="34" charset="-128"/>
                        <a:ea typeface="Yu Gothic Medium" panose="020B04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200" b="0" i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600" b="0" i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600" b="0" i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600" b="0" i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046605"/>
                  </a:ext>
                </a:extLst>
              </a:tr>
              <a:tr h="9094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600" b="0" i="0" dirty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SWIMS</a:t>
                      </a:r>
                      <a:endParaRPr kumimoji="1" lang="ja-JP" altLang="en-US" sz="1600" b="0" i="0">
                        <a:latin typeface="Yu Gothic Medium" panose="020B0400000000000000" pitchFamily="34" charset="-128"/>
                        <a:ea typeface="Yu Gothic Medium" panose="020B04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200" b="0" i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600" b="0" i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600" b="0" i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600" b="0" i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911344"/>
                  </a:ext>
                </a:extLst>
              </a:tr>
            </a:tbl>
          </a:graphicData>
        </a:graphic>
      </p:graphicFrame>
      <p:sp>
        <p:nvSpPr>
          <p:cNvPr id="6" name="右矢印 5">
            <a:extLst>
              <a:ext uri="{FF2B5EF4-FFF2-40B4-BE49-F238E27FC236}">
                <a16:creationId xmlns:a16="http://schemas.microsoft.com/office/drawing/2014/main" id="{AD7064D5-1E8E-1549-9FE5-D9D214A5D1B0}"/>
              </a:ext>
            </a:extLst>
          </p:cNvPr>
          <p:cNvSpPr/>
          <p:nvPr/>
        </p:nvSpPr>
        <p:spPr>
          <a:xfrm>
            <a:off x="1656966" y="1839971"/>
            <a:ext cx="1307163" cy="45980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>
            <a:extLst>
              <a:ext uri="{FF2B5EF4-FFF2-40B4-BE49-F238E27FC236}">
                <a16:creationId xmlns:a16="http://schemas.microsoft.com/office/drawing/2014/main" id="{4EE67220-2942-814D-9D8B-B5BBEBCE225B}"/>
              </a:ext>
            </a:extLst>
          </p:cNvPr>
          <p:cNvSpPr/>
          <p:nvPr/>
        </p:nvSpPr>
        <p:spPr>
          <a:xfrm>
            <a:off x="2537101" y="2764076"/>
            <a:ext cx="854056" cy="45980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>
            <a:extLst>
              <a:ext uri="{FF2B5EF4-FFF2-40B4-BE49-F238E27FC236}">
                <a16:creationId xmlns:a16="http://schemas.microsoft.com/office/drawing/2014/main" id="{A494D363-47F0-D84F-A946-2F495964B35B}"/>
              </a:ext>
            </a:extLst>
          </p:cNvPr>
          <p:cNvSpPr/>
          <p:nvPr/>
        </p:nvSpPr>
        <p:spPr>
          <a:xfrm>
            <a:off x="4312203" y="3656578"/>
            <a:ext cx="4451308" cy="48742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>
            <a:extLst>
              <a:ext uri="{FF2B5EF4-FFF2-40B4-BE49-F238E27FC236}">
                <a16:creationId xmlns:a16="http://schemas.microsoft.com/office/drawing/2014/main" id="{AF58AA04-630C-9343-A4B4-F795ECAB5D45}"/>
              </a:ext>
            </a:extLst>
          </p:cNvPr>
          <p:cNvSpPr/>
          <p:nvPr/>
        </p:nvSpPr>
        <p:spPr>
          <a:xfrm>
            <a:off x="4312203" y="4570835"/>
            <a:ext cx="4451308" cy="475151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>
            <a:extLst>
              <a:ext uri="{FF2B5EF4-FFF2-40B4-BE49-F238E27FC236}">
                <a16:creationId xmlns:a16="http://schemas.microsoft.com/office/drawing/2014/main" id="{80554B2C-B880-1840-96F0-DB3FDCFFCC32}"/>
              </a:ext>
            </a:extLst>
          </p:cNvPr>
          <p:cNvSpPr/>
          <p:nvPr/>
        </p:nvSpPr>
        <p:spPr>
          <a:xfrm>
            <a:off x="3464284" y="5510945"/>
            <a:ext cx="3513386" cy="493562"/>
          </a:xfrm>
          <a:prstGeom prst="rightArrow">
            <a:avLst>
              <a:gd name="adj1" fmla="val 50000"/>
              <a:gd name="adj2" fmla="val 48214"/>
            </a:avLst>
          </a:prstGeom>
          <a:solidFill>
            <a:schemeClr val="bg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>
                <a:solidFill>
                  <a:schemeClr val="tx1"/>
                </a:solidFill>
              </a:rPr>
              <a:t>すばる共同利用</a:t>
            </a:r>
          </a:p>
        </p:txBody>
      </p:sp>
      <p:sp>
        <p:nvSpPr>
          <p:cNvPr id="11" name="右矢印 10">
            <a:extLst>
              <a:ext uri="{FF2B5EF4-FFF2-40B4-BE49-F238E27FC236}">
                <a16:creationId xmlns:a16="http://schemas.microsoft.com/office/drawing/2014/main" id="{D55040B0-393A-A140-8513-644058A37E90}"/>
              </a:ext>
            </a:extLst>
          </p:cNvPr>
          <p:cNvSpPr/>
          <p:nvPr/>
        </p:nvSpPr>
        <p:spPr>
          <a:xfrm>
            <a:off x="7847064" y="5517082"/>
            <a:ext cx="916447" cy="48742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>
            <a:extLst>
              <a:ext uri="{FF2B5EF4-FFF2-40B4-BE49-F238E27FC236}">
                <a16:creationId xmlns:a16="http://schemas.microsoft.com/office/drawing/2014/main" id="{9E1DD81A-DBBF-7043-AC80-86DE45B76E69}"/>
              </a:ext>
            </a:extLst>
          </p:cNvPr>
          <p:cNvSpPr/>
          <p:nvPr/>
        </p:nvSpPr>
        <p:spPr>
          <a:xfrm>
            <a:off x="3326208" y="3650440"/>
            <a:ext cx="935384" cy="493562"/>
          </a:xfrm>
          <a:prstGeom prst="rightArrow">
            <a:avLst>
              <a:gd name="adj1" fmla="val 50000"/>
              <a:gd name="adj2" fmla="val 48214"/>
            </a:avLst>
          </a:prstGeom>
          <a:solidFill>
            <a:schemeClr val="bg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>
                <a:solidFill>
                  <a:schemeClr val="tx1"/>
                </a:solidFill>
              </a:rPr>
              <a:t>輸送</a:t>
            </a:r>
          </a:p>
        </p:txBody>
      </p:sp>
      <p:sp>
        <p:nvSpPr>
          <p:cNvPr id="13" name="右矢印 12">
            <a:extLst>
              <a:ext uri="{FF2B5EF4-FFF2-40B4-BE49-F238E27FC236}">
                <a16:creationId xmlns:a16="http://schemas.microsoft.com/office/drawing/2014/main" id="{A94B5D88-FE06-C944-88EF-0BC8CF4A7354}"/>
              </a:ext>
            </a:extLst>
          </p:cNvPr>
          <p:cNvSpPr/>
          <p:nvPr/>
        </p:nvSpPr>
        <p:spPr>
          <a:xfrm>
            <a:off x="3326208" y="4547731"/>
            <a:ext cx="935384" cy="493562"/>
          </a:xfrm>
          <a:prstGeom prst="rightArrow">
            <a:avLst>
              <a:gd name="adj1" fmla="val 50000"/>
              <a:gd name="adj2" fmla="val 48214"/>
            </a:avLst>
          </a:prstGeom>
          <a:solidFill>
            <a:schemeClr val="bg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>
                <a:solidFill>
                  <a:schemeClr val="tx1"/>
                </a:solidFill>
              </a:rPr>
              <a:t>輸送</a:t>
            </a:r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3DE873CF-7D29-3643-9F09-5DF4C1A27D87}"/>
              </a:ext>
            </a:extLst>
          </p:cNvPr>
          <p:cNvSpPr/>
          <p:nvPr/>
        </p:nvSpPr>
        <p:spPr>
          <a:xfrm>
            <a:off x="7045177" y="5507182"/>
            <a:ext cx="763550" cy="493562"/>
          </a:xfrm>
          <a:prstGeom prst="rightArrow">
            <a:avLst>
              <a:gd name="adj1" fmla="val 50000"/>
              <a:gd name="adj2" fmla="val 48214"/>
            </a:avLst>
          </a:prstGeom>
          <a:solidFill>
            <a:schemeClr val="bg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>
                <a:solidFill>
                  <a:schemeClr val="tx1"/>
                </a:solidFill>
              </a:rPr>
              <a:t>輸送</a:t>
            </a:r>
          </a:p>
        </p:txBody>
      </p:sp>
    </p:spTree>
    <p:extLst>
      <p:ext uri="{BB962C8B-B14F-4D97-AF65-F5344CB8AC3E}">
        <p14:creationId xmlns:p14="http://schemas.microsoft.com/office/powerpoint/2010/main" val="1484358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E58708-DDB7-5649-AE15-DDA796C2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観測時間の配分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90CAC2-4E85-2546-A8F2-AA23ED242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07C8-4209-1A45-B806-028DB6932371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コンテンツ プレースホルダー 5">
            <a:extLst>
              <a:ext uri="{FF2B5EF4-FFF2-40B4-BE49-F238E27FC236}">
                <a16:creationId xmlns:a16="http://schemas.microsoft.com/office/drawing/2014/main" id="{16ACBEDE-2275-F94C-BF9A-9FF1F2CC3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878" y="1108023"/>
            <a:ext cx="4475325" cy="5268229"/>
          </a:xfrm>
        </p:spPr>
        <p:txBody>
          <a:bodyPr>
            <a:normAutofit/>
          </a:bodyPr>
          <a:lstStyle/>
          <a:p>
            <a:pPr marL="269875" indent="-269875">
              <a:lnSpc>
                <a:spcPct val="120000"/>
              </a:lnSpc>
              <a:buFont typeface="+mj-lt"/>
              <a:buAutoNum type="arabicPeriod"/>
            </a:pPr>
            <a:r>
              <a:rPr kumimoji="1" lang="en-US" altLang="ja-JP" sz="14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TAO </a:t>
            </a:r>
            <a:r>
              <a:rPr kumimoji="1" lang="ja-JP" altLang="en-US" sz="1400">
                <a:latin typeface="Yu Gothic Medium" panose="020B0400000000000000" pitchFamily="34" charset="-128"/>
                <a:ea typeface="Yu Gothic Medium" panose="020B0400000000000000" pitchFamily="34" charset="-128"/>
              </a:rPr>
              <a:t>プロジェクト時間</a:t>
            </a:r>
            <a:r>
              <a:rPr kumimoji="1" lang="en-US" altLang="ja-JP" sz="14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 (&gt; 42%)</a:t>
            </a:r>
            <a:endParaRPr lang="en-US" altLang="ja-JP" sz="14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marL="533400" lvl="1" indent="-177800">
              <a:lnSpc>
                <a:spcPct val="120000"/>
              </a:lnSpc>
            </a:pPr>
            <a:r>
              <a:rPr kumimoji="1" lang="ja-JP" altLang="en-US" sz="1200">
                <a:latin typeface="+mn-ea"/>
              </a:rPr>
              <a:t>プロジェクトとして科学観測を実施する時間</a:t>
            </a:r>
            <a:endParaRPr kumimoji="1" lang="en-US" altLang="ja-JP" sz="1200" dirty="0">
              <a:latin typeface="+mn-ea"/>
            </a:endParaRPr>
          </a:p>
          <a:p>
            <a:pPr marL="269875" indent="-269875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kumimoji="1" lang="ja-JP" altLang="en-US" sz="1400">
                <a:latin typeface="Yu Gothic Medium" panose="020B0400000000000000" pitchFamily="34" charset="-128"/>
                <a:ea typeface="Yu Gothic Medium" panose="020B0400000000000000" pitchFamily="34" charset="-128"/>
              </a:rPr>
              <a:t>国内枠時間</a:t>
            </a:r>
            <a:r>
              <a:rPr kumimoji="1" lang="en-US" altLang="ja-JP" sz="14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 (&gt; 33%)</a:t>
            </a:r>
          </a:p>
          <a:p>
            <a:pPr marL="533400" lvl="1" indent="-177800">
              <a:lnSpc>
                <a:spcPct val="120000"/>
              </a:lnSpc>
            </a:pPr>
            <a:r>
              <a:rPr lang="ja-JP" altLang="en-US" sz="1200">
                <a:latin typeface="+mn-ea"/>
              </a:rPr>
              <a:t>国内研究者に割り当てを行う観測時間枠。</a:t>
            </a:r>
            <a:endParaRPr lang="en-US" altLang="ja-JP" sz="1200" dirty="0">
              <a:latin typeface="+mn-ea"/>
            </a:endParaRPr>
          </a:p>
          <a:p>
            <a:pPr marL="533400" lvl="1" indent="-177800">
              <a:lnSpc>
                <a:spcPct val="120000"/>
              </a:lnSpc>
            </a:pPr>
            <a:r>
              <a:rPr kumimoji="1" lang="ja-JP" altLang="en-US" sz="1200">
                <a:latin typeface="+mn-ea"/>
              </a:rPr>
              <a:t>東大スタッフと外部研究者からなる</a:t>
            </a:r>
            <a:r>
              <a:rPr kumimoji="1" lang="en-US" altLang="ja-JP" sz="1200" dirty="0">
                <a:latin typeface="+mn-ea"/>
              </a:rPr>
              <a:t> SAC </a:t>
            </a:r>
            <a:r>
              <a:rPr kumimoji="1" lang="ja-JP" altLang="en-US" sz="1200">
                <a:latin typeface="+mn-ea"/>
              </a:rPr>
              <a:t>を設け、</a:t>
            </a:r>
            <a:br>
              <a:rPr kumimoji="1" lang="en-US" altLang="ja-JP" sz="1200" dirty="0">
                <a:latin typeface="+mn-ea"/>
              </a:rPr>
            </a:br>
            <a:r>
              <a:rPr kumimoji="1" lang="ja-JP" altLang="en-US" sz="1200">
                <a:latin typeface="+mn-ea"/>
              </a:rPr>
              <a:t>観測時間の割り当て等を議論する。</a:t>
            </a:r>
            <a:endParaRPr kumimoji="1" lang="en-US" altLang="ja-JP" sz="1000" dirty="0">
              <a:latin typeface="+mn-ea"/>
            </a:endParaRPr>
          </a:p>
          <a:p>
            <a:pPr marL="269875" indent="-269875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ja-JP" altLang="en-US" sz="1400">
                <a:latin typeface="Yu Gothic Medium" panose="020B0400000000000000" pitchFamily="34" charset="-128"/>
                <a:ea typeface="Yu Gothic Medium" panose="020B0400000000000000" pitchFamily="34" charset="-128"/>
              </a:rPr>
              <a:t>チリ時間</a:t>
            </a:r>
            <a:r>
              <a:rPr lang="en-US" altLang="ja-JP" sz="14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 (10%)</a:t>
            </a:r>
          </a:p>
          <a:p>
            <a:pPr marL="533400" lvl="1" indent="-177800">
              <a:lnSpc>
                <a:spcPct val="120000"/>
              </a:lnSpc>
            </a:pPr>
            <a:r>
              <a:rPr kumimoji="1" lang="ja-JP" altLang="en-US" sz="1200">
                <a:latin typeface="+mn-ea"/>
              </a:rPr>
              <a:t>チリ研究者に割り当てる時間。</a:t>
            </a:r>
            <a:endParaRPr kumimoji="1" lang="en-US" altLang="ja-JP" sz="1200" dirty="0">
              <a:latin typeface="+mn-ea"/>
            </a:endParaRPr>
          </a:p>
          <a:p>
            <a:pPr marL="269875" indent="-269875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kumimoji="1" lang="ja-JP" altLang="en-US" sz="1400">
                <a:latin typeface="Yu Gothic Medium" panose="020B0400000000000000" pitchFamily="34" charset="-128"/>
                <a:ea typeface="Yu Gothic Medium" panose="020B0400000000000000" pitchFamily="34" charset="-128"/>
              </a:rPr>
              <a:t>パートナー時間</a:t>
            </a:r>
            <a:r>
              <a:rPr kumimoji="1" lang="en-US" altLang="ja-JP" sz="14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 (</a:t>
            </a:r>
            <a:r>
              <a:rPr lang="en-US" altLang="ja-JP" sz="14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&lt; 15</a:t>
            </a:r>
            <a:r>
              <a:rPr kumimoji="1" lang="en-US" altLang="ja-JP" sz="14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%)</a:t>
            </a:r>
          </a:p>
          <a:p>
            <a:pPr marL="533400" lvl="1" indent="-177800">
              <a:lnSpc>
                <a:spcPct val="120000"/>
              </a:lnSpc>
            </a:pPr>
            <a:r>
              <a:rPr lang="en-US" altLang="ja-JP" sz="1200" dirty="0">
                <a:latin typeface="+mn-ea"/>
              </a:rPr>
              <a:t>TAO </a:t>
            </a:r>
            <a:r>
              <a:rPr lang="ja-JP" altLang="en-US" sz="1200">
                <a:latin typeface="+mn-ea"/>
              </a:rPr>
              <a:t>プロジェクトに何らかの形で貢献したグループに</a:t>
            </a:r>
            <a:br>
              <a:rPr lang="en-US" altLang="ja-JP" sz="1200" dirty="0">
                <a:latin typeface="+mn-ea"/>
              </a:rPr>
            </a:br>
            <a:r>
              <a:rPr lang="ja-JP" altLang="en-US" sz="1200">
                <a:latin typeface="+mn-ea"/>
              </a:rPr>
              <a:t>割り当てる時間。</a:t>
            </a:r>
            <a:endParaRPr lang="en-US" altLang="ja-JP" sz="1200" dirty="0">
              <a:latin typeface="+mn-ea"/>
            </a:endParaRPr>
          </a:p>
          <a:p>
            <a:pPr marL="533400" lvl="1" indent="-177800">
              <a:lnSpc>
                <a:spcPct val="120000"/>
              </a:lnSpc>
            </a:pPr>
            <a:r>
              <a:rPr kumimoji="1" lang="ja-JP" altLang="en-US" sz="1200">
                <a:latin typeface="+mn-ea"/>
              </a:rPr>
              <a:t>どういう貢献の形があるかについては</a:t>
            </a:r>
            <a:r>
              <a:rPr lang="ja-JP" altLang="en-US" sz="1200">
                <a:latin typeface="+mn-ea"/>
              </a:rPr>
              <a:t>検討</a:t>
            </a:r>
            <a:r>
              <a:rPr kumimoji="1" lang="ja-JP" altLang="en-US" sz="1200">
                <a:latin typeface="+mn-ea"/>
              </a:rPr>
              <a:t>中。</a:t>
            </a:r>
            <a:endParaRPr kumimoji="1" lang="en-US" altLang="ja-JP" sz="1200" dirty="0">
              <a:latin typeface="+mn-ea"/>
            </a:endParaRPr>
          </a:p>
          <a:p>
            <a:pPr marL="533400" lvl="1" indent="-177800">
              <a:lnSpc>
                <a:spcPct val="120000"/>
              </a:lnSpc>
            </a:pPr>
            <a:r>
              <a:rPr lang="ja-JP" altLang="en-US" sz="1200">
                <a:latin typeface="+mn-ea"/>
              </a:rPr>
              <a:t>総観測時間からパートナー時間とチリ時間を引き、</a:t>
            </a:r>
            <a:br>
              <a:rPr lang="en-US" altLang="ja-JP" sz="1200" dirty="0">
                <a:latin typeface="+mn-ea"/>
              </a:rPr>
            </a:br>
            <a:r>
              <a:rPr lang="ja-JP" altLang="en-US" sz="1200">
                <a:latin typeface="+mn-ea"/>
              </a:rPr>
              <a:t>残りの時間を５：４で</a:t>
            </a:r>
            <a:r>
              <a:rPr lang="en-US" altLang="ja-JP" sz="1200" dirty="0">
                <a:latin typeface="+mn-ea"/>
              </a:rPr>
              <a:t> TAO </a:t>
            </a:r>
            <a:r>
              <a:rPr lang="ja-JP" altLang="en-US" sz="1200">
                <a:latin typeface="+mn-ea"/>
              </a:rPr>
              <a:t>プロジェクト時間と</a:t>
            </a:r>
            <a:br>
              <a:rPr lang="en-US" altLang="ja-JP" sz="1200" dirty="0">
                <a:latin typeface="+mn-ea"/>
              </a:rPr>
            </a:br>
            <a:r>
              <a:rPr lang="ja-JP" altLang="en-US" sz="1200">
                <a:latin typeface="+mn-ea"/>
              </a:rPr>
              <a:t>国内枠時間に分ける方針。</a:t>
            </a:r>
            <a:endParaRPr lang="en-US" altLang="ja-JP" sz="1200" dirty="0">
              <a:latin typeface="+mn-ea"/>
            </a:endParaRPr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C6857CCA-23C4-5B4E-A409-3C159AD9E3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8882503"/>
              </p:ext>
            </p:extLst>
          </p:nvPr>
        </p:nvGraphicFramePr>
        <p:xfrm>
          <a:off x="4345138" y="1566598"/>
          <a:ext cx="5086596" cy="3896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図 6">
            <a:extLst>
              <a:ext uri="{FF2B5EF4-FFF2-40B4-BE49-F238E27FC236}">
                <a16:creationId xmlns:a16="http://schemas.microsoft.com/office/drawing/2014/main" id="{5CAEEC78-F44C-AE41-9DBE-1FCC213CAF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933" y="85116"/>
            <a:ext cx="928189" cy="867917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1621F6B-0A30-0444-A5D4-4270B15D7604}"/>
              </a:ext>
            </a:extLst>
          </p:cNvPr>
          <p:cNvSpPr txBox="1"/>
          <p:nvPr/>
        </p:nvSpPr>
        <p:spPr>
          <a:xfrm>
            <a:off x="812383" y="5749977"/>
            <a:ext cx="7537644" cy="44057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2000">
                <a:latin typeface="Yu Gothic Medium" panose="020B0400000000000000" pitchFamily="34" charset="-128"/>
                <a:ea typeface="Yu Gothic Medium" panose="020B0400000000000000" pitchFamily="34" charset="-128"/>
              </a:rPr>
              <a:t>各時間枠ごとのデータ公開のポリシーについては現在検討中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B7756DA-BD46-A447-8DBB-5F215E3C3C0A}"/>
              </a:ext>
            </a:extLst>
          </p:cNvPr>
          <p:cNvSpPr txBox="1"/>
          <p:nvPr/>
        </p:nvSpPr>
        <p:spPr>
          <a:xfrm rot="19818297">
            <a:off x="6470894" y="3712288"/>
            <a:ext cx="1434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n>
                  <a:solidFill>
                    <a:schemeClr val="bg1"/>
                  </a:solidFill>
                </a:ln>
                <a:latin typeface="Yu Gothic" panose="020B0400000000000000" pitchFamily="34" charset="-128"/>
                <a:ea typeface="Yu Gothic" panose="020B0400000000000000" pitchFamily="34" charset="-128"/>
              </a:rPr>
              <a:t>4 : 5</a:t>
            </a:r>
            <a:endParaRPr kumimoji="1" lang="ja-JP" altLang="en-US" sz="4000" b="1">
              <a:ln>
                <a:solidFill>
                  <a:schemeClr val="bg1"/>
                </a:solidFill>
              </a:ln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EB90F00-17A1-D348-BBB5-B249042A6BBF}"/>
              </a:ext>
            </a:extLst>
          </p:cNvPr>
          <p:cNvSpPr txBox="1"/>
          <p:nvPr/>
        </p:nvSpPr>
        <p:spPr>
          <a:xfrm>
            <a:off x="6845726" y="1477147"/>
            <a:ext cx="2080414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400" b="1" dirty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TAO </a:t>
            </a:r>
            <a:r>
              <a:rPr kumimoji="1" lang="ja-JP" altLang="en-US" sz="1400" b="1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プロジェクト時間</a:t>
            </a:r>
            <a:endParaRPr kumimoji="1" lang="en-US" altLang="ja-JP" sz="1400" b="1" dirty="0">
              <a:solidFill>
                <a:schemeClr val="accent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>
              <a:lnSpc>
                <a:spcPct val="130000"/>
              </a:lnSpc>
            </a:pPr>
            <a:r>
              <a:rPr kumimoji="1" lang="en-US" altLang="ja-JP" sz="1400" b="1" dirty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&gt; 42%</a:t>
            </a:r>
            <a:endParaRPr kumimoji="1" lang="ja-JP" altLang="en-US" sz="1400" b="1">
              <a:solidFill>
                <a:schemeClr val="accent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1006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E23796-0F68-6C44-A363-F09E57285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ワークショップの論点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A61A66-5719-A344-96B9-3B8D080C7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07C8-4209-1A45-B806-028DB6932371}" type="slidenum">
              <a:rPr kumimoji="1" lang="ja-JP" altLang="en-US" smtClean="0"/>
              <a:t>13</a:t>
            </a:fld>
            <a:endParaRPr kumimoji="1"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4431C1B1-F08D-E742-9D0E-4E7C49FB8A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366250"/>
              </p:ext>
            </p:extLst>
          </p:nvPr>
        </p:nvGraphicFramePr>
        <p:xfrm>
          <a:off x="329878" y="1458369"/>
          <a:ext cx="8484244" cy="3420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2294">
                  <a:extLst>
                    <a:ext uri="{9D8B030D-6E8A-4147-A177-3AD203B41FA5}">
                      <a16:colId xmlns:a16="http://schemas.microsoft.com/office/drawing/2014/main" val="1844857819"/>
                    </a:ext>
                  </a:extLst>
                </a:gridCol>
                <a:gridCol w="4861950">
                  <a:extLst>
                    <a:ext uri="{9D8B030D-6E8A-4147-A177-3AD203B41FA5}">
                      <a16:colId xmlns:a16="http://schemas.microsoft.com/office/drawing/2014/main" val="226754580"/>
                    </a:ext>
                  </a:extLst>
                </a:gridCol>
              </a:tblGrid>
              <a:tr h="327904">
                <a:tc>
                  <a:txBody>
                    <a:bodyPr/>
                    <a:lstStyle/>
                    <a:p>
                      <a:r>
                        <a:rPr kumimoji="1" lang="ja-JP" altLang="en-US" sz="1800">
                          <a:solidFill>
                            <a:schemeClr val="tx1"/>
                          </a:solidFill>
                        </a:rPr>
                        <a:t>議題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>
                          <a:solidFill>
                            <a:schemeClr val="tx1"/>
                          </a:solidFill>
                        </a:rPr>
                        <a:t>回答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078373"/>
                  </a:ext>
                </a:extLst>
              </a:tr>
              <a:tr h="50789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i="0">
                          <a:solidFill>
                            <a:schemeClr val="tx1"/>
                          </a:solidFill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ワークショップのベースラインとなる論点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391660"/>
                  </a:ext>
                </a:extLst>
              </a:tr>
              <a:tr h="68006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ja-JP" altLang="en-US" sz="1600">
                          <a:solidFill>
                            <a:schemeClr val="tx1"/>
                          </a:solidFill>
                        </a:rPr>
                        <a:t>データ保存・公開の意向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en-US" altLang="ja-JP" sz="1400" b="1" i="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TAO </a:t>
                      </a:r>
                      <a:r>
                        <a:rPr kumimoji="1" lang="ja-JP" altLang="en-US" sz="1400" b="1" i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の取得データは保存・公開する方針。</a:t>
                      </a:r>
                      <a:endParaRPr kumimoji="1" lang="ja-JP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529742"/>
                  </a:ext>
                </a:extLst>
              </a:tr>
              <a:tr h="59450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ja-JP" sz="12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ja-JP" altLang="en-US" sz="1200">
                          <a:latin typeface="+mn-ea"/>
                          <a:ea typeface="+mn-ea"/>
                        </a:rPr>
                        <a:t>各機関・装置プロジェクトなどのデータ運用の</a:t>
                      </a:r>
                      <a:r>
                        <a:rPr lang="en-US" altLang="ja-JP" sz="1200" dirty="0">
                          <a:latin typeface="+mn-ea"/>
                          <a:ea typeface="+mn-ea"/>
                        </a:rPr>
                        <a:t>)</a:t>
                      </a:r>
                      <a:br>
                        <a:rPr lang="en-US" altLang="ja-JP" sz="1200" dirty="0"/>
                      </a:br>
                      <a:r>
                        <a:rPr lang="ja-JP" altLang="en-US" sz="1600"/>
                        <a:t>目的と現状、そのギャップ</a:t>
                      </a:r>
                      <a:endParaRPr kumimoji="1" lang="ja-JP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1" lang="en-US" altLang="ja-JP" sz="1400" b="1" i="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【</a:t>
                      </a:r>
                      <a:r>
                        <a:rPr kumimoji="1" lang="ja-JP" altLang="en-US" sz="1400" b="1" i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目的</a:t>
                      </a:r>
                      <a:r>
                        <a:rPr kumimoji="1" lang="en-US" altLang="ja-JP" sz="1400" b="1" i="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】        TAO </a:t>
                      </a:r>
                      <a:r>
                        <a:rPr kumimoji="1" lang="ja-JP" altLang="en-US" sz="1400" b="1" i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は共同利用装置でもあるため、</a:t>
                      </a:r>
                      <a:br>
                        <a:rPr kumimoji="1" lang="en-US" altLang="ja-JP" sz="1400" b="1" i="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</a:br>
                      <a:r>
                        <a:rPr kumimoji="1" lang="en-US" altLang="ja-JP" sz="1400" b="1" i="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                      </a:t>
                      </a:r>
                      <a:r>
                        <a:rPr kumimoji="1" lang="ja-JP" altLang="en-US" sz="1400" b="1" i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外部の研究者がデータを取得できる環境を</a:t>
                      </a:r>
                      <a:br>
                        <a:rPr kumimoji="1" lang="en-US" altLang="ja-JP" sz="1400" b="1" i="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</a:br>
                      <a:r>
                        <a:rPr kumimoji="1" lang="en-US" altLang="ja-JP" sz="1400" b="1" i="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                      </a:t>
                      </a:r>
                      <a:r>
                        <a:rPr kumimoji="1" lang="ja-JP" altLang="en-US" sz="1400" b="1" i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構築する必要がある。</a:t>
                      </a:r>
                      <a:endParaRPr kumimoji="1" lang="en-US" altLang="ja-JP" sz="1400" b="1" i="0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1" lang="en-US" altLang="ja-JP" sz="1400" b="1" i="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【</a:t>
                      </a:r>
                      <a:r>
                        <a:rPr kumimoji="1" lang="ja-JP" altLang="en-US" sz="1400" b="1" i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現状</a:t>
                      </a:r>
                      <a:r>
                        <a:rPr kumimoji="1" lang="en-US" altLang="ja-JP" sz="1400" b="1" i="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】        </a:t>
                      </a:r>
                      <a:r>
                        <a:rPr kumimoji="1" lang="ja-JP" altLang="en-US" sz="1400" b="1" i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検討中。</a:t>
                      </a:r>
                      <a:endParaRPr kumimoji="1" lang="en-US" altLang="ja-JP" sz="1400" b="1" i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kumimoji="1" lang="en-US" altLang="ja-JP" sz="1400" b="1" i="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【</a:t>
                      </a:r>
                      <a:r>
                        <a:rPr kumimoji="1" lang="ja-JP" altLang="en-US" sz="1400" b="1" i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ギャップ</a:t>
                      </a:r>
                      <a:r>
                        <a:rPr kumimoji="1" lang="en-US" altLang="ja-JP" sz="1400" b="1" i="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】 </a:t>
                      </a:r>
                      <a:r>
                        <a:rPr kumimoji="1" lang="ja-JP" altLang="en-US" sz="1400" b="1" i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データ運用を</a:t>
                      </a:r>
                      <a:r>
                        <a:rPr kumimoji="1" lang="en-US" altLang="ja-JP" sz="1400" b="1" i="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 TAO </a:t>
                      </a:r>
                      <a:r>
                        <a:rPr kumimoji="1" lang="ja-JP" altLang="en-US" sz="1400" b="1" i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側で全て賄うのは</a:t>
                      </a:r>
                      <a:br>
                        <a:rPr kumimoji="1" lang="en-US" altLang="ja-JP" sz="1400" b="1" i="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</a:br>
                      <a:r>
                        <a:rPr kumimoji="1" lang="en-US" altLang="ja-JP" sz="1400" b="1" i="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                      </a:t>
                      </a:r>
                      <a:r>
                        <a:rPr kumimoji="1" lang="ja-JP" altLang="en-US" sz="1400" b="1" i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リソース的に厳しい。</a:t>
                      </a:r>
                      <a:endParaRPr kumimoji="1" lang="ja-JP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84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672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E23796-0F68-6C44-A363-F09E57285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ワークショップの論点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A61A66-5719-A344-96B9-3B8D080C7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07C8-4209-1A45-B806-028DB6932371}" type="slidenum">
              <a:rPr kumimoji="1" lang="ja-JP" altLang="en-US" smtClean="0"/>
              <a:t>14</a:t>
            </a:fld>
            <a:endParaRPr kumimoji="1"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4431C1B1-F08D-E742-9D0E-4E7C49FB8A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336254"/>
              </p:ext>
            </p:extLst>
          </p:nvPr>
        </p:nvGraphicFramePr>
        <p:xfrm>
          <a:off x="329878" y="1133111"/>
          <a:ext cx="8484244" cy="5255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3907">
                  <a:extLst>
                    <a:ext uri="{9D8B030D-6E8A-4147-A177-3AD203B41FA5}">
                      <a16:colId xmlns:a16="http://schemas.microsoft.com/office/drawing/2014/main" val="1844857819"/>
                    </a:ext>
                  </a:extLst>
                </a:gridCol>
                <a:gridCol w="4610337">
                  <a:extLst>
                    <a:ext uri="{9D8B030D-6E8A-4147-A177-3AD203B41FA5}">
                      <a16:colId xmlns:a16="http://schemas.microsoft.com/office/drawing/2014/main" val="2186141626"/>
                    </a:ext>
                  </a:extLst>
                </a:gridCol>
              </a:tblGrid>
              <a:tr h="397248">
                <a:tc>
                  <a:txBody>
                    <a:bodyPr/>
                    <a:lstStyle/>
                    <a:p>
                      <a:r>
                        <a:rPr kumimoji="1" lang="ja-JP" altLang="en-US" sz="1800">
                          <a:solidFill>
                            <a:schemeClr val="tx1"/>
                          </a:solidFill>
                        </a:rPr>
                        <a:t>議題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>
                          <a:solidFill>
                            <a:schemeClr val="tx1"/>
                          </a:solidFill>
                        </a:rPr>
                        <a:t>回答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078373"/>
                  </a:ext>
                </a:extLst>
              </a:tr>
              <a:tr h="439588"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kumimoji="1" lang="en-US" altLang="ja-JP" sz="1800" b="0" i="0" dirty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TAO</a:t>
                      </a:r>
                      <a:r>
                        <a:rPr kumimoji="1" lang="ja-JP" altLang="en-US" sz="1800" b="0" i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プロジェクトに関する具体的な論点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391660"/>
                  </a:ext>
                </a:extLst>
              </a:tr>
              <a:tr h="73861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ja-JP" altLang="en-US" sz="1200"/>
                        <a:t>残さないといけないデータとは何か？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ja-JP" altLang="en-US" sz="1200" b="1" i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生データ、一次処理後のデータ、スリットビューア画像といった観測装置関連のファイル以外に気象データ、全天モニター画像、サーベイ観測のカタログなどが考えられるが、少なくとも観測装置の生データは残すべきというスタンスでいる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529742"/>
                  </a:ext>
                </a:extLst>
              </a:tr>
              <a:tr h="8351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/>
                        <a:t>データの順位付けはどのように行うべきか？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i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一番優先度が高いのは生データ。余裕があれば一次処理後のデータやスリットビューア画像、気象情報、サーベイカタログの保存・公開もお願いしたい。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84045"/>
                  </a:ext>
                </a:extLst>
              </a:tr>
              <a:tr h="6839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>
                          <a:latin typeface="+mn-ea"/>
                          <a:ea typeface="+mn-ea"/>
                        </a:rPr>
                        <a:t>データはどのような状態にして保存・公開すべきか</a:t>
                      </a:r>
                      <a:br>
                        <a:rPr lang="en-US" altLang="ja-JP" sz="1200" dirty="0">
                          <a:latin typeface="+mn-ea"/>
                          <a:ea typeface="+mn-ea"/>
                        </a:rPr>
                      </a:br>
                      <a:r>
                        <a:rPr lang="ja-JP" altLang="en-US" sz="1200">
                          <a:latin typeface="+mn-ea"/>
                          <a:ea typeface="+mn-ea"/>
                        </a:rPr>
                        <a:t>（保管場所、利用しやすさ）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i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基本的には生データを保存・公開すべきと考える。一次処理後のデータも公開できると利用者にとってメリットがある。特に</a:t>
                      </a:r>
                      <a:r>
                        <a:rPr kumimoji="1" lang="en-US" altLang="ja-JP" sz="1200" b="1" i="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 MIMIZUKU </a:t>
                      </a:r>
                      <a:r>
                        <a:rPr kumimoji="1" lang="ja-JP" altLang="en-US" sz="1200" b="1" i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は生データが膨大になるので、一次処理後のデータ公開は意義がある。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703197"/>
                  </a:ext>
                </a:extLst>
              </a:tr>
              <a:tr h="6839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>
                          <a:latin typeface="+mn-ea"/>
                          <a:ea typeface="+mn-ea"/>
                        </a:rPr>
                        <a:t>共同利用機関の位置づけ、役割とは</a:t>
                      </a:r>
                      <a:r>
                        <a:rPr lang="en-US" altLang="ja-JP" sz="1200" dirty="0">
                          <a:latin typeface="+mn-ea"/>
                          <a:ea typeface="+mn-ea"/>
                        </a:rPr>
                        <a:t> 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TAO </a:t>
                      </a:r>
                      <a:r>
                        <a:rPr kumimoji="1" lang="ja-JP" altLang="en-US" sz="1200" b="1" i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データの保存・公開を期待している。</a:t>
                      </a:r>
                      <a:r>
                        <a:rPr kumimoji="1" lang="en-US" altLang="ja-JP" sz="1200" b="1" i="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TAO </a:t>
                      </a:r>
                      <a:r>
                        <a:rPr kumimoji="1" lang="ja-JP" altLang="en-US" sz="1200" b="1" i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は共同利用装置でもあるため、共同利用機関であるデータセンターに公開してもらえると、観測者およびアーカイブデータを利用する研究者に</a:t>
                      </a:r>
                      <a:br>
                        <a:rPr kumimoji="1" lang="en-US" altLang="ja-JP" sz="1200" b="1" i="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</a:br>
                      <a:r>
                        <a:rPr kumimoji="1" lang="ja-JP" altLang="en-US" sz="1200" b="1" i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メリットがある。</a:t>
                      </a:r>
                      <a:endParaRPr kumimoji="1" lang="en-US" altLang="ja-JP" sz="1200" b="1" i="0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427011"/>
                  </a:ext>
                </a:extLst>
              </a:tr>
              <a:tr h="7125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/>
                        <a:t>大学・データ生成側チームとデータアーカイブ側の</a:t>
                      </a:r>
                      <a:br>
                        <a:rPr lang="en-US" altLang="ja-JP" sz="1200" dirty="0"/>
                      </a:br>
                      <a:r>
                        <a:rPr lang="ja-JP" altLang="en-US" sz="1200"/>
                        <a:t>役割とは</a:t>
                      </a:r>
                      <a:r>
                        <a:rPr lang="en-US" altLang="ja-JP" sz="1200" dirty="0"/>
                        <a:t> 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TAO </a:t>
                      </a:r>
                      <a:r>
                        <a:rPr kumimoji="1" lang="ja-JP" altLang="en-US" sz="1200" b="1" i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側はデータ取得と一次処理を担当、データセンターは</a:t>
                      </a:r>
                      <a:br>
                        <a:rPr kumimoji="1" lang="en-US" altLang="ja-JP" sz="1200" b="1" i="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</a:br>
                      <a:r>
                        <a:rPr kumimoji="1" lang="ja-JP" altLang="en-US" sz="1200" b="1" i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保存・公開を担当してくれることを期待。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49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76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18B7F-0B52-6843-9266-C14814239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TAO </a:t>
            </a:r>
            <a:r>
              <a:rPr lang="ja-JP" altLang="en-US"/>
              <a:t>プロジェクト</a:t>
            </a:r>
            <a:endParaRPr kumimoji="1" lang="ja-JP" altLang="en-US"/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6913E7B2-B9AA-5948-9593-52A28B524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600">
                <a:latin typeface="+mn-ea"/>
              </a:rPr>
              <a:t>東京大学理学系研究科附属天文学教育研究センターが主導する、口径</a:t>
            </a:r>
            <a:r>
              <a:rPr kumimoji="1" lang="en-US" altLang="ja-JP" sz="1600" dirty="0">
                <a:latin typeface="+mn-ea"/>
              </a:rPr>
              <a:t> 6.5 m </a:t>
            </a:r>
            <a:r>
              <a:rPr lang="ja-JP" altLang="en-US" sz="1600">
                <a:latin typeface="+mn-ea"/>
              </a:rPr>
              <a:t>光赤外線</a:t>
            </a:r>
            <a:br>
              <a:rPr lang="en-US" altLang="ja-JP" sz="1600" dirty="0">
                <a:latin typeface="+mn-ea"/>
              </a:rPr>
            </a:br>
            <a:r>
              <a:rPr kumimoji="1" lang="ja-JP" altLang="en-US" sz="1600">
                <a:latin typeface="+mn-ea"/>
              </a:rPr>
              <a:t>望遠鏡を南米チリのチャナントール山頂</a:t>
            </a:r>
            <a:r>
              <a:rPr kumimoji="1" lang="en-US" altLang="ja-JP" sz="1600" dirty="0">
                <a:latin typeface="+mn-ea"/>
              </a:rPr>
              <a:t> (5,640 m; </a:t>
            </a:r>
            <a:r>
              <a:rPr kumimoji="1" lang="ja-JP" altLang="en-US" sz="1600">
                <a:latin typeface="+mn-ea"/>
              </a:rPr>
              <a:t>世界最高地点の天文台</a:t>
            </a:r>
            <a:r>
              <a:rPr lang="en-US" altLang="ja-JP" sz="1600" dirty="0">
                <a:latin typeface="+mn-ea"/>
              </a:rPr>
              <a:t>) </a:t>
            </a:r>
            <a:r>
              <a:rPr kumimoji="1" lang="ja-JP" altLang="en-US" sz="1600">
                <a:latin typeface="+mn-ea"/>
              </a:rPr>
              <a:t>に建設する</a:t>
            </a:r>
            <a:br>
              <a:rPr kumimoji="1" lang="en-US" altLang="ja-JP" sz="1600" dirty="0">
                <a:latin typeface="+mn-ea"/>
              </a:rPr>
            </a:br>
            <a:r>
              <a:rPr kumimoji="1" lang="ja-JP" altLang="en-US" sz="1600">
                <a:latin typeface="+mn-ea"/>
              </a:rPr>
              <a:t>プロジェクト</a:t>
            </a:r>
            <a:endParaRPr kumimoji="1" lang="en-US" altLang="ja-JP" sz="16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1600">
                <a:latin typeface="+mn-ea"/>
              </a:rPr>
              <a:t>赤外線域における広い大気の窓を活用し、太陽系内現象から宇宙論まで広範にわたる</a:t>
            </a:r>
            <a:br>
              <a:rPr lang="en-US" altLang="ja-JP" sz="1600" dirty="0">
                <a:latin typeface="+mn-ea"/>
              </a:rPr>
            </a:br>
            <a:r>
              <a:rPr lang="ja-JP" altLang="en-US" sz="1600">
                <a:latin typeface="+mn-ea"/>
              </a:rPr>
              <a:t>サイエンス研究を実施</a:t>
            </a:r>
            <a:endParaRPr lang="en-US" altLang="ja-JP" sz="16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1600">
                <a:latin typeface="+mn-ea"/>
              </a:rPr>
              <a:t>次世代を担う大学院生・若手育成を重視し、サーベイ・萌芽的研究を推進</a:t>
            </a:r>
            <a:endParaRPr lang="en-US" altLang="ja-JP" sz="16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ja-JP" sz="1600" dirty="0">
                <a:latin typeface="+mn-ea"/>
              </a:rPr>
              <a:t>2020</a:t>
            </a:r>
            <a:r>
              <a:rPr lang="ja-JP" altLang="en-US" sz="1600">
                <a:latin typeface="+mn-ea"/>
              </a:rPr>
              <a:t>年</a:t>
            </a:r>
            <a:r>
              <a:rPr lang="en-US" altLang="ja-JP" sz="1600" dirty="0">
                <a:latin typeface="+mn-ea"/>
              </a:rPr>
              <a:t>1</a:t>
            </a:r>
            <a:r>
              <a:rPr lang="ja-JP" altLang="en-US" sz="1600">
                <a:latin typeface="+mn-ea"/>
              </a:rPr>
              <a:t>月現在、チャナントール山頂にてドームを建設中</a:t>
            </a:r>
            <a:endParaRPr lang="en-US" altLang="ja-JP" sz="1600" dirty="0">
              <a:latin typeface="+mn-ea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32FFA2-1F61-C346-96A9-F26594FFD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07C8-4209-1A45-B806-028DB6932371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D25341F-87C0-B24D-8383-9774EA111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933" y="85116"/>
            <a:ext cx="928189" cy="86791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BB6AA1E-E5BD-A448-91C5-6E7319AF7C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993" y="3429000"/>
            <a:ext cx="2682899" cy="28213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 descr="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FA620806-42BF-FB45-83D8-7EBB10BA8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520" y="3835023"/>
            <a:ext cx="5261180" cy="2536078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81C235E-8D0C-DF4E-B2A7-BF7D31BC0FC3}"/>
              </a:ext>
            </a:extLst>
          </p:cNvPr>
          <p:cNvSpPr/>
          <p:nvPr/>
        </p:nvSpPr>
        <p:spPr>
          <a:xfrm>
            <a:off x="3786474" y="4074910"/>
            <a:ext cx="1540365" cy="889852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3903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5CDD4BAB-5D1D-F544-A6E3-5D7355E763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6" t="7004" r="23205"/>
          <a:stretch/>
        </p:blipFill>
        <p:spPr>
          <a:xfrm>
            <a:off x="520574" y="1635289"/>
            <a:ext cx="2325479" cy="2505718"/>
          </a:xfrm>
          <a:prstGeom prst="rect">
            <a:avLst/>
          </a:prstGeom>
          <a:ln w="12700" cap="rnd">
            <a:solidFill>
              <a:schemeClr val="tx1"/>
            </a:solidFill>
          </a:ln>
          <a:effectLst/>
        </p:spPr>
      </p:pic>
      <p:sp>
        <p:nvSpPr>
          <p:cNvPr id="26" name="角丸四角形 25">
            <a:extLst>
              <a:ext uri="{FF2B5EF4-FFF2-40B4-BE49-F238E27FC236}">
                <a16:creationId xmlns:a16="http://schemas.microsoft.com/office/drawing/2014/main" id="{9F7CD931-178A-4A47-8EF8-E467090AA0B8}"/>
              </a:ext>
            </a:extLst>
          </p:cNvPr>
          <p:cNvSpPr/>
          <p:nvPr/>
        </p:nvSpPr>
        <p:spPr>
          <a:xfrm>
            <a:off x="2044560" y="3816955"/>
            <a:ext cx="736428" cy="274789"/>
          </a:xfrm>
          <a:prstGeom prst="roundRect">
            <a:avLst>
              <a:gd name="adj" fmla="val 122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623044C-6F09-FC4E-86CD-727E1AB33F4D}"/>
              </a:ext>
            </a:extLst>
          </p:cNvPr>
          <p:cNvSpPr txBox="1"/>
          <p:nvPr/>
        </p:nvSpPr>
        <p:spPr>
          <a:xfrm rot="10800000">
            <a:off x="1982852" y="3796242"/>
            <a:ext cx="83495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E74C3C"/>
                </a:solidFill>
                <a:latin typeface="Bauhaus 93" panose="04030905020B02020C02" pitchFamily="82" charset="0"/>
              </a:rPr>
              <a:t>SW</a:t>
            </a:r>
            <a:r>
              <a:rPr kumimoji="1" lang="en-US" altLang="ja-JP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auhaus 93" panose="04030905020B02020C02" pitchFamily="82" charset="0"/>
              </a:rPr>
              <a:t>I</a:t>
            </a:r>
            <a:r>
              <a:rPr lang="ja-JP" altLang="en-US" sz="1600">
                <a:latin typeface="Bauhaus 93" panose="04030905020B02020C02" pitchFamily="82" charset="0"/>
              </a:rPr>
              <a:t> </a:t>
            </a:r>
            <a:r>
              <a:rPr kumimoji="1" lang="en-US" altLang="ja-JP" sz="1600" dirty="0">
                <a:solidFill>
                  <a:srgbClr val="2980B9"/>
                </a:solidFill>
                <a:latin typeface="Bauhaus 93" panose="04030905020B02020C02" pitchFamily="82" charset="0"/>
              </a:rPr>
              <a:t>M</a:t>
            </a:r>
            <a:r>
              <a:rPr kumimoji="1" lang="en-US" altLang="ja-JP" sz="1600" dirty="0">
                <a:ln w="12700" cap="rnd">
                  <a:noFill/>
                </a:ln>
                <a:solidFill>
                  <a:srgbClr val="2980B9"/>
                </a:solidFill>
                <a:latin typeface="Bauhaus 93" panose="04030905020B02020C02" pitchFamily="82" charset="0"/>
              </a:rPr>
              <a:t>S</a:t>
            </a:r>
            <a:endParaRPr kumimoji="1" lang="ja-JP" altLang="en-US" sz="1600" dirty="0">
              <a:ln w="12700" cap="rnd">
                <a:noFill/>
              </a:ln>
              <a:solidFill>
                <a:srgbClr val="2980B9"/>
              </a:solidFill>
              <a:latin typeface="Bauhaus 93" panose="04030905020B02020C02" pitchFamily="82" charset="0"/>
            </a:endParaRPr>
          </a:p>
        </p:txBody>
      </p:sp>
      <p:pic>
        <p:nvPicPr>
          <p:cNvPr id="22" name="図 21" descr="グリーン, コンピュータ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3DEFB7B7-83A0-2D40-8252-CBCF812AA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956" y="1635289"/>
            <a:ext cx="2575330" cy="25181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863EF546-4684-D54A-B77B-44914265C2F1}"/>
              </a:ext>
            </a:extLst>
          </p:cNvPr>
          <p:cNvGrpSpPr/>
          <p:nvPr/>
        </p:nvGrpSpPr>
        <p:grpSpPr>
          <a:xfrm>
            <a:off x="7947320" y="3805801"/>
            <a:ext cx="626341" cy="307777"/>
            <a:chOff x="4308832" y="2363003"/>
            <a:chExt cx="626341" cy="307777"/>
          </a:xfrm>
        </p:grpSpPr>
        <p:sp>
          <p:nvSpPr>
            <p:cNvPr id="30" name="角丸四角形 29">
              <a:extLst>
                <a:ext uri="{FF2B5EF4-FFF2-40B4-BE49-F238E27FC236}">
                  <a16:creationId xmlns:a16="http://schemas.microsoft.com/office/drawing/2014/main" id="{E0669D69-43D2-0741-92D9-5947E75A4C82}"/>
                </a:ext>
              </a:extLst>
            </p:cNvPr>
            <p:cNvSpPr/>
            <p:nvPr/>
          </p:nvSpPr>
          <p:spPr>
            <a:xfrm>
              <a:off x="4327243" y="2383579"/>
              <a:ext cx="589520" cy="253435"/>
            </a:xfrm>
            <a:prstGeom prst="roundRect">
              <a:avLst>
                <a:gd name="adj" fmla="val 122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56524C28-AD52-0F41-85BF-44F42D742A4E}"/>
                </a:ext>
              </a:extLst>
            </p:cNvPr>
            <p:cNvSpPr txBox="1"/>
            <p:nvPr/>
          </p:nvSpPr>
          <p:spPr>
            <a:xfrm>
              <a:off x="4308832" y="2363003"/>
              <a:ext cx="62634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>
                  <a:ln w="12700" cap="rnd">
                    <a:noFill/>
                  </a:ln>
                  <a:latin typeface="Mona Lisa Solid ITC TT" pitchFamily="2" charset="0"/>
                  <a:cs typeface="DilleniaUPC" panose="020B0604020202020204" pitchFamily="34" charset="0"/>
                </a:rPr>
                <a:t>N</a:t>
              </a:r>
              <a:r>
                <a:rPr kumimoji="1" lang="en-US" altLang="ja-JP" sz="1400" dirty="0">
                  <a:ln w="12700" cap="rnd">
                    <a:noFill/>
                  </a:ln>
                  <a:solidFill>
                    <a:srgbClr val="00B050"/>
                  </a:solidFill>
                  <a:latin typeface="Mona Lisa Solid ITC TT" pitchFamily="2" charset="0"/>
                  <a:cs typeface="DilleniaUPC" panose="020B0604020202020204" pitchFamily="34" charset="0"/>
                </a:rPr>
                <a:t>I</a:t>
              </a:r>
              <a:r>
                <a:rPr kumimoji="1" lang="en-US" altLang="ja-JP" sz="1400" dirty="0">
                  <a:ln w="12700" cap="rnd">
                    <a:noFill/>
                  </a:ln>
                  <a:solidFill>
                    <a:srgbClr val="C00000"/>
                  </a:solidFill>
                  <a:latin typeface="Mona Lisa Solid ITC TT" pitchFamily="2" charset="0"/>
                  <a:cs typeface="DilleniaUPC" panose="020B0604020202020204" pitchFamily="34" charset="0"/>
                </a:rPr>
                <a:t>C</a:t>
              </a:r>
              <a:r>
                <a:rPr kumimoji="1" lang="en-US" altLang="ja-JP" sz="1400" dirty="0">
                  <a:ln w="12700" cap="rnd">
                    <a:noFill/>
                  </a:ln>
                  <a:solidFill>
                    <a:schemeClr val="accent1"/>
                  </a:solidFill>
                  <a:latin typeface="Mona Lisa Solid ITC TT" pitchFamily="2" charset="0"/>
                  <a:cs typeface="DilleniaUPC" panose="020B0604020202020204" pitchFamily="34" charset="0"/>
                </a:rPr>
                <a:t>E</a:t>
              </a:r>
              <a:endParaRPr kumimoji="1" lang="ja-JP" altLang="en-US" sz="1400" dirty="0">
                <a:ln w="12700" cap="rnd">
                  <a:noFill/>
                </a:ln>
                <a:solidFill>
                  <a:schemeClr val="accent1"/>
                </a:solidFill>
                <a:latin typeface="Mona Lisa Solid ITC TT" pitchFamily="2" charset="0"/>
                <a:cs typeface="DilleniaUPC" panose="020B0604020202020204" pitchFamily="34" charset="0"/>
              </a:endParaRPr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660ACD1D-627B-3C4D-9223-5D0768FEE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観測装置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3CD328-681B-594C-9B95-142E57A76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07C8-4209-1A45-B806-028DB6932371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11D91D2-9403-6F4D-9A15-1E9417160E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933" y="85116"/>
            <a:ext cx="928189" cy="86791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FAF13BC-64B2-EF48-9DB5-18F7B0E0281B}"/>
              </a:ext>
            </a:extLst>
          </p:cNvPr>
          <p:cNvSpPr txBox="1"/>
          <p:nvPr/>
        </p:nvSpPr>
        <p:spPr>
          <a:xfrm>
            <a:off x="462826" y="4356483"/>
            <a:ext cx="2440974" cy="81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SWIMS</a:t>
            </a:r>
          </a:p>
          <a:p>
            <a:pPr>
              <a:lnSpc>
                <a:spcPct val="120000"/>
              </a:lnSpc>
            </a:pPr>
            <a:r>
              <a:rPr kumimoji="1" lang="en-US" altLang="ja-JP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(</a:t>
            </a:r>
            <a:r>
              <a:rPr kumimoji="1" lang="ja-JP" altLang="en-US" sz="1600">
                <a:latin typeface="Yu Gothic" panose="020B0400000000000000" pitchFamily="34" charset="-128"/>
                <a:ea typeface="Yu Gothic" panose="020B0400000000000000" pitchFamily="34" charset="-128"/>
              </a:rPr>
              <a:t>近赤外線撮像</a:t>
            </a:r>
            <a:r>
              <a:rPr kumimoji="1" lang="en-US" altLang="ja-JP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/</a:t>
            </a:r>
            <a:r>
              <a:rPr kumimoji="1" lang="ja-JP" altLang="en-US" sz="1600">
                <a:latin typeface="Yu Gothic" panose="020B0400000000000000" pitchFamily="34" charset="-128"/>
                <a:ea typeface="Yu Gothic" panose="020B0400000000000000" pitchFamily="34" charset="-128"/>
              </a:rPr>
              <a:t>分光</a:t>
            </a:r>
            <a:r>
              <a:rPr kumimoji="1" lang="en-US" altLang="ja-JP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)</a:t>
            </a:r>
            <a:endParaRPr kumimoji="1" lang="ja-JP" altLang="en-US" sz="160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7D1429A-E816-FA44-85C6-E99058276C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2326" y="1635289"/>
            <a:ext cx="2543357" cy="25120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220BAE0-373D-6940-B552-A4653932AEE2}"/>
              </a:ext>
            </a:extLst>
          </p:cNvPr>
          <p:cNvSpPr txBox="1"/>
          <p:nvPr/>
        </p:nvSpPr>
        <p:spPr>
          <a:xfrm>
            <a:off x="3134784" y="4356483"/>
            <a:ext cx="2368848" cy="81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MIMIZUKU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en-US" altLang="ja-JP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(</a:t>
            </a:r>
            <a:r>
              <a:rPr kumimoji="1" lang="ja-JP" altLang="en-US" sz="1600">
                <a:latin typeface="Yu Gothic" panose="020B0400000000000000" pitchFamily="34" charset="-128"/>
                <a:ea typeface="Yu Gothic" panose="020B0400000000000000" pitchFamily="34" charset="-128"/>
              </a:rPr>
              <a:t>中間赤外線撮像</a:t>
            </a:r>
            <a:r>
              <a:rPr kumimoji="1" lang="en-US" altLang="ja-JP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/</a:t>
            </a:r>
            <a:r>
              <a:rPr kumimoji="1" lang="ja-JP" altLang="en-US" sz="1600">
                <a:latin typeface="Yu Gothic" panose="020B0400000000000000" pitchFamily="34" charset="-128"/>
                <a:ea typeface="Yu Gothic" panose="020B0400000000000000" pitchFamily="34" charset="-128"/>
              </a:rPr>
              <a:t>分光</a:t>
            </a:r>
            <a:r>
              <a:rPr kumimoji="1" lang="en-US" altLang="ja-JP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)</a:t>
            </a:r>
            <a:endParaRPr kumimoji="1" lang="ja-JP" altLang="en-US" sz="160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9823C2B-9D79-2640-8F78-B7C18D4EEBB1}"/>
              </a:ext>
            </a:extLst>
          </p:cNvPr>
          <p:cNvSpPr txBox="1"/>
          <p:nvPr/>
        </p:nvSpPr>
        <p:spPr>
          <a:xfrm>
            <a:off x="6013785" y="4356483"/>
            <a:ext cx="2970265" cy="780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NICE</a:t>
            </a:r>
          </a:p>
          <a:p>
            <a:pPr>
              <a:lnSpc>
                <a:spcPct val="120000"/>
              </a:lnSpc>
            </a:pPr>
            <a:r>
              <a:rPr kumimoji="1"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(</a:t>
            </a:r>
            <a:r>
              <a:rPr kumimoji="1" lang="ja-JP" altLang="en-US" sz="1400">
                <a:latin typeface="Yu Gothic" panose="020B0400000000000000" pitchFamily="34" charset="-128"/>
                <a:ea typeface="Yu Gothic" panose="020B0400000000000000" pitchFamily="34" charset="-128"/>
              </a:rPr>
              <a:t>近赤外線中分散エシェル分光</a:t>
            </a:r>
            <a:r>
              <a:rPr kumimoji="1"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)</a:t>
            </a:r>
            <a:endParaRPr kumimoji="1" lang="ja-JP" altLang="en-US" sz="140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FA9CCBF9-D891-5149-8AC9-C725751B1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875" y="3826377"/>
            <a:ext cx="748701" cy="25594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431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8564A7-F8F0-F44E-8EB0-D8AE15826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近赤外線広視野観測装置</a:t>
            </a:r>
            <a:r>
              <a:rPr lang="en-US" altLang="ja-JP" dirty="0"/>
              <a:t> SWIMS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1E4608-2224-9349-80A6-E9C419C27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ja-JP" altLang="en-US" sz="1600">
                <a:latin typeface="Yu Gothic Medium" panose="020B0400000000000000" pitchFamily="34" charset="-128"/>
                <a:ea typeface="Yu Gothic Medium" panose="020B0400000000000000" pitchFamily="34" charset="-128"/>
              </a:rPr>
              <a:t>２波長域同時観測</a:t>
            </a:r>
            <a:endParaRPr lang="en-US" altLang="ja-JP" sz="16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lvl="1">
              <a:lnSpc>
                <a:spcPct val="130000"/>
              </a:lnSpc>
            </a:pPr>
            <a:r>
              <a:rPr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Blue arm: 0.9–1.4 </a:t>
            </a:r>
            <a:r>
              <a:rPr lang="en-US" altLang="ja-JP" sz="1400" dirty="0">
                <a:latin typeface="+mn-ea"/>
              </a:rPr>
              <a:t>µ</a:t>
            </a:r>
            <a:r>
              <a:rPr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m</a:t>
            </a:r>
          </a:p>
          <a:p>
            <a:pPr lvl="1">
              <a:lnSpc>
                <a:spcPct val="130000"/>
              </a:lnSpc>
            </a:pPr>
            <a:r>
              <a:rPr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Red arm:  1.4–2.5 </a:t>
            </a:r>
            <a:r>
              <a:rPr lang="en-US" altLang="ja-JP" sz="1400" dirty="0">
                <a:latin typeface="+mn-ea"/>
              </a:rPr>
              <a:t>µ</a:t>
            </a:r>
            <a:r>
              <a:rPr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m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ja-JP" altLang="en-US" sz="1600">
                <a:latin typeface="Yu Gothic Medium" panose="020B0400000000000000" pitchFamily="34" charset="-128"/>
                <a:ea typeface="Yu Gothic Medium" panose="020B0400000000000000" pitchFamily="34" charset="-128"/>
              </a:rPr>
              <a:t>観測モード</a:t>
            </a:r>
            <a:endParaRPr lang="en-US" altLang="ja-JP" sz="16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lvl="1">
              <a:lnSpc>
                <a:spcPct val="130000"/>
              </a:lnSpc>
            </a:pPr>
            <a:r>
              <a:rPr lang="ja-JP" altLang="en-US" sz="1400">
                <a:latin typeface="Yu Gothic" panose="020B0400000000000000" pitchFamily="34" charset="-128"/>
                <a:ea typeface="Yu Gothic" panose="020B0400000000000000" pitchFamily="34" charset="-128"/>
              </a:rPr>
              <a:t>広視野撮像</a:t>
            </a:r>
            <a:r>
              <a:rPr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 (Goal: φ9’.6)</a:t>
            </a:r>
          </a:p>
          <a:p>
            <a:pPr lvl="1">
              <a:lnSpc>
                <a:spcPct val="130000"/>
              </a:lnSpc>
            </a:pPr>
            <a:r>
              <a:rPr lang="ja-JP" altLang="en-US" sz="1400">
                <a:latin typeface="Yu Gothic" panose="020B0400000000000000" pitchFamily="34" charset="-128"/>
                <a:ea typeface="Yu Gothic" panose="020B0400000000000000" pitchFamily="34" charset="-128"/>
              </a:rPr>
              <a:t>多天体分光</a:t>
            </a:r>
            <a:endParaRPr lang="en-US" altLang="ja-JP" sz="1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lvl="1">
              <a:lnSpc>
                <a:spcPct val="130000"/>
              </a:lnSpc>
            </a:pPr>
            <a:r>
              <a:rPr lang="ja-JP" altLang="en-US" sz="1400">
                <a:latin typeface="Yu Gothic" panose="020B0400000000000000" pitchFamily="34" charset="-128"/>
                <a:ea typeface="Yu Gothic" panose="020B0400000000000000" pitchFamily="34" charset="-128"/>
              </a:rPr>
              <a:t>面分光 </a:t>
            </a:r>
            <a:r>
              <a:rPr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(</a:t>
            </a:r>
            <a:r>
              <a:rPr lang="ja-JP" altLang="en-US" sz="1400">
                <a:latin typeface="Yu Gothic" panose="020B0400000000000000" pitchFamily="34" charset="-128"/>
                <a:ea typeface="Yu Gothic" panose="020B0400000000000000" pitchFamily="34" charset="-128"/>
              </a:rPr>
              <a:t>開発中</a:t>
            </a:r>
            <a:r>
              <a:rPr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ja-JP" altLang="en-US" sz="1600">
                <a:latin typeface="Yu Gothic Medium" panose="020B0400000000000000" pitchFamily="34" charset="-128"/>
                <a:ea typeface="Yu Gothic Medium" panose="020B0400000000000000" pitchFamily="34" charset="-128"/>
              </a:rPr>
              <a:t>期待されるサイエンス</a:t>
            </a:r>
            <a:endParaRPr lang="en-US" altLang="ja-JP" sz="16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lvl="1">
              <a:lnSpc>
                <a:spcPct val="130000"/>
              </a:lnSpc>
            </a:pPr>
            <a:r>
              <a:rPr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High-z QSO &amp; Galaxy </a:t>
            </a:r>
            <a:r>
              <a:rPr lang="ja-JP" altLang="en-US" sz="1400">
                <a:latin typeface="Yu Gothic" panose="020B0400000000000000" pitchFamily="34" charset="-128"/>
                <a:ea typeface="Yu Gothic" panose="020B0400000000000000" pitchFamily="34" charset="-128"/>
              </a:rPr>
              <a:t>サーベイ</a:t>
            </a:r>
            <a:endParaRPr lang="en-US" altLang="ja-JP" sz="1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lvl="1">
              <a:lnSpc>
                <a:spcPct val="130000"/>
              </a:lnSpc>
            </a:pPr>
            <a:r>
              <a:rPr lang="ja-JP" altLang="en-US" sz="1400">
                <a:latin typeface="Yu Gothic" panose="020B0400000000000000" pitchFamily="34" charset="-128"/>
                <a:ea typeface="Yu Gothic" panose="020B0400000000000000" pitchFamily="34" charset="-128"/>
              </a:rPr>
              <a:t>重力波イベントのフォローアップ</a:t>
            </a:r>
            <a:endParaRPr lang="en-US" altLang="ja-JP" sz="1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lvl="1">
              <a:lnSpc>
                <a:spcPct val="130000"/>
              </a:lnSpc>
            </a:pPr>
            <a:r>
              <a:rPr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Super-MAGNUM </a:t>
            </a:r>
            <a:r>
              <a:rPr lang="ja-JP" altLang="en-US" sz="1400">
                <a:latin typeface="Yu Gothic" panose="020B0400000000000000" pitchFamily="34" charset="-128"/>
                <a:ea typeface="Yu Gothic" panose="020B0400000000000000" pitchFamily="34" charset="-128"/>
              </a:rPr>
              <a:t>プロジェクト</a:t>
            </a:r>
            <a:endParaRPr lang="en-US" altLang="ja-JP" sz="1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lvl="1">
              <a:lnSpc>
                <a:spcPct val="130000"/>
              </a:lnSpc>
            </a:pPr>
            <a:endParaRPr lang="en-US" altLang="ja-JP" sz="1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9A9579-AA7E-C246-BD5C-85B031C0B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07C8-4209-1A45-B806-028DB6932371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ABB153F-5D5B-DB43-AF88-C54C50191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862" y="1163256"/>
            <a:ext cx="1964340" cy="285463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32E6539-2EEE-424F-B610-7BFA8FD356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6" t="7004" r="23205"/>
          <a:stretch/>
        </p:blipFill>
        <p:spPr>
          <a:xfrm>
            <a:off x="4103758" y="1253184"/>
            <a:ext cx="2402187" cy="2588371"/>
          </a:xfrm>
          <a:prstGeom prst="rect">
            <a:avLst/>
          </a:prstGeom>
          <a:ln w="12700" cap="rnd">
            <a:solidFill>
              <a:schemeClr val="tx1"/>
            </a:solidFill>
          </a:ln>
          <a:effectLst/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62C691EC-E425-6D47-B0A1-938DB2F15AE0}"/>
              </a:ext>
            </a:extLst>
          </p:cNvPr>
          <p:cNvGrpSpPr/>
          <p:nvPr/>
        </p:nvGrpSpPr>
        <p:grpSpPr>
          <a:xfrm>
            <a:off x="4103759" y="4071277"/>
            <a:ext cx="2402186" cy="2240680"/>
            <a:chOff x="-315792" y="1097520"/>
            <a:chExt cx="4245433" cy="3960000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34EEFE0A-E911-8C45-B127-5977017A82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23"/>
            <a:stretch/>
          </p:blipFill>
          <p:spPr>
            <a:xfrm>
              <a:off x="-315792" y="1097520"/>
              <a:ext cx="4245433" cy="3960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F6A84DF7-C611-004B-8CC8-B0FC59600DE0}"/>
                </a:ext>
              </a:extLst>
            </p:cNvPr>
            <p:cNvSpPr/>
            <p:nvPr/>
          </p:nvSpPr>
          <p:spPr>
            <a:xfrm>
              <a:off x="529643" y="1604104"/>
              <a:ext cx="1572200" cy="228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ED3C3A33-2E00-6848-8F3D-03628AD47E27}"/>
                </a:ext>
              </a:extLst>
            </p:cNvPr>
            <p:cNvSpPr txBox="1"/>
            <p:nvPr/>
          </p:nvSpPr>
          <p:spPr>
            <a:xfrm>
              <a:off x="417885" y="1571837"/>
              <a:ext cx="1283925" cy="6331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ja-JP" altLang="en-US" sz="800" dirty="0">
                  <a:solidFill>
                    <a:srgbClr val="C0C0C0"/>
                  </a:solidFill>
                  <a:latin typeface="+mn-ea"/>
                </a:rPr>
                <a:t>■</a:t>
              </a:r>
              <a:r>
                <a:rPr lang="ja-JP" altLang="en-US" sz="800" dirty="0">
                  <a:latin typeface="+mn-ea"/>
                </a:rPr>
                <a:t> 撮像視野</a:t>
              </a:r>
              <a:endParaRPr lang="en-US" altLang="ja-JP" sz="800" dirty="0">
                <a:latin typeface="+mn-ea"/>
              </a:endParaRPr>
            </a:p>
            <a:p>
              <a:pPr>
                <a:lnSpc>
                  <a:spcPct val="110000"/>
                </a:lnSpc>
              </a:pPr>
              <a:r>
                <a:rPr lang="ja-JP" altLang="en-US" sz="800" dirty="0">
                  <a:solidFill>
                    <a:srgbClr val="808080"/>
                  </a:solidFill>
                  <a:latin typeface="+mn-ea"/>
                </a:rPr>
                <a:t>■</a:t>
              </a:r>
              <a:r>
                <a:rPr lang="ja-JP" altLang="en-US" sz="800" dirty="0">
                  <a:latin typeface="+mn-ea"/>
                </a:rPr>
                <a:t> 分光視野</a:t>
              </a:r>
              <a:endParaRPr lang="en-US" altLang="ja-JP" sz="800" dirty="0">
                <a:latin typeface="+mn-ea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A5F64FB-30DC-FD45-8E0D-234B63C71F41}"/>
              </a:ext>
            </a:extLst>
          </p:cNvPr>
          <p:cNvGrpSpPr>
            <a:grpSpLocks noChangeAspect="1"/>
          </p:cNvGrpSpPr>
          <p:nvPr/>
        </p:nvGrpSpPr>
        <p:grpSpPr>
          <a:xfrm>
            <a:off x="6741862" y="4065613"/>
            <a:ext cx="2057400" cy="2246344"/>
            <a:chOff x="5509826" y="2856630"/>
            <a:chExt cx="3528000" cy="3852000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AFA1093C-2ED3-8B49-9640-DA3BA96C1B08}"/>
                </a:ext>
              </a:extLst>
            </p:cNvPr>
            <p:cNvSpPr/>
            <p:nvPr/>
          </p:nvSpPr>
          <p:spPr>
            <a:xfrm>
              <a:off x="5509826" y="2856630"/>
              <a:ext cx="3528000" cy="3852000"/>
            </a:xfrm>
            <a:prstGeom prst="rect">
              <a:avLst/>
            </a:prstGeom>
            <a:solidFill>
              <a:schemeClr val="bg1"/>
            </a:solidFill>
            <a:ln w="12700" cap="rnd" cmpd="thickThin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26D880F4-726D-254A-A95D-852ABD3FD3DF}"/>
                </a:ext>
              </a:extLst>
            </p:cNvPr>
            <p:cNvSpPr txBox="1"/>
            <p:nvPr/>
          </p:nvSpPr>
          <p:spPr>
            <a:xfrm>
              <a:off x="6376235" y="2864336"/>
              <a:ext cx="2009928" cy="44860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ja-JP" altLang="en-US" sz="1100">
                  <a:latin typeface="+mn-ea"/>
                </a:rPr>
                <a:t>搭載フィルター</a:t>
              </a:r>
              <a:endParaRPr lang="en-US" sz="1100" dirty="0">
                <a:latin typeface="+mn-ea"/>
              </a:endParaRPr>
            </a:p>
          </p:txBody>
        </p:sp>
      </p:grpSp>
      <p:pic>
        <p:nvPicPr>
          <p:cNvPr id="23" name="図 22">
            <a:extLst>
              <a:ext uri="{FF2B5EF4-FFF2-40B4-BE49-F238E27FC236}">
                <a16:creationId xmlns:a16="http://schemas.microsoft.com/office/drawing/2014/main" id="{7800DFE5-9191-C449-AD61-F8FA46171F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6607" y="4331717"/>
            <a:ext cx="197485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40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A866F3-F13C-1749-9D3D-C068DBC16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SWIMS ―</a:t>
            </a:r>
            <a:r>
              <a:rPr lang="ja-JP" altLang="en-US"/>
              <a:t>出力データフォーマット</a:t>
            </a:r>
            <a:r>
              <a:rPr lang="en-US" altLang="ja-JP" dirty="0"/>
              <a:t>―</a:t>
            </a:r>
            <a:endParaRPr kumimoji="1" lang="ja-JP" altLang="en-US"/>
          </a:p>
        </p:txBody>
      </p:sp>
      <p:sp>
        <p:nvSpPr>
          <p:cNvPr id="17" name="コンテンツ プレースホルダー 16">
            <a:extLst>
              <a:ext uri="{FF2B5EF4-FFF2-40B4-BE49-F238E27FC236}">
                <a16:creationId xmlns:a16="http://schemas.microsoft.com/office/drawing/2014/main" id="{DEF897B7-0AD0-8646-AB88-BDB3273BC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ja-JP" altLang="en-US" sz="2000">
                <a:latin typeface="+mn-ea"/>
              </a:rPr>
              <a:t>各</a:t>
            </a:r>
            <a:r>
              <a:rPr lang="en-US" altLang="ja-JP" sz="2000" dirty="0">
                <a:latin typeface="+mn-ea"/>
              </a:rPr>
              <a:t>frame:  2K x 2K (BITPIX = -64) </a:t>
            </a:r>
            <a:r>
              <a:rPr lang="ja-JP" altLang="en-US" sz="2000">
                <a:latin typeface="+mn-ea"/>
                <a:sym typeface="Wingdings" panose="05000000000000000000" pitchFamily="2" charset="2"/>
              </a:rPr>
              <a:t>→</a:t>
            </a:r>
            <a:r>
              <a:rPr lang="en-US" altLang="ja-JP" sz="2000" dirty="0">
                <a:latin typeface="+mn-ea"/>
              </a:rPr>
              <a:t> </a:t>
            </a:r>
            <a:r>
              <a:rPr lang="ja-JP" altLang="en-US" sz="2000">
                <a:latin typeface="+mn-ea"/>
              </a:rPr>
              <a:t>容量</a:t>
            </a:r>
            <a:r>
              <a:rPr lang="en-US" altLang="ja-JP" sz="2000" dirty="0">
                <a:latin typeface="+mn-ea"/>
              </a:rPr>
              <a:t> = 32 MB</a:t>
            </a:r>
          </a:p>
          <a:p>
            <a:pPr>
              <a:lnSpc>
                <a:spcPct val="120000"/>
              </a:lnSpc>
            </a:pPr>
            <a:r>
              <a:rPr lang="en-US" altLang="ja-JP" sz="2000" dirty="0">
                <a:latin typeface="+mn-ea"/>
              </a:rPr>
              <a:t>Frame</a:t>
            </a:r>
            <a:r>
              <a:rPr lang="ja-JP" altLang="en-US" sz="2000">
                <a:latin typeface="+mn-ea"/>
              </a:rPr>
              <a:t>数</a:t>
            </a:r>
            <a:r>
              <a:rPr lang="en-US" altLang="ja-JP" sz="2000" dirty="0">
                <a:latin typeface="+mn-ea"/>
              </a:rPr>
              <a:t>: </a:t>
            </a:r>
            <a:r>
              <a:rPr lang="ja-JP" altLang="en-US" sz="2000">
                <a:latin typeface="+mn-ea"/>
              </a:rPr>
              <a:t>各</a:t>
            </a:r>
            <a:r>
              <a:rPr lang="en-US" altLang="ja-JP" sz="2000" dirty="0">
                <a:latin typeface="+mn-ea"/>
              </a:rPr>
              <a:t>arm</a:t>
            </a:r>
            <a:r>
              <a:rPr lang="ja-JP" altLang="en-US" sz="2000">
                <a:latin typeface="+mn-ea"/>
              </a:rPr>
              <a:t>で </a:t>
            </a:r>
            <a:r>
              <a:rPr lang="en-US" altLang="ja-JP" sz="2000" dirty="0">
                <a:latin typeface="+mn-ea"/>
              </a:rPr>
              <a:t>2 (</a:t>
            </a:r>
            <a:r>
              <a:rPr lang="ja-JP" altLang="en-US" sz="2000">
                <a:latin typeface="+mn-ea"/>
              </a:rPr>
              <a:t>将来的に４</a:t>
            </a:r>
            <a:r>
              <a:rPr lang="en-US" altLang="ja-JP" sz="2000" dirty="0">
                <a:latin typeface="+mn-ea"/>
              </a:rPr>
              <a:t>)</a:t>
            </a:r>
          </a:p>
          <a:p>
            <a:endParaRPr kumimoji="1" lang="ja-JP" altLang="en-US" sz="200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DD02E1-CE46-5442-B861-137EBBBA6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07C8-4209-1A45-B806-028DB6932371}" type="slidenum">
              <a:rPr kumimoji="1" lang="ja-JP" altLang="en-US" smtClean="0"/>
              <a:t>5</a:t>
            </a:fld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5FDB8CC-D169-F64F-AFC4-31450B80B898}"/>
              </a:ext>
            </a:extLst>
          </p:cNvPr>
          <p:cNvGrpSpPr>
            <a:grpSpLocks noChangeAspect="1"/>
          </p:cNvGrpSpPr>
          <p:nvPr/>
        </p:nvGrpSpPr>
        <p:grpSpPr>
          <a:xfrm>
            <a:off x="506240" y="2291484"/>
            <a:ext cx="1766519" cy="2444589"/>
            <a:chOff x="-859393" y="3325331"/>
            <a:chExt cx="2955639" cy="4090143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AAB935E4-5BA3-8D47-A2FD-5B0921F5E9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93" t="3781" r="16119" b="4279"/>
            <a:stretch/>
          </p:blipFill>
          <p:spPr>
            <a:xfrm>
              <a:off x="-859393" y="3325331"/>
              <a:ext cx="2955639" cy="3890330"/>
            </a:xfrm>
            <a:prstGeom prst="rect">
              <a:avLst/>
            </a:prstGeom>
          </p:spPr>
        </p:pic>
        <p:sp>
          <p:nvSpPr>
            <p:cNvPr id="7" name="下矢印 6">
              <a:extLst>
                <a:ext uri="{FF2B5EF4-FFF2-40B4-BE49-F238E27FC236}">
                  <a16:creationId xmlns:a16="http://schemas.microsoft.com/office/drawing/2014/main" id="{D11E9F56-CF16-8C49-B47E-FD917C9BEE2E}"/>
                </a:ext>
              </a:extLst>
            </p:cNvPr>
            <p:cNvSpPr/>
            <p:nvPr/>
          </p:nvSpPr>
          <p:spPr>
            <a:xfrm rot="16200000">
              <a:off x="328514" y="5174042"/>
              <a:ext cx="350223" cy="490313"/>
            </a:xfrm>
            <a:prstGeom prst="downArrow">
              <a:avLst/>
            </a:prstGeom>
            <a:gradFill flip="none"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1"/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8" name="下矢印 7">
              <a:extLst>
                <a:ext uri="{FF2B5EF4-FFF2-40B4-BE49-F238E27FC236}">
                  <a16:creationId xmlns:a16="http://schemas.microsoft.com/office/drawing/2014/main" id="{7CD24797-10FD-4643-AA5A-746550D0C227}"/>
                </a:ext>
              </a:extLst>
            </p:cNvPr>
            <p:cNvSpPr/>
            <p:nvPr/>
          </p:nvSpPr>
          <p:spPr>
            <a:xfrm>
              <a:off x="-231844" y="5664357"/>
              <a:ext cx="350223" cy="490313"/>
            </a:xfrm>
            <a:prstGeom prst="downArrow">
              <a:avLst/>
            </a:prstGeom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4086BF83-8955-2A47-91D6-6ABEE1E49802}"/>
                </a:ext>
              </a:extLst>
            </p:cNvPr>
            <p:cNvSpPr/>
            <p:nvPr/>
          </p:nvSpPr>
          <p:spPr>
            <a:xfrm rot="5400000">
              <a:off x="1554298" y="5349155"/>
              <a:ext cx="490313" cy="140089"/>
            </a:xfrm>
            <a:prstGeom prst="rect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FF4E0764-14B1-024C-9838-9345389F7454}"/>
                </a:ext>
              </a:extLst>
            </p:cNvPr>
            <p:cNvSpPr/>
            <p:nvPr/>
          </p:nvSpPr>
          <p:spPr>
            <a:xfrm>
              <a:off x="-329185" y="7275385"/>
              <a:ext cx="490313" cy="140089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D70E449A-20E6-F64D-943C-341FD8DE4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802" y="2869727"/>
            <a:ext cx="2821118" cy="138619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7C90A76-C2AA-7047-91CD-6A06BF07E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802" y="4496426"/>
            <a:ext cx="2821118" cy="138619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0BEA5C5-1F3C-104B-A1C2-549EBF0952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7"/>
          <a:stretch/>
        </p:blipFill>
        <p:spPr>
          <a:xfrm>
            <a:off x="5858021" y="4496425"/>
            <a:ext cx="2881220" cy="138619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DD38D3D-0BE4-E448-8C57-A63E242CCE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7"/>
          <a:stretch/>
        </p:blipFill>
        <p:spPr>
          <a:xfrm>
            <a:off x="5858021" y="2869727"/>
            <a:ext cx="2881220" cy="138619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6F539E0-6099-684D-B657-4A80D5794E9F}"/>
              </a:ext>
            </a:extLst>
          </p:cNvPr>
          <p:cNvSpPr txBox="1"/>
          <p:nvPr/>
        </p:nvSpPr>
        <p:spPr>
          <a:xfrm>
            <a:off x="3892073" y="2469617"/>
            <a:ext cx="960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撮像</a:t>
            </a:r>
            <a:endParaRPr lang="en-US" sz="20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95F56B7-0FF5-584B-8F04-ACE372CDA541}"/>
              </a:ext>
            </a:extLst>
          </p:cNvPr>
          <p:cNvSpPr txBox="1"/>
          <p:nvPr/>
        </p:nvSpPr>
        <p:spPr>
          <a:xfrm>
            <a:off x="6949817" y="246961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分光</a:t>
            </a:r>
            <a:endParaRPr lang="en-US" sz="20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289A4640-EE0D-C34F-8684-E7EBEE890153}"/>
              </a:ext>
            </a:extLst>
          </p:cNvPr>
          <p:cNvCxnSpPr>
            <a:cxnSpLocks/>
          </p:cNvCxnSpPr>
          <p:nvPr/>
        </p:nvCxnSpPr>
        <p:spPr>
          <a:xfrm>
            <a:off x="2222416" y="3542942"/>
            <a:ext cx="641897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0F47DBE-0823-0C4F-B86D-75AA5F58B3FF}"/>
              </a:ext>
            </a:extLst>
          </p:cNvPr>
          <p:cNvSpPr txBox="1"/>
          <p:nvPr/>
        </p:nvSpPr>
        <p:spPr>
          <a:xfrm>
            <a:off x="2076057" y="3215944"/>
            <a:ext cx="938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Blue arm</a:t>
            </a:r>
            <a:endParaRPr kumimoji="1" lang="ja-JP" altLang="en-US" sz="1200" b="1">
              <a:solidFill>
                <a:schemeClr val="accent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88301E5A-B775-0B48-ACCE-EA502158299B}"/>
              </a:ext>
            </a:extLst>
          </p:cNvPr>
          <p:cNvCxnSpPr>
            <a:cxnSpLocks/>
          </p:cNvCxnSpPr>
          <p:nvPr/>
        </p:nvCxnSpPr>
        <p:spPr>
          <a:xfrm>
            <a:off x="969657" y="5178987"/>
            <a:ext cx="1894656" cy="10534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F9284D37-BF7A-DB43-8381-3A05C78ACBA1}"/>
              </a:ext>
            </a:extLst>
          </p:cNvPr>
          <p:cNvCxnSpPr>
            <a:cxnSpLocks/>
          </p:cNvCxnSpPr>
          <p:nvPr/>
        </p:nvCxnSpPr>
        <p:spPr>
          <a:xfrm>
            <a:off x="969657" y="4783947"/>
            <a:ext cx="0" cy="40557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AE8D208-275D-6149-AA3C-AB5D2343D341}"/>
              </a:ext>
            </a:extLst>
          </p:cNvPr>
          <p:cNvSpPr txBox="1"/>
          <p:nvPr/>
        </p:nvSpPr>
        <p:spPr>
          <a:xfrm>
            <a:off x="1447674" y="4912522"/>
            <a:ext cx="938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Red arm</a:t>
            </a:r>
            <a:endParaRPr kumimoji="1" lang="ja-JP" altLang="en-US" sz="1200" b="1">
              <a:solidFill>
                <a:srgbClr val="C0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3033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7019E2-8BDF-1F46-B2BC-A812AB8C2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中間赤外線観測装置</a:t>
            </a:r>
            <a:r>
              <a:rPr lang="en-US" altLang="ja-JP"/>
              <a:t> MIMIZUKU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8C4352-C899-5246-9682-9B107FE51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878" y="1163256"/>
            <a:ext cx="8484244" cy="528738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ja-JP" altLang="en-US" sz="1600">
                <a:latin typeface="Yu Gothic Medium" panose="020B0400000000000000" pitchFamily="34" charset="-128"/>
                <a:ea typeface="Yu Gothic Medium" panose="020B0400000000000000" pitchFamily="34" charset="-128"/>
              </a:rPr>
              <a:t>広い観測波長帯</a:t>
            </a:r>
            <a:endParaRPr lang="en-US" altLang="ja-JP" sz="16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lvl="1" defTabSz="1347788">
              <a:lnSpc>
                <a:spcPct val="120000"/>
              </a:lnSpc>
            </a:pPr>
            <a:r>
              <a:rPr lang="en-US" altLang="ja-JP" sz="1400" dirty="0">
                <a:latin typeface="+mn-ea"/>
              </a:rPr>
              <a:t>NIR </a:t>
            </a:r>
            <a:r>
              <a:rPr lang="en-US" altLang="ja-JP" sz="1400" dirty="0" err="1">
                <a:latin typeface="+mn-ea"/>
              </a:rPr>
              <a:t>ch</a:t>
            </a:r>
            <a:r>
              <a:rPr lang="en-US" altLang="ja-JP" sz="1400" dirty="0">
                <a:latin typeface="+mn-ea"/>
              </a:rPr>
              <a:t>:</a:t>
            </a:r>
          </a:p>
          <a:p>
            <a:pPr lvl="1" defTabSz="1347788">
              <a:lnSpc>
                <a:spcPct val="120000"/>
              </a:lnSpc>
            </a:pPr>
            <a:r>
              <a:rPr lang="en-US" altLang="ja-JP" sz="1400" dirty="0">
                <a:latin typeface="+mn-ea"/>
              </a:rPr>
              <a:t>MIR-S </a:t>
            </a:r>
            <a:r>
              <a:rPr lang="en-US" altLang="ja-JP" sz="1400" dirty="0" err="1">
                <a:latin typeface="+mn-ea"/>
              </a:rPr>
              <a:t>ch</a:t>
            </a:r>
            <a:r>
              <a:rPr lang="en-US" altLang="ja-JP" sz="1400" dirty="0">
                <a:latin typeface="+mn-ea"/>
              </a:rPr>
              <a:t>:</a:t>
            </a:r>
          </a:p>
          <a:p>
            <a:pPr lvl="1" defTabSz="1347788">
              <a:lnSpc>
                <a:spcPct val="120000"/>
              </a:lnSpc>
            </a:pPr>
            <a:r>
              <a:rPr lang="en-US" altLang="ja-JP" sz="1400" dirty="0">
                <a:latin typeface="+mn-ea"/>
              </a:rPr>
              <a:t>MIR-L </a:t>
            </a:r>
            <a:r>
              <a:rPr lang="en-US" altLang="ja-JP" sz="1400" dirty="0" err="1">
                <a:latin typeface="+mn-ea"/>
              </a:rPr>
              <a:t>ch</a:t>
            </a:r>
            <a:r>
              <a:rPr lang="en-US" altLang="ja-JP" sz="1400" dirty="0">
                <a:latin typeface="+mn-ea"/>
              </a:rPr>
              <a:t>:</a:t>
            </a:r>
          </a:p>
          <a:p>
            <a:pPr defTabSz="1347788">
              <a:lnSpc>
                <a:spcPct val="120000"/>
              </a:lnSpc>
            </a:pPr>
            <a:r>
              <a:rPr lang="ja-JP" altLang="en-US" sz="1600">
                <a:latin typeface="Yu Gothic Medium" panose="020B0400000000000000" pitchFamily="34" charset="-128"/>
                <a:ea typeface="Yu Gothic Medium" panose="020B0400000000000000" pitchFamily="34" charset="-128"/>
              </a:rPr>
              <a:t>観測モード</a:t>
            </a:r>
            <a:endParaRPr lang="en-US" altLang="ja-JP" sz="16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lvl="1" defTabSz="1347788">
              <a:lnSpc>
                <a:spcPct val="120000"/>
              </a:lnSpc>
            </a:pPr>
            <a:r>
              <a:rPr lang="ja-JP" altLang="en-US" sz="1400">
                <a:latin typeface="+mn-ea"/>
              </a:rPr>
              <a:t>撮像</a:t>
            </a:r>
            <a:endParaRPr lang="en-US" altLang="ja-JP" sz="1400" dirty="0">
              <a:latin typeface="+mn-ea"/>
            </a:endParaRPr>
          </a:p>
          <a:p>
            <a:pPr lvl="1" defTabSz="1347788">
              <a:lnSpc>
                <a:spcPct val="120000"/>
              </a:lnSpc>
            </a:pPr>
            <a:r>
              <a:rPr lang="ja-JP" altLang="en-US" sz="1400">
                <a:latin typeface="+mn-ea"/>
              </a:rPr>
              <a:t>分光</a:t>
            </a:r>
            <a:endParaRPr lang="en-US" altLang="ja-JP" sz="1400" dirty="0">
              <a:latin typeface="+mn-ea"/>
            </a:endParaRPr>
          </a:p>
          <a:p>
            <a:pPr defTabSz="1347788">
              <a:lnSpc>
                <a:spcPct val="120000"/>
              </a:lnSpc>
            </a:pPr>
            <a:r>
              <a:rPr lang="ja-JP" altLang="en-US" sz="1600">
                <a:latin typeface="Yu Gothic Medium" panose="020B0400000000000000" pitchFamily="34" charset="-128"/>
                <a:ea typeface="Yu Gothic Medium" panose="020B0400000000000000" pitchFamily="34" charset="-128"/>
              </a:rPr>
              <a:t>二視野同時観測</a:t>
            </a:r>
            <a:endParaRPr lang="en-US" altLang="ja-JP" sz="16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lvl="1" defTabSz="1347788">
              <a:lnSpc>
                <a:spcPct val="120000"/>
              </a:lnSpc>
            </a:pPr>
            <a:r>
              <a:rPr lang="ja-JP" altLang="en-US" sz="1400">
                <a:latin typeface="+mn-ea"/>
              </a:rPr>
              <a:t>望遠鏡焦点に置いた三枚の可動鏡を用いて、</a:t>
            </a:r>
            <a:br>
              <a:rPr lang="en-US" altLang="ja-JP" sz="1400" dirty="0">
                <a:latin typeface="+mn-ea"/>
              </a:rPr>
            </a:br>
            <a:r>
              <a:rPr lang="ja-JP" altLang="en-US" sz="1400">
                <a:latin typeface="+mn-ea"/>
              </a:rPr>
              <a:t>２つの視野</a:t>
            </a:r>
            <a:r>
              <a:rPr lang="en-US" altLang="ja-JP" sz="1400" dirty="0">
                <a:latin typeface="+mn-ea"/>
              </a:rPr>
              <a:t> </a:t>
            </a:r>
            <a:r>
              <a:rPr lang="en-US" altLang="ja-JP" sz="1400" dirty="0">
                <a:latin typeface="+mn-ea"/>
                <a:sym typeface="Wingdings" panose="05000000000000000000" pitchFamily="2" charset="2"/>
              </a:rPr>
              <a:t>(</a:t>
            </a:r>
            <a:r>
              <a:rPr lang="ja-JP" altLang="en-US" sz="1400">
                <a:latin typeface="+mn-ea"/>
                <a:sym typeface="Wingdings" panose="05000000000000000000" pitchFamily="2" charset="2"/>
              </a:rPr>
              <a:t>離角</a:t>
            </a:r>
            <a:r>
              <a:rPr lang="en-US" altLang="ja-JP" sz="1400" dirty="0">
                <a:latin typeface="+mn-ea"/>
                <a:sym typeface="Wingdings" panose="05000000000000000000" pitchFamily="2" charset="2"/>
              </a:rPr>
              <a:t> &lt; 25’) </a:t>
            </a:r>
            <a:r>
              <a:rPr lang="ja-JP" altLang="en-US" sz="1400">
                <a:latin typeface="+mn-ea"/>
                <a:sym typeface="Wingdings" panose="05000000000000000000" pitchFamily="2" charset="2"/>
              </a:rPr>
              <a:t>を同時観測</a:t>
            </a:r>
            <a:endParaRPr lang="en-US" altLang="ja-JP" sz="1400" dirty="0">
              <a:latin typeface="+mn-ea"/>
              <a:sym typeface="Wingdings" panose="05000000000000000000" pitchFamily="2" charset="2"/>
            </a:endParaRPr>
          </a:p>
          <a:p>
            <a:pPr marL="625475" lvl="1" indent="-168275" defTabSz="1347788">
              <a:lnSpc>
                <a:spcPct val="120000"/>
              </a:lnSpc>
            </a:pPr>
            <a:r>
              <a:rPr lang="en-US" altLang="ja-JP" sz="1400" dirty="0">
                <a:latin typeface="+mn-ea"/>
                <a:sym typeface="Wingdings" panose="05000000000000000000" pitchFamily="2" charset="2"/>
              </a:rPr>
              <a:t> </a:t>
            </a:r>
            <a:r>
              <a:rPr lang="ja-JP" altLang="en-US" sz="1400">
                <a:latin typeface="+mn-ea"/>
                <a:sym typeface="Wingdings" panose="05000000000000000000" pitchFamily="2" charset="2"/>
              </a:rPr>
              <a:t>観測天体と参照星の同時観測により、高精度な</a:t>
            </a:r>
            <a:br>
              <a:rPr lang="en-US" altLang="ja-JP" sz="1400" dirty="0">
                <a:latin typeface="+mn-ea"/>
                <a:sym typeface="Wingdings" panose="05000000000000000000" pitchFamily="2" charset="2"/>
              </a:rPr>
            </a:br>
            <a:r>
              <a:rPr lang="ja-JP" altLang="en-US" sz="1400">
                <a:latin typeface="+mn-ea"/>
                <a:sym typeface="Wingdings" panose="05000000000000000000" pitchFamily="2" charset="2"/>
              </a:rPr>
              <a:t>キャリブレーションや時間変動現象の探求が可能</a:t>
            </a:r>
            <a:endParaRPr lang="en-US" altLang="ja-JP" sz="1400" dirty="0">
              <a:latin typeface="+mn-ea"/>
              <a:sym typeface="Wingdings" panose="05000000000000000000" pitchFamily="2" charset="2"/>
            </a:endParaRPr>
          </a:p>
          <a:p>
            <a:pPr marL="168275" indent="-168275" defTabSz="1347788">
              <a:lnSpc>
                <a:spcPct val="120000"/>
              </a:lnSpc>
            </a:pPr>
            <a:r>
              <a:rPr lang="ja-JP" altLang="en-US" sz="1600">
                <a:latin typeface="Yu Gothic Medium" panose="020B0400000000000000" pitchFamily="34" charset="-128"/>
                <a:ea typeface="Yu Gothic Medium" panose="020B0400000000000000" pitchFamily="34" charset="-128"/>
                <a:sym typeface="Wingdings" panose="05000000000000000000" pitchFamily="2" charset="2"/>
              </a:rPr>
              <a:t>期待されるサイエンス</a:t>
            </a:r>
            <a:endParaRPr lang="en-US" altLang="ja-JP" sz="1600" dirty="0">
              <a:latin typeface="Yu Gothic Medium" panose="020B0400000000000000" pitchFamily="34" charset="-128"/>
              <a:ea typeface="Yu Gothic Medium" panose="020B0400000000000000" pitchFamily="34" charset="-128"/>
              <a:sym typeface="Wingdings" panose="05000000000000000000" pitchFamily="2" charset="2"/>
            </a:endParaRPr>
          </a:p>
          <a:p>
            <a:pPr marL="625475" lvl="1" indent="-168275" defTabSz="1347788">
              <a:lnSpc>
                <a:spcPct val="120000"/>
              </a:lnSpc>
            </a:pPr>
            <a:r>
              <a:rPr lang="ja-JP" altLang="en-US" sz="1400">
                <a:latin typeface="+mn-ea"/>
                <a:sym typeface="Wingdings" panose="05000000000000000000" pitchFamily="2" charset="2"/>
              </a:rPr>
              <a:t>原始惑星の形成（ジャイアントインパクト）</a:t>
            </a:r>
            <a:endParaRPr lang="en-US" altLang="ja-JP" sz="1400" dirty="0">
              <a:latin typeface="+mn-ea"/>
              <a:sym typeface="Wingdings" panose="05000000000000000000" pitchFamily="2" charset="2"/>
            </a:endParaRPr>
          </a:p>
          <a:p>
            <a:pPr marL="625475" lvl="1" indent="-168275" defTabSz="1347788">
              <a:lnSpc>
                <a:spcPct val="120000"/>
              </a:lnSpc>
            </a:pPr>
            <a:r>
              <a:rPr lang="ja-JP" altLang="en-US" sz="1400">
                <a:latin typeface="+mn-ea"/>
                <a:sym typeface="Wingdings" panose="05000000000000000000" pitchFamily="2" charset="2"/>
              </a:rPr>
              <a:t>重力波イベントのフォローアップ</a:t>
            </a:r>
            <a:endParaRPr lang="en-US" altLang="ja-JP" sz="1400" dirty="0">
              <a:latin typeface="+mn-ea"/>
              <a:sym typeface="Wingdings" panose="05000000000000000000" pitchFamily="2" charset="2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935248-BCDE-394F-BD8C-7DFC485FD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07C8-4209-1A45-B806-028DB6932371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5DB92FD-231B-5642-A57F-1701F39BE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3626" y="1132259"/>
            <a:ext cx="2418895" cy="23891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58E852E-B666-B743-9318-7F9FDCC75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389" y="4142417"/>
            <a:ext cx="2639981" cy="2308226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FA0B095-1014-5548-81C1-69A8ABF1F265}"/>
              </a:ext>
            </a:extLst>
          </p:cNvPr>
          <p:cNvCxnSpPr>
            <a:cxnSpLocks/>
          </p:cNvCxnSpPr>
          <p:nvPr/>
        </p:nvCxnSpPr>
        <p:spPr>
          <a:xfrm flipH="1">
            <a:off x="6100612" y="1669239"/>
            <a:ext cx="1699404" cy="0"/>
          </a:xfrm>
          <a:prstGeom prst="straightConnector1">
            <a:avLst/>
          </a:prstGeom>
          <a:ln w="38100">
            <a:solidFill>
              <a:schemeClr val="tx1">
                <a:alpha val="99000"/>
              </a:schemeClr>
            </a:solidFill>
            <a:tailEnd type="oval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A43576E-0CF2-DF4D-BFC5-12B731C36B8E}"/>
              </a:ext>
            </a:extLst>
          </p:cNvPr>
          <p:cNvCxnSpPr>
            <a:cxnSpLocks/>
          </p:cNvCxnSpPr>
          <p:nvPr/>
        </p:nvCxnSpPr>
        <p:spPr>
          <a:xfrm>
            <a:off x="7793879" y="1663102"/>
            <a:ext cx="0" cy="22583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A20645F-39DF-D244-9E68-AC3A68B97753}"/>
              </a:ext>
            </a:extLst>
          </p:cNvPr>
          <p:cNvSpPr txBox="1"/>
          <p:nvPr/>
        </p:nvSpPr>
        <p:spPr>
          <a:xfrm>
            <a:off x="6115430" y="3942882"/>
            <a:ext cx="2399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>
                <a:latin typeface="Yu Gothic" panose="020B0400000000000000" pitchFamily="34" charset="-128"/>
                <a:ea typeface="Yu Gothic" panose="020B0400000000000000" pitchFamily="34" charset="-128"/>
              </a:rPr>
              <a:t>フィールドスタッカー</a:t>
            </a:r>
            <a:r>
              <a:rPr kumimoji="1" lang="en-US" altLang="ja-JP" sz="1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(FS)</a:t>
            </a:r>
            <a:endParaRPr kumimoji="1" lang="ja-JP" altLang="en-US" sz="14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561AAB2-18E7-B94F-B66D-D62ED813318E}"/>
              </a:ext>
            </a:extLst>
          </p:cNvPr>
          <p:cNvSpPr/>
          <p:nvPr/>
        </p:nvSpPr>
        <p:spPr>
          <a:xfrm>
            <a:off x="5799381" y="3925196"/>
            <a:ext cx="3031635" cy="2525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D3A770D-2DD8-2040-87A2-5ADACABBE0FE}"/>
              </a:ext>
            </a:extLst>
          </p:cNvPr>
          <p:cNvSpPr txBox="1"/>
          <p:nvPr/>
        </p:nvSpPr>
        <p:spPr>
          <a:xfrm>
            <a:off x="2069953" y="1540363"/>
            <a:ext cx="1074333" cy="981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altLang="ja-JP" sz="1400" dirty="0">
                <a:latin typeface="+mn-ea"/>
              </a:rPr>
              <a:t>2.0–5.3 µm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altLang="ja-JP" sz="1400" dirty="0">
                <a:latin typeface="+mn-ea"/>
              </a:rPr>
              <a:t>6.8–26 µm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altLang="ja-JP" sz="1400" dirty="0">
                <a:latin typeface="+mn-ea"/>
              </a:rPr>
              <a:t>24–38 µm</a:t>
            </a:r>
            <a:endParaRPr kumimoji="1"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2624607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FAC2B0-8A5A-C144-845D-5DB209CCD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MIMIZUKU ―</a:t>
            </a:r>
            <a:r>
              <a:rPr lang="ja-JP" altLang="en-US"/>
              <a:t>出力データフォーマット</a:t>
            </a:r>
            <a:r>
              <a:rPr lang="en-US" altLang="ja-JP" dirty="0"/>
              <a:t>―</a:t>
            </a:r>
            <a:endParaRPr lang="ja-JP" altLang="en-US"/>
          </a:p>
        </p:txBody>
      </p:sp>
      <p:sp>
        <p:nvSpPr>
          <p:cNvPr id="26" name="コンテンツ プレースホルダー 25">
            <a:extLst>
              <a:ext uri="{FF2B5EF4-FFF2-40B4-BE49-F238E27FC236}">
                <a16:creationId xmlns:a16="http://schemas.microsoft.com/office/drawing/2014/main" id="{4E5FB8FE-EC56-404E-A623-9AFF4EDF6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878" y="1143064"/>
            <a:ext cx="8484244" cy="50870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ja-JP" altLang="en-US" sz="1800">
                <a:latin typeface="Yu Gothic Medium" panose="020B0400000000000000" pitchFamily="34" charset="-128"/>
                <a:ea typeface="Yu Gothic Medium" panose="020B0400000000000000" pitchFamily="34" charset="-128"/>
              </a:rPr>
              <a:t>ファイルサイズ</a:t>
            </a:r>
            <a:endParaRPr lang="en-US" altLang="ja-JP" sz="18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lvl="1">
              <a:lnSpc>
                <a:spcPct val="120000"/>
              </a:lnSpc>
            </a:pPr>
            <a:r>
              <a:rPr kumimoji="1" lang="en-US" altLang="ja-JP" sz="1400" dirty="0">
                <a:latin typeface="+mn-ea"/>
              </a:rPr>
              <a:t>NIR (</a:t>
            </a:r>
            <a:r>
              <a:rPr lang="en-US" altLang="ja-JP" sz="1400" dirty="0">
                <a:latin typeface="+mn-ea"/>
              </a:rPr>
              <a:t>2.0–5.3 µm</a:t>
            </a:r>
            <a:r>
              <a:rPr kumimoji="1" lang="en-US" altLang="ja-JP" sz="1400" dirty="0">
                <a:latin typeface="+mn-ea"/>
              </a:rPr>
              <a:t>):</a:t>
            </a:r>
            <a:endParaRPr lang="en-US" altLang="ja-JP" sz="1400" dirty="0">
              <a:latin typeface="+mn-ea"/>
            </a:endParaRPr>
          </a:p>
          <a:p>
            <a:pPr lvl="1">
              <a:lnSpc>
                <a:spcPct val="120000"/>
              </a:lnSpc>
            </a:pPr>
            <a:r>
              <a:rPr lang="en-US" altLang="ja-JP" sz="1400" dirty="0">
                <a:latin typeface="+mn-ea"/>
              </a:rPr>
              <a:t>MIR-S (6.8–26 µm): </a:t>
            </a:r>
          </a:p>
          <a:p>
            <a:pPr lvl="1">
              <a:lnSpc>
                <a:spcPct val="120000"/>
              </a:lnSpc>
            </a:pPr>
            <a:r>
              <a:rPr lang="en-US" altLang="ja-JP" sz="1400" dirty="0">
                <a:latin typeface="+mn-ea"/>
              </a:rPr>
              <a:t>MIR-L (24–38 µm):</a:t>
            </a:r>
          </a:p>
          <a:p>
            <a:pPr>
              <a:lnSpc>
                <a:spcPct val="120000"/>
              </a:lnSpc>
            </a:pPr>
            <a:r>
              <a:rPr lang="ja-JP" altLang="en-US" sz="1800">
                <a:latin typeface="Yu Gothic Medium" panose="020B0400000000000000" pitchFamily="34" charset="-128"/>
                <a:ea typeface="Yu Gothic Medium" panose="020B0400000000000000" pitchFamily="34" charset="-128"/>
              </a:rPr>
              <a:t>データレート</a:t>
            </a:r>
            <a:endParaRPr lang="en-US" altLang="ja-JP" sz="18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lvl="1">
              <a:lnSpc>
                <a:spcPct val="120000"/>
              </a:lnSpc>
            </a:pPr>
            <a:r>
              <a:rPr lang="ja-JP" altLang="en-US" sz="1400">
                <a:latin typeface="+mn-ea"/>
              </a:rPr>
              <a:t>中間赤外はバックグラウンドが高いため、積分時間は最大 </a:t>
            </a:r>
            <a:r>
              <a:rPr lang="en-US" altLang="ja-JP" sz="1400" dirty="0">
                <a:latin typeface="+mn-ea"/>
              </a:rPr>
              <a:t>~100 </a:t>
            </a:r>
            <a:r>
              <a:rPr lang="en-US" altLang="ja-JP" sz="1400" dirty="0" err="1">
                <a:latin typeface="+mn-ea"/>
              </a:rPr>
              <a:t>ms</a:t>
            </a:r>
            <a:r>
              <a:rPr lang="en-US" altLang="ja-JP" sz="1400" dirty="0">
                <a:latin typeface="+mn-ea"/>
              </a:rPr>
              <a:t>/frame</a:t>
            </a:r>
            <a:r>
              <a:rPr lang="ja-JP" altLang="en-US" sz="1400">
                <a:latin typeface="+mn-ea"/>
              </a:rPr>
              <a:t> 程度</a:t>
            </a:r>
            <a:endParaRPr lang="en-US" altLang="ja-JP" sz="1400" dirty="0">
              <a:latin typeface="+mn-ea"/>
            </a:endParaRPr>
          </a:p>
          <a:p>
            <a:pPr lvl="1">
              <a:lnSpc>
                <a:spcPct val="120000"/>
              </a:lnSpc>
            </a:pPr>
            <a:r>
              <a:rPr lang="ja-JP" altLang="en-US" sz="1400">
                <a:latin typeface="+mn-ea"/>
              </a:rPr>
              <a:t>一晩（８時間）観測した場合、生データのフレーム数は</a:t>
            </a:r>
            <a:r>
              <a:rPr lang="en-US" altLang="ja-JP" sz="1400" dirty="0">
                <a:latin typeface="+mn-ea"/>
              </a:rPr>
              <a:t> 30 </a:t>
            </a:r>
            <a:r>
              <a:rPr lang="ja-JP" altLang="en-US" sz="1400">
                <a:latin typeface="+mn-ea"/>
              </a:rPr>
              <a:t>万個、サイズは</a:t>
            </a:r>
            <a:r>
              <a:rPr lang="en-US" altLang="ja-JP" sz="1400" dirty="0">
                <a:latin typeface="+mn-ea"/>
              </a:rPr>
              <a:t> 600 GB </a:t>
            </a:r>
            <a:r>
              <a:rPr lang="ja-JP" altLang="en-US" sz="1400">
                <a:latin typeface="+mn-ea"/>
              </a:rPr>
              <a:t>程度</a:t>
            </a:r>
            <a:endParaRPr lang="en-US" altLang="ja-JP" sz="1400" dirty="0">
              <a:latin typeface="+mn-ea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9AB608-59BC-2841-AA0F-1D4FFA496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07C8-4209-1A45-B806-028DB6932371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FDB22D-AAA6-2641-81B7-93F9AB769319}"/>
              </a:ext>
            </a:extLst>
          </p:cNvPr>
          <p:cNvSpPr/>
          <p:nvPr/>
        </p:nvSpPr>
        <p:spPr>
          <a:xfrm>
            <a:off x="677573" y="4208612"/>
            <a:ext cx="1800000" cy="180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2962B04-D448-114B-B588-87DE654B6FC6}"/>
              </a:ext>
            </a:extLst>
          </p:cNvPr>
          <p:cNvSpPr/>
          <p:nvPr/>
        </p:nvSpPr>
        <p:spPr>
          <a:xfrm>
            <a:off x="2696249" y="4208612"/>
            <a:ext cx="1800000" cy="180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896096C-B95F-A64F-9311-0A42B19573CB}"/>
              </a:ext>
            </a:extLst>
          </p:cNvPr>
          <p:cNvSpPr/>
          <p:nvPr/>
        </p:nvSpPr>
        <p:spPr>
          <a:xfrm>
            <a:off x="4684699" y="4208612"/>
            <a:ext cx="1800000" cy="180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DF113EA-D9FF-8A48-B282-631B01391824}"/>
              </a:ext>
            </a:extLst>
          </p:cNvPr>
          <p:cNvSpPr/>
          <p:nvPr/>
        </p:nvSpPr>
        <p:spPr>
          <a:xfrm>
            <a:off x="6679499" y="4204831"/>
            <a:ext cx="1800000" cy="180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星 5 9">
            <a:extLst>
              <a:ext uri="{FF2B5EF4-FFF2-40B4-BE49-F238E27FC236}">
                <a16:creationId xmlns:a16="http://schemas.microsoft.com/office/drawing/2014/main" id="{31F416DE-98AD-BE4C-9373-107E32046251}"/>
              </a:ext>
            </a:extLst>
          </p:cNvPr>
          <p:cNvSpPr/>
          <p:nvPr/>
        </p:nvSpPr>
        <p:spPr>
          <a:xfrm>
            <a:off x="1487632" y="5011176"/>
            <a:ext cx="179882" cy="194872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5F2BB50-6F6A-6844-B06A-865D30F6F78E}"/>
              </a:ext>
            </a:extLst>
          </p:cNvPr>
          <p:cNvSpPr/>
          <p:nvPr/>
        </p:nvSpPr>
        <p:spPr>
          <a:xfrm>
            <a:off x="3512287" y="4415317"/>
            <a:ext cx="167923" cy="138659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37000">
                <a:schemeClr val="lt1">
                  <a:shade val="67500"/>
                  <a:satMod val="115000"/>
                </a:schemeClr>
              </a:gs>
              <a:gs pos="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星 5 11">
            <a:extLst>
              <a:ext uri="{FF2B5EF4-FFF2-40B4-BE49-F238E27FC236}">
                <a16:creationId xmlns:a16="http://schemas.microsoft.com/office/drawing/2014/main" id="{FA722888-94DF-154E-B855-32115D7EABF2}"/>
              </a:ext>
            </a:extLst>
          </p:cNvPr>
          <p:cNvSpPr/>
          <p:nvPr/>
        </p:nvSpPr>
        <p:spPr>
          <a:xfrm>
            <a:off x="5132405" y="4668276"/>
            <a:ext cx="179882" cy="194872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BD04B22-E998-824C-8E08-7E58C93B4202}"/>
              </a:ext>
            </a:extLst>
          </p:cNvPr>
          <p:cNvSpPr/>
          <p:nvPr/>
        </p:nvSpPr>
        <p:spPr>
          <a:xfrm>
            <a:off x="7138551" y="4415317"/>
            <a:ext cx="167923" cy="138659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37000">
                <a:schemeClr val="lt1">
                  <a:shade val="67500"/>
                  <a:satMod val="115000"/>
                </a:schemeClr>
              </a:gs>
              <a:gs pos="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星 5 13">
            <a:extLst>
              <a:ext uri="{FF2B5EF4-FFF2-40B4-BE49-F238E27FC236}">
                <a16:creationId xmlns:a16="http://schemas.microsoft.com/office/drawing/2014/main" id="{53689411-8C94-134E-94A9-9B3FA054CF28}"/>
              </a:ext>
            </a:extLst>
          </p:cNvPr>
          <p:cNvSpPr/>
          <p:nvPr/>
        </p:nvSpPr>
        <p:spPr>
          <a:xfrm>
            <a:off x="5796308" y="5354076"/>
            <a:ext cx="179882" cy="194872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7B4D33B-2E90-4248-88FF-234548AF5DB4}"/>
              </a:ext>
            </a:extLst>
          </p:cNvPr>
          <p:cNvSpPr/>
          <p:nvPr/>
        </p:nvSpPr>
        <p:spPr>
          <a:xfrm>
            <a:off x="7820963" y="4451654"/>
            <a:ext cx="167923" cy="138659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37000">
                <a:schemeClr val="lt1">
                  <a:shade val="67500"/>
                  <a:satMod val="115000"/>
                </a:schemeClr>
              </a:gs>
              <a:gs pos="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2CADE063-D529-C94D-AE4A-F38FF3A46C07}"/>
              </a:ext>
            </a:extLst>
          </p:cNvPr>
          <p:cNvCxnSpPr>
            <a:cxnSpLocks/>
          </p:cNvCxnSpPr>
          <p:nvPr/>
        </p:nvCxnSpPr>
        <p:spPr>
          <a:xfrm flipH="1">
            <a:off x="5369993" y="4208612"/>
            <a:ext cx="426315" cy="1800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8C127282-9A57-C547-A05E-83DEFA529548}"/>
              </a:ext>
            </a:extLst>
          </p:cNvPr>
          <p:cNvCxnSpPr>
            <a:cxnSpLocks/>
          </p:cNvCxnSpPr>
          <p:nvPr/>
        </p:nvCxnSpPr>
        <p:spPr>
          <a:xfrm flipH="1">
            <a:off x="7350561" y="4204831"/>
            <a:ext cx="426315" cy="1800000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0575105-6015-7C42-BC0D-75F43566F17F}"/>
              </a:ext>
            </a:extLst>
          </p:cNvPr>
          <p:cNvSpPr txBox="1"/>
          <p:nvPr/>
        </p:nvSpPr>
        <p:spPr>
          <a:xfrm>
            <a:off x="622762" y="3902437"/>
            <a:ext cx="64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撮像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36BED10-1183-3A49-B36F-A106712405FE}"/>
              </a:ext>
            </a:extLst>
          </p:cNvPr>
          <p:cNvSpPr txBox="1"/>
          <p:nvPr/>
        </p:nvSpPr>
        <p:spPr>
          <a:xfrm>
            <a:off x="2618598" y="3902437"/>
            <a:ext cx="64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分光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D180D92-5873-0240-A4D3-3E7CF2639864}"/>
              </a:ext>
            </a:extLst>
          </p:cNvPr>
          <p:cNvSpPr txBox="1"/>
          <p:nvPr/>
        </p:nvSpPr>
        <p:spPr>
          <a:xfrm>
            <a:off x="4665956" y="3902437"/>
            <a:ext cx="997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FS </a:t>
            </a:r>
            <a:r>
              <a:rPr kumimoji="1" lang="ja-JP" altLang="en-US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撮像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E68C099-D267-3F4D-A9E7-C73FFCF11BCE}"/>
              </a:ext>
            </a:extLst>
          </p:cNvPr>
          <p:cNvSpPr txBox="1"/>
          <p:nvPr/>
        </p:nvSpPr>
        <p:spPr>
          <a:xfrm>
            <a:off x="6661792" y="3902437"/>
            <a:ext cx="997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FS </a:t>
            </a:r>
            <a:r>
              <a:rPr kumimoji="1" lang="ja-JP" altLang="en-US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分光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8699878-5E59-D942-B90D-C0E18AAED4FA}"/>
              </a:ext>
            </a:extLst>
          </p:cNvPr>
          <p:cNvSpPr txBox="1"/>
          <p:nvPr/>
        </p:nvSpPr>
        <p:spPr>
          <a:xfrm>
            <a:off x="4734849" y="5990162"/>
            <a:ext cx="3889299" cy="336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kumimoji="1" lang="en-US" altLang="ja-JP" sz="1400" dirty="0">
                <a:latin typeface="+mn-ea"/>
                <a:sym typeface="Wingdings" panose="05000000000000000000" pitchFamily="2" charset="2"/>
              </a:rPr>
              <a:t>(FS </a:t>
            </a:r>
            <a:r>
              <a:rPr kumimoji="1" lang="ja-JP" altLang="en-US" sz="1400">
                <a:latin typeface="+mn-ea"/>
                <a:sym typeface="Wingdings" panose="05000000000000000000" pitchFamily="2" charset="2"/>
              </a:rPr>
              <a:t>画像は</a:t>
            </a:r>
            <a:r>
              <a:rPr lang="ja-JP" altLang="en-US" sz="1400">
                <a:latin typeface="+mn-ea"/>
                <a:sym typeface="Wingdings" panose="05000000000000000000" pitchFamily="2" charset="2"/>
              </a:rPr>
              <a:t>２</a:t>
            </a:r>
            <a:r>
              <a:rPr lang="ja-JP" altLang="en-US" sz="1400" dirty="0">
                <a:latin typeface="+mn-ea"/>
                <a:sym typeface="Wingdings" panose="05000000000000000000" pitchFamily="2" charset="2"/>
              </a:rPr>
              <a:t>種類の </a:t>
            </a:r>
            <a:r>
              <a:rPr lang="en-US" altLang="ja-JP" sz="1400" dirty="0">
                <a:latin typeface="+mn-ea"/>
                <a:sym typeface="Wingdings" panose="05000000000000000000" pitchFamily="2" charset="2"/>
              </a:rPr>
              <a:t>WCS </a:t>
            </a:r>
            <a:r>
              <a:rPr lang="ja-JP" altLang="en-US" sz="1400">
                <a:latin typeface="+mn-ea"/>
                <a:sym typeface="Wingdings" panose="05000000000000000000" pitchFamily="2" charset="2"/>
              </a:rPr>
              <a:t>が張られる</a:t>
            </a:r>
            <a:r>
              <a:rPr lang="en-US" altLang="ja-JP" sz="1400" dirty="0">
                <a:latin typeface="+mn-ea"/>
                <a:sym typeface="Wingdings" panose="05000000000000000000" pitchFamily="2" charset="2"/>
              </a:rPr>
              <a:t>)</a:t>
            </a:r>
            <a:endParaRPr kumimoji="1" lang="ja-JP" altLang="en-US" sz="1400" dirty="0">
              <a:latin typeface="+mn-ea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FB6F68E-C5EF-614E-9091-7B133C0CB213}"/>
              </a:ext>
            </a:extLst>
          </p:cNvPr>
          <p:cNvSpPr txBox="1"/>
          <p:nvPr/>
        </p:nvSpPr>
        <p:spPr>
          <a:xfrm>
            <a:off x="2910679" y="1550631"/>
            <a:ext cx="2068195" cy="982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altLang="ja-JP" sz="1400" dirty="0">
                <a:latin typeface="+mn-ea"/>
              </a:rPr>
              <a:t>1K x 1K    (BITPIX=16)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altLang="ja-JP" sz="1400" dirty="0">
                <a:latin typeface="+mn-ea"/>
              </a:rPr>
              <a:t>1K x 1K    (BITPIX=16)</a:t>
            </a:r>
            <a:endParaRPr kumimoji="1" lang="en-US" altLang="ja-JP" sz="1400" dirty="0">
              <a:latin typeface="+mn-ea"/>
            </a:endParaRP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kumimoji="1" lang="en-US" altLang="ja-JP" sz="1400" dirty="0">
                <a:latin typeface="+mn-ea"/>
              </a:rPr>
              <a:t>128 x 128 (BITPIX=16)</a:t>
            </a:r>
            <a:endParaRPr lang="en-US" altLang="ja-JP" sz="1400" dirty="0">
              <a:latin typeface="+mn-ea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1856175-6074-724A-9E9B-A357EC4D6201}"/>
              </a:ext>
            </a:extLst>
          </p:cNvPr>
          <p:cNvSpPr txBox="1"/>
          <p:nvPr/>
        </p:nvSpPr>
        <p:spPr>
          <a:xfrm>
            <a:off x="5125869" y="1556874"/>
            <a:ext cx="2784612" cy="98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ja-JP" altLang="en-US" sz="1400">
                <a:latin typeface="+mn-ea"/>
                <a:sym typeface="Wingdings" panose="05000000000000000000" pitchFamily="2" charset="2"/>
              </a:rPr>
              <a:t>→</a:t>
            </a:r>
            <a:r>
              <a:rPr lang="en-US" altLang="ja-JP" sz="1400" dirty="0">
                <a:latin typeface="+mn-ea"/>
                <a:sym typeface="Wingdings" panose="05000000000000000000" pitchFamily="2" charset="2"/>
              </a:rPr>
              <a:t>  </a:t>
            </a:r>
            <a:r>
              <a:rPr lang="ja-JP" altLang="en-US" sz="1400">
                <a:latin typeface="+mn-ea"/>
              </a:rPr>
              <a:t>容量</a:t>
            </a:r>
            <a:r>
              <a:rPr lang="en-US" altLang="ja-JP" sz="1400" dirty="0">
                <a:latin typeface="+mn-ea"/>
              </a:rPr>
              <a:t> = 2 MB/frame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ja-JP" altLang="en-US" sz="1400">
                <a:latin typeface="+mn-ea"/>
                <a:sym typeface="Wingdings" panose="05000000000000000000" pitchFamily="2" charset="2"/>
              </a:rPr>
              <a:t>→</a:t>
            </a:r>
            <a:r>
              <a:rPr lang="en-US" altLang="ja-JP" sz="1400" dirty="0">
                <a:latin typeface="+mn-ea"/>
                <a:sym typeface="Wingdings" panose="05000000000000000000" pitchFamily="2" charset="2"/>
              </a:rPr>
              <a:t>  </a:t>
            </a:r>
            <a:r>
              <a:rPr kumimoji="1" lang="ja-JP" altLang="en-US" sz="1400">
                <a:latin typeface="+mn-ea"/>
              </a:rPr>
              <a:t>容量</a:t>
            </a:r>
            <a:r>
              <a:rPr kumimoji="1" lang="en-US" altLang="ja-JP" sz="1400" dirty="0">
                <a:latin typeface="+mn-ea"/>
              </a:rPr>
              <a:t> = 2 MB/frame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ja-JP" altLang="en-US" sz="1400">
                <a:latin typeface="+mn-ea"/>
                <a:sym typeface="Wingdings" panose="05000000000000000000" pitchFamily="2" charset="2"/>
              </a:rPr>
              <a:t>→</a:t>
            </a:r>
            <a:r>
              <a:rPr lang="en-US" altLang="ja-JP" sz="1400" dirty="0">
                <a:latin typeface="+mn-ea"/>
                <a:sym typeface="Wingdings" panose="05000000000000000000" pitchFamily="2" charset="2"/>
              </a:rPr>
              <a:t>  </a:t>
            </a:r>
            <a:r>
              <a:rPr kumimoji="1" lang="ja-JP" altLang="en-US" sz="1400">
                <a:latin typeface="+mn-ea"/>
              </a:rPr>
              <a:t>容量</a:t>
            </a:r>
            <a:r>
              <a:rPr kumimoji="1" lang="en-US" altLang="ja-JP" sz="1400" dirty="0">
                <a:latin typeface="+mn-ea"/>
              </a:rPr>
              <a:t> = 30 KB/frame</a:t>
            </a:r>
            <a:endParaRPr lang="en-US" altLang="ja-JP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67094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52D1F0-53CE-6F41-B978-423F5B5DE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近赤外線エシェル分光器</a:t>
            </a:r>
            <a:r>
              <a:rPr lang="en-US" altLang="ja-JP" dirty="0"/>
              <a:t> NICE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ED61AC-FB10-6849-9661-E90B544A4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ja-JP" altLang="en-US" sz="1800">
                <a:latin typeface="Yu Gothic Medium" panose="020B0400000000000000" pitchFamily="34" charset="-128"/>
                <a:ea typeface="Yu Gothic Medium" panose="020B0400000000000000" pitchFamily="34" charset="-128"/>
              </a:rPr>
              <a:t>エシェル分光</a:t>
            </a:r>
            <a:endParaRPr lang="en-US" altLang="ja-JP" sz="18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lvl="1">
              <a:lnSpc>
                <a:spcPct val="120000"/>
              </a:lnSpc>
            </a:pPr>
            <a:r>
              <a:rPr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I, J, H, K </a:t>
            </a:r>
            <a:r>
              <a:rPr lang="ja-JP" altLang="en-US" sz="1400">
                <a:latin typeface="Yu Gothic" panose="020B0400000000000000" pitchFamily="34" charset="-128"/>
                <a:ea typeface="Yu Gothic" panose="020B0400000000000000" pitchFamily="34" charset="-128"/>
              </a:rPr>
              <a:t>の４バンド</a:t>
            </a:r>
            <a:endParaRPr lang="en-US" altLang="ja-JP" sz="1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lvl="1">
              <a:lnSpc>
                <a:spcPct val="120000"/>
              </a:lnSpc>
            </a:pPr>
            <a:r>
              <a:rPr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0.9–2.5 </a:t>
            </a:r>
            <a:r>
              <a:rPr lang="en-US" altLang="ja-JP" sz="1400" dirty="0">
                <a:latin typeface="+mn-ea"/>
              </a:rPr>
              <a:t>µm </a:t>
            </a:r>
            <a:r>
              <a:rPr lang="ja-JP" altLang="en-US" sz="1400">
                <a:latin typeface="+mn-ea"/>
              </a:rPr>
              <a:t>を途切れることなくカバー</a:t>
            </a:r>
            <a:endParaRPr lang="en-US" altLang="ja-JP" sz="1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20000"/>
              </a:lnSpc>
              <a:spcBef>
                <a:spcPts val="1600"/>
              </a:spcBef>
            </a:pPr>
            <a:r>
              <a:rPr lang="ja-JP" altLang="en-US" sz="1800">
                <a:latin typeface="Yu Gothic Medium" panose="020B0400000000000000" pitchFamily="34" charset="-128"/>
                <a:ea typeface="Yu Gothic Medium" panose="020B0400000000000000" pitchFamily="34" charset="-128"/>
              </a:rPr>
              <a:t>観測モード</a:t>
            </a:r>
            <a:endParaRPr lang="en-US" altLang="ja-JP" sz="18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lvl="1">
              <a:lnSpc>
                <a:spcPct val="120000"/>
              </a:lnSpc>
            </a:pPr>
            <a:r>
              <a:rPr lang="ja-JP" altLang="en-US" sz="1400">
                <a:latin typeface="Yu Gothic" panose="020B0400000000000000" pitchFamily="34" charset="-128"/>
                <a:ea typeface="Yu Gothic" panose="020B0400000000000000" pitchFamily="34" charset="-128"/>
              </a:rPr>
              <a:t>分光</a:t>
            </a:r>
            <a:r>
              <a:rPr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 (</a:t>
            </a:r>
            <a:r>
              <a:rPr lang="en-US" altLang="ja-JP" sz="1400" dirty="0" err="1">
                <a:latin typeface="Yu Gothic" panose="020B0400000000000000" pitchFamily="34" charset="-128"/>
                <a:ea typeface="Yu Gothic" panose="020B0400000000000000" pitchFamily="34" charset="-128"/>
              </a:rPr>
              <a:t>λ</a:t>
            </a:r>
            <a:r>
              <a:rPr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/</a:t>
            </a:r>
            <a:r>
              <a:rPr lang="en-US" altLang="ja-JP" sz="1400" dirty="0" err="1">
                <a:latin typeface="Yu Gothic" panose="020B0400000000000000" pitchFamily="34" charset="-128"/>
                <a:ea typeface="Yu Gothic" panose="020B0400000000000000" pitchFamily="34" charset="-128"/>
              </a:rPr>
              <a:t>Δλ</a:t>
            </a:r>
            <a:r>
              <a:rPr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 ~ 2600)</a:t>
            </a:r>
          </a:p>
          <a:p>
            <a:pPr lvl="1">
              <a:lnSpc>
                <a:spcPct val="120000"/>
              </a:lnSpc>
            </a:pPr>
            <a:r>
              <a:rPr lang="ja-JP" altLang="en-US" sz="1400">
                <a:latin typeface="Yu Gothic" panose="020B0400000000000000" pitchFamily="34" charset="-128"/>
                <a:ea typeface="Yu Gothic" panose="020B0400000000000000" pitchFamily="34" charset="-128"/>
              </a:rPr>
              <a:t>撮像</a:t>
            </a:r>
            <a:endParaRPr lang="en-US" altLang="ja-JP" sz="1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20000"/>
              </a:lnSpc>
              <a:spcBef>
                <a:spcPts val="1600"/>
              </a:spcBef>
            </a:pPr>
            <a:r>
              <a:rPr lang="ja-JP" altLang="en-US" sz="1800">
                <a:latin typeface="Yu Gothic Medium" panose="020B0400000000000000" pitchFamily="34" charset="-128"/>
                <a:ea typeface="Yu Gothic Medium" panose="020B0400000000000000" pitchFamily="34" charset="-128"/>
              </a:rPr>
              <a:t>唯一の既存装置</a:t>
            </a:r>
            <a:endParaRPr lang="en-US" altLang="ja-JP" sz="18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lvl="1">
              <a:lnSpc>
                <a:spcPct val="120000"/>
              </a:lnSpc>
            </a:pPr>
            <a:r>
              <a:rPr lang="ja-JP" altLang="en-US" sz="1400">
                <a:latin typeface="Yu Gothic" panose="020B0400000000000000" pitchFamily="34" charset="-128"/>
                <a:ea typeface="Yu Gothic" panose="020B0400000000000000" pitchFamily="34" charset="-128"/>
              </a:rPr>
              <a:t>三鷹</a:t>
            </a:r>
            <a:r>
              <a:rPr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 1.5 m </a:t>
            </a:r>
            <a:r>
              <a:rPr lang="ja-JP" altLang="en-US" sz="1400">
                <a:latin typeface="Yu Gothic" panose="020B0400000000000000" pitchFamily="34" charset="-128"/>
                <a:ea typeface="Yu Gothic" panose="020B0400000000000000" pitchFamily="34" charset="-128"/>
              </a:rPr>
              <a:t>望遠鏡、北大ピリカ望遠鏡に</a:t>
            </a:r>
            <a:br>
              <a:rPr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sz="1400">
                <a:latin typeface="Yu Gothic" panose="020B0400000000000000" pitchFamily="34" charset="-128"/>
                <a:ea typeface="Yu Gothic" panose="020B0400000000000000" pitchFamily="34" charset="-128"/>
              </a:rPr>
              <a:t>搭載して観測した実績あり</a:t>
            </a:r>
            <a:endParaRPr lang="en-US" altLang="ja-JP" sz="1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lvl="1">
              <a:lnSpc>
                <a:spcPct val="120000"/>
              </a:lnSpc>
            </a:pPr>
            <a:r>
              <a:rPr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TAO </a:t>
            </a:r>
            <a:r>
              <a:rPr lang="ja-JP" altLang="en-US" sz="1400">
                <a:latin typeface="Yu Gothic" panose="020B0400000000000000" pitchFamily="34" charset="-128"/>
                <a:ea typeface="Yu Gothic" panose="020B0400000000000000" pitchFamily="34" charset="-128"/>
              </a:rPr>
              <a:t>のファーストライト装置候補</a:t>
            </a:r>
            <a:endParaRPr lang="en-US" altLang="ja-JP" sz="1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800">
                <a:latin typeface="Yu Gothic Medium" panose="020B0400000000000000" pitchFamily="34" charset="-128"/>
                <a:ea typeface="Yu Gothic Medium" panose="020B0400000000000000" pitchFamily="34" charset="-128"/>
              </a:rPr>
              <a:t>期待されるサイエンス</a:t>
            </a:r>
            <a:endParaRPr lang="en-US" altLang="ja-JP" sz="18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lvl="1">
              <a:lnSpc>
                <a:spcPct val="120000"/>
              </a:lnSpc>
            </a:pPr>
            <a:r>
              <a:rPr lang="ja-JP" altLang="en-US" sz="1400">
                <a:latin typeface="Yu Gothic" panose="020B0400000000000000" pitchFamily="34" charset="-128"/>
                <a:ea typeface="Yu Gothic" panose="020B0400000000000000" pitchFamily="34" charset="-128"/>
              </a:rPr>
              <a:t>金星大気の組成・構造</a:t>
            </a:r>
            <a:endParaRPr lang="en-US" altLang="ja-JP" sz="1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lvl="1">
              <a:lnSpc>
                <a:spcPct val="120000"/>
              </a:lnSpc>
            </a:pPr>
            <a:r>
              <a:rPr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Mid-z QSO </a:t>
            </a:r>
            <a:r>
              <a:rPr lang="ja-JP" altLang="en-US" sz="1400">
                <a:latin typeface="Yu Gothic" panose="020B0400000000000000" pitchFamily="34" charset="-128"/>
                <a:ea typeface="Yu Gothic" panose="020B0400000000000000" pitchFamily="34" charset="-128"/>
              </a:rPr>
              <a:t>の組成と宇宙の化学進化</a:t>
            </a:r>
            <a:endParaRPr lang="en-US" altLang="ja-JP" sz="1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586D2F-B7BD-034D-B3F5-FC31FC53F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07C8-4209-1A45-B806-028DB6932371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6" name="図 5" descr="グリーン, コンピュータ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0ED763E8-EC56-794D-9B2E-4D3813AC20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922" y="1218489"/>
            <a:ext cx="2736897" cy="26761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図 7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A8909DA3-8345-4A45-8C06-592A5B0C4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036" y="3957750"/>
            <a:ext cx="3444053" cy="225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70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00ACEE-668D-AA40-B4A5-5D2AB8265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NICE ―</a:t>
            </a:r>
            <a:r>
              <a:rPr kumimoji="1" lang="ja-JP" altLang="en-US"/>
              <a:t>出力データフォーマット</a:t>
            </a:r>
            <a:r>
              <a:rPr kumimoji="1" lang="en-US" altLang="ja-JP" dirty="0"/>
              <a:t>―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CCFB1F-CF83-624F-ADC2-DCB4414B3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878" y="1233519"/>
            <a:ext cx="8484244" cy="5016810"/>
          </a:xfrm>
        </p:spPr>
        <p:txBody>
          <a:bodyPr>
            <a:normAutofit/>
          </a:bodyPr>
          <a:lstStyle/>
          <a:p>
            <a:r>
              <a:rPr lang="ja-JP" altLang="en-US" sz="2000">
                <a:latin typeface="+mn-ea"/>
              </a:rPr>
              <a:t>各</a:t>
            </a:r>
            <a:r>
              <a:rPr lang="en-US" altLang="ja-JP" sz="2000" dirty="0">
                <a:latin typeface="+mn-ea"/>
              </a:rPr>
              <a:t>frame</a:t>
            </a:r>
            <a:r>
              <a:rPr lang="ja-JP" altLang="en-US" sz="2000">
                <a:latin typeface="+mn-ea"/>
              </a:rPr>
              <a:t>：</a:t>
            </a:r>
            <a:r>
              <a:rPr lang="en-US" altLang="ja-JP" sz="2000" dirty="0">
                <a:latin typeface="+mn-ea"/>
              </a:rPr>
              <a:t>256 x 256 (BITPIX=32) </a:t>
            </a:r>
            <a:r>
              <a:rPr lang="ja-JP" altLang="en-US" sz="2000">
                <a:latin typeface="+mn-ea"/>
                <a:sym typeface="Wingdings" panose="05000000000000000000" pitchFamily="2" charset="2"/>
              </a:rPr>
              <a:t>→</a:t>
            </a:r>
            <a:r>
              <a:rPr lang="en-US" altLang="ja-JP" sz="2000" dirty="0">
                <a:latin typeface="+mn-ea"/>
              </a:rPr>
              <a:t> </a:t>
            </a:r>
            <a:r>
              <a:rPr lang="ja-JP" altLang="en-US" sz="2000">
                <a:latin typeface="+mn-ea"/>
              </a:rPr>
              <a:t>容量</a:t>
            </a:r>
            <a:r>
              <a:rPr lang="en-US" altLang="ja-JP" sz="2000" dirty="0">
                <a:latin typeface="+mn-ea"/>
              </a:rPr>
              <a:t> = 300 KB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953458-58C7-CE4D-B0A3-71638482C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07C8-4209-1A45-B806-028DB6932371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4FA4BFE-D0CC-F44D-896E-CB1249CE0F13}"/>
              </a:ext>
            </a:extLst>
          </p:cNvPr>
          <p:cNvSpPr txBox="1"/>
          <p:nvPr/>
        </p:nvSpPr>
        <p:spPr>
          <a:xfrm>
            <a:off x="6290220" y="202687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撮像</a:t>
            </a:r>
            <a:endParaRPr lang="en-US" sz="20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566330-97B4-C04D-A8B2-C7E5242BA066}"/>
              </a:ext>
            </a:extLst>
          </p:cNvPr>
          <p:cNvSpPr txBox="1"/>
          <p:nvPr/>
        </p:nvSpPr>
        <p:spPr>
          <a:xfrm>
            <a:off x="2144215" y="190751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分光</a:t>
            </a:r>
            <a:endParaRPr lang="en-US" sz="20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pic>
        <p:nvPicPr>
          <p:cNvPr id="9" name="図 8" descr="星のｃｇ画像&#10;&#10;自動的に生成された説明">
            <a:extLst>
              <a:ext uri="{FF2B5EF4-FFF2-40B4-BE49-F238E27FC236}">
                <a16:creationId xmlns:a16="http://schemas.microsoft.com/office/drawing/2014/main" id="{EBB58139-0F38-FF4E-9243-3AB53BF1C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158" y="2538241"/>
            <a:ext cx="3655752" cy="3610988"/>
          </a:xfrm>
          <a:prstGeom prst="rect">
            <a:avLst/>
          </a:prstGeom>
        </p:spPr>
      </p:pic>
      <p:pic>
        <p:nvPicPr>
          <p:cNvPr id="13" name="図 12" descr="櫛, 挿絵 が含まれている画像&#10;&#10;自動的に生成された説明">
            <a:extLst>
              <a:ext uri="{FF2B5EF4-FFF2-40B4-BE49-F238E27FC236}">
                <a16:creationId xmlns:a16="http://schemas.microsoft.com/office/drawing/2014/main" id="{68312C8D-E5A7-E042-BA44-0A4BE20C4F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623"/>
          <a:stretch/>
        </p:blipFill>
        <p:spPr>
          <a:xfrm>
            <a:off x="591172" y="2321912"/>
            <a:ext cx="3643297" cy="1920808"/>
          </a:xfrm>
          <a:prstGeom prst="rect">
            <a:avLst/>
          </a:prstGeom>
        </p:spPr>
      </p:pic>
      <p:pic>
        <p:nvPicPr>
          <p:cNvPr id="14" name="図 13" descr="櫛, 挿絵 が含まれている画像&#10;&#10;自動的に生成された説明">
            <a:extLst>
              <a:ext uri="{FF2B5EF4-FFF2-40B4-BE49-F238E27FC236}">
                <a16:creationId xmlns:a16="http://schemas.microsoft.com/office/drawing/2014/main" id="{9938F2EE-E4A7-154F-A807-1A80794590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77"/>
          <a:stretch/>
        </p:blipFill>
        <p:spPr>
          <a:xfrm>
            <a:off x="698662" y="4233188"/>
            <a:ext cx="3588734" cy="192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12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3421</TotalTime>
  <Words>1348</Words>
  <Application>Microsoft Macintosh PowerPoint</Application>
  <PresentationFormat>画面に合わせる (4:3)</PresentationFormat>
  <Paragraphs>222</Paragraphs>
  <Slides>14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3" baseType="lpstr">
      <vt:lpstr>Yu Gothic Medium</vt:lpstr>
      <vt:lpstr>Yu Gothic</vt:lpstr>
      <vt:lpstr>Yu Gothic</vt:lpstr>
      <vt:lpstr>Arial</vt:lpstr>
      <vt:lpstr>Bauhaus 93</vt:lpstr>
      <vt:lpstr>Calibri</vt:lpstr>
      <vt:lpstr>Calibri Light</vt:lpstr>
      <vt:lpstr>Mona Lisa Solid ITC TT</vt:lpstr>
      <vt:lpstr>Office テーマ</vt:lpstr>
      <vt:lpstr>TAOプロジェクトのデータ運用</vt:lpstr>
      <vt:lpstr>TAO プロジェクト</vt:lpstr>
      <vt:lpstr>観測装置</vt:lpstr>
      <vt:lpstr>近赤外線広視野観測装置 SWIMS</vt:lpstr>
      <vt:lpstr>SWIMS ―出力データフォーマット―</vt:lpstr>
      <vt:lpstr>中間赤外線観測装置 MIMIZUKU</vt:lpstr>
      <vt:lpstr>MIMIZUKU ―出力データフォーマット―</vt:lpstr>
      <vt:lpstr>近赤外線エシェル分光器 NICE</vt:lpstr>
      <vt:lpstr>NICE ―出力データフォーマット―</vt:lpstr>
      <vt:lpstr>観測装置まとめ</vt:lpstr>
      <vt:lpstr>今後のスケジュール</vt:lpstr>
      <vt:lpstr>観測時間の配分</vt:lpstr>
      <vt:lpstr>ワークショップの論点</vt:lpstr>
      <vt:lpstr>ワークショップの論点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鮫島　寛明</dc:creator>
  <cp:lastModifiedBy>鮫島　寛明</cp:lastModifiedBy>
  <cp:revision>231</cp:revision>
  <dcterms:created xsi:type="dcterms:W3CDTF">2020-01-15T05:09:08Z</dcterms:created>
  <dcterms:modified xsi:type="dcterms:W3CDTF">2020-01-30T04:02:58Z</dcterms:modified>
</cp:coreProperties>
</file>