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6" r:id="rId1"/>
  </p:sldMasterIdLst>
  <p:notesMasterIdLst>
    <p:notesMasterId r:id="rId10"/>
  </p:notesMasterIdLst>
  <p:sldIdLst>
    <p:sldId id="256" r:id="rId2"/>
    <p:sldId id="258" r:id="rId3"/>
    <p:sldId id="260" r:id="rId4"/>
    <p:sldId id="257" r:id="rId5"/>
    <p:sldId id="259" r:id="rId6"/>
    <p:sldId id="261" r:id="rId7"/>
    <p:sldId id="262"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6"/>
    <p:restoredTop sz="94695"/>
  </p:normalViewPr>
  <p:slideViewPr>
    <p:cSldViewPr snapToGrid="0" snapToObjects="1">
      <p:cViewPr varScale="1">
        <p:scale>
          <a:sx n="146" d="100"/>
          <a:sy n="146" d="100"/>
        </p:scale>
        <p:origin x="15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0FFE0C-4A28-3146-9F37-1D575A11FB62}" type="datetimeFigureOut">
              <a:rPr lang="en-US" smtClean="0"/>
              <a:t>1/29/20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AFFB0D-D3F3-CD43-BEF9-1132E16937C6}" type="slidenum">
              <a:rPr lang="en-US" smtClean="0"/>
              <a:t>‹#›</a:t>
            </a:fld>
            <a:endParaRPr lang="en-US"/>
          </a:p>
        </p:txBody>
      </p:sp>
    </p:spTree>
    <p:extLst>
      <p:ext uri="{BB962C8B-B14F-4D97-AF65-F5344CB8AC3E}">
        <p14:creationId xmlns:p14="http://schemas.microsoft.com/office/powerpoint/2010/main" val="1826542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r>
              <a:rPr lang="en-US"/>
              <a:t>1/29/20</a:t>
            </a:r>
          </a:p>
        </p:txBody>
      </p:sp>
      <p:sp>
        <p:nvSpPr>
          <p:cNvPr id="5" name="Footer Placeholder 4"/>
          <p:cNvSpPr>
            <a:spLocks noGrp="1"/>
          </p:cNvSpPr>
          <p:nvPr>
            <p:ph type="ftr" sz="quarter" idx="11"/>
          </p:nvPr>
        </p:nvSpPr>
        <p:spPr>
          <a:xfrm>
            <a:off x="1900237" y="5410202"/>
            <a:ext cx="3843665" cy="365125"/>
          </a:xfrm>
        </p:spPr>
        <p:txBody>
          <a:bodyPr/>
          <a:lstStyle/>
          <a:p>
            <a:r>
              <a:rPr lang="en-US"/>
              <a:t>Data Archive Workshop, January 29-30 2020</a:t>
            </a:r>
          </a:p>
        </p:txBody>
      </p:sp>
      <p:sp>
        <p:nvSpPr>
          <p:cNvPr id="6" name="Slide Number Placeholder 5"/>
          <p:cNvSpPr>
            <a:spLocks noGrp="1"/>
          </p:cNvSpPr>
          <p:nvPr>
            <p:ph type="sldNum" sz="quarter" idx="12"/>
          </p:nvPr>
        </p:nvSpPr>
        <p:spPr>
          <a:xfrm>
            <a:off x="7915603" y="5410200"/>
            <a:ext cx="578317" cy="365125"/>
          </a:xfrm>
        </p:spPr>
        <p:txBody>
          <a:bodyPr/>
          <a:lstStyle/>
          <a:p>
            <a:fld id="{1B52DA1F-2F4E-4147-95FB-11BF57AFFB06}" type="slidenum">
              <a:rPr lang="en-US" smtClean="0"/>
              <a:t>‹#›</a:t>
            </a:fld>
            <a:endParaRPr lang="en-US"/>
          </a:p>
        </p:txBody>
      </p:sp>
    </p:spTree>
    <p:extLst>
      <p:ext uri="{BB962C8B-B14F-4D97-AF65-F5344CB8AC3E}">
        <p14:creationId xmlns:p14="http://schemas.microsoft.com/office/powerpoint/2010/main" val="3795044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1/29/20</a:t>
            </a:r>
          </a:p>
        </p:txBody>
      </p:sp>
      <p:sp>
        <p:nvSpPr>
          <p:cNvPr id="6" name="Footer Placeholder 5"/>
          <p:cNvSpPr>
            <a:spLocks noGrp="1"/>
          </p:cNvSpPr>
          <p:nvPr>
            <p:ph type="ftr" sz="quarter" idx="11"/>
          </p:nvPr>
        </p:nvSpPr>
        <p:spPr/>
        <p:txBody>
          <a:bodyPr/>
          <a:lstStyle/>
          <a:p>
            <a:r>
              <a:rPr lang="en-US"/>
              <a:t>Data Archive Workshop, January 29-30 2020</a:t>
            </a:r>
          </a:p>
        </p:txBody>
      </p:sp>
      <p:sp>
        <p:nvSpPr>
          <p:cNvPr id="7" name="Slide Number Placeholder 6"/>
          <p:cNvSpPr>
            <a:spLocks noGrp="1"/>
          </p:cNvSpPr>
          <p:nvPr>
            <p:ph type="sldNum" sz="quarter" idx="12"/>
          </p:nvPr>
        </p:nvSpPr>
        <p:spPr/>
        <p:txBody>
          <a:bodyPr/>
          <a:lstStyle/>
          <a:p>
            <a:fld id="{1B52DA1F-2F4E-4147-95FB-11BF57AFFB06}" type="slidenum">
              <a:rPr lang="en-US" smtClean="0"/>
              <a:t>‹#›</a:t>
            </a:fld>
            <a:endParaRPr lang="en-US"/>
          </a:p>
        </p:txBody>
      </p:sp>
    </p:spTree>
    <p:extLst>
      <p:ext uri="{BB962C8B-B14F-4D97-AF65-F5344CB8AC3E}">
        <p14:creationId xmlns:p14="http://schemas.microsoft.com/office/powerpoint/2010/main" val="615418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1/29/20</a:t>
            </a:r>
          </a:p>
        </p:txBody>
      </p:sp>
      <p:sp>
        <p:nvSpPr>
          <p:cNvPr id="6" name="Footer Placeholder 5"/>
          <p:cNvSpPr>
            <a:spLocks noGrp="1"/>
          </p:cNvSpPr>
          <p:nvPr>
            <p:ph type="ftr" sz="quarter" idx="11"/>
          </p:nvPr>
        </p:nvSpPr>
        <p:spPr/>
        <p:txBody>
          <a:bodyPr/>
          <a:lstStyle/>
          <a:p>
            <a:r>
              <a:rPr lang="en-US"/>
              <a:t>Data Archive Workshop, January 29-30 2020</a:t>
            </a:r>
          </a:p>
        </p:txBody>
      </p:sp>
      <p:sp>
        <p:nvSpPr>
          <p:cNvPr id="7" name="Slide Number Placeholder 6"/>
          <p:cNvSpPr>
            <a:spLocks noGrp="1"/>
          </p:cNvSpPr>
          <p:nvPr>
            <p:ph type="sldNum" sz="quarter" idx="12"/>
          </p:nvPr>
        </p:nvSpPr>
        <p:spPr/>
        <p:txBody>
          <a:bodyPr/>
          <a:lstStyle/>
          <a:p>
            <a:fld id="{1B52DA1F-2F4E-4147-95FB-11BF57AFFB06}" type="slidenum">
              <a:rPr lang="en-US" smtClean="0"/>
              <a:t>‹#›</a:t>
            </a:fld>
            <a:endParaRPr lang="en-US"/>
          </a:p>
        </p:txBody>
      </p:sp>
    </p:spTree>
    <p:extLst>
      <p:ext uri="{BB962C8B-B14F-4D97-AF65-F5344CB8AC3E}">
        <p14:creationId xmlns:p14="http://schemas.microsoft.com/office/powerpoint/2010/main" val="3156121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1/29/20</a:t>
            </a:r>
          </a:p>
        </p:txBody>
      </p:sp>
      <p:sp>
        <p:nvSpPr>
          <p:cNvPr id="6" name="Footer Placeholder 5"/>
          <p:cNvSpPr>
            <a:spLocks noGrp="1"/>
          </p:cNvSpPr>
          <p:nvPr>
            <p:ph type="ftr" sz="quarter" idx="11"/>
          </p:nvPr>
        </p:nvSpPr>
        <p:spPr/>
        <p:txBody>
          <a:bodyPr/>
          <a:lstStyle/>
          <a:p>
            <a:r>
              <a:rPr lang="en-US"/>
              <a:t>Data Archive Workshop, January 29-30 2020</a:t>
            </a:r>
          </a:p>
        </p:txBody>
      </p:sp>
      <p:sp>
        <p:nvSpPr>
          <p:cNvPr id="7" name="Slide Number Placeholder 6"/>
          <p:cNvSpPr>
            <a:spLocks noGrp="1"/>
          </p:cNvSpPr>
          <p:nvPr>
            <p:ph type="sldNum" sz="quarter" idx="12"/>
          </p:nvPr>
        </p:nvSpPr>
        <p:spPr/>
        <p:txBody>
          <a:bodyPr/>
          <a:lstStyle/>
          <a:p>
            <a:fld id="{1B52DA1F-2F4E-4147-95FB-11BF57AFFB06}" type="slidenum">
              <a:rPr lang="en-US" smtClean="0"/>
              <a:t>‹#›</a:t>
            </a:fld>
            <a:endParaRPr 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2897526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1/29/20</a:t>
            </a:r>
          </a:p>
        </p:txBody>
      </p:sp>
      <p:sp>
        <p:nvSpPr>
          <p:cNvPr id="6" name="Footer Placeholder 5"/>
          <p:cNvSpPr>
            <a:spLocks noGrp="1"/>
          </p:cNvSpPr>
          <p:nvPr>
            <p:ph type="ftr" sz="quarter" idx="11"/>
          </p:nvPr>
        </p:nvSpPr>
        <p:spPr/>
        <p:txBody>
          <a:bodyPr/>
          <a:lstStyle/>
          <a:p>
            <a:r>
              <a:rPr lang="en-US"/>
              <a:t>Data Archive Workshop, January 29-30 2020</a:t>
            </a:r>
          </a:p>
        </p:txBody>
      </p:sp>
      <p:sp>
        <p:nvSpPr>
          <p:cNvPr id="7" name="Slide Number Placeholder 6"/>
          <p:cNvSpPr>
            <a:spLocks noGrp="1"/>
          </p:cNvSpPr>
          <p:nvPr>
            <p:ph type="sldNum" sz="quarter" idx="12"/>
          </p:nvPr>
        </p:nvSpPr>
        <p:spPr/>
        <p:txBody>
          <a:bodyPr/>
          <a:lstStyle/>
          <a:p>
            <a:fld id="{1B52DA1F-2F4E-4147-95FB-11BF57AFFB06}" type="slidenum">
              <a:rPr lang="en-US" smtClean="0"/>
              <a:t>‹#›</a:t>
            </a:fld>
            <a:endParaRPr lang="en-US"/>
          </a:p>
        </p:txBody>
      </p:sp>
    </p:spTree>
    <p:extLst>
      <p:ext uri="{BB962C8B-B14F-4D97-AF65-F5344CB8AC3E}">
        <p14:creationId xmlns:p14="http://schemas.microsoft.com/office/powerpoint/2010/main" val="3812981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1/29/20</a:t>
            </a:r>
          </a:p>
        </p:txBody>
      </p:sp>
      <p:sp>
        <p:nvSpPr>
          <p:cNvPr id="4" name="Footer Placeholder 3"/>
          <p:cNvSpPr>
            <a:spLocks noGrp="1"/>
          </p:cNvSpPr>
          <p:nvPr>
            <p:ph type="ftr" sz="quarter" idx="11"/>
          </p:nvPr>
        </p:nvSpPr>
        <p:spPr/>
        <p:txBody>
          <a:bodyPr/>
          <a:lstStyle/>
          <a:p>
            <a:r>
              <a:rPr lang="en-US"/>
              <a:t>Data Archive Workshop, January 29-30 2020</a:t>
            </a:r>
          </a:p>
        </p:txBody>
      </p:sp>
      <p:sp>
        <p:nvSpPr>
          <p:cNvPr id="5" name="Slide Number Placeholder 4"/>
          <p:cNvSpPr>
            <a:spLocks noGrp="1"/>
          </p:cNvSpPr>
          <p:nvPr>
            <p:ph type="sldNum" sz="quarter" idx="12"/>
          </p:nvPr>
        </p:nvSpPr>
        <p:spPr/>
        <p:txBody>
          <a:bodyPr/>
          <a:lstStyle/>
          <a:p>
            <a:fld id="{1B52DA1F-2F4E-4147-95FB-11BF57AFFB06}" type="slidenum">
              <a:rPr lang="en-US" smtClean="0"/>
              <a:t>‹#›</a:t>
            </a:fld>
            <a:endParaRPr lang="en-US"/>
          </a:p>
        </p:txBody>
      </p:sp>
    </p:spTree>
    <p:extLst>
      <p:ext uri="{BB962C8B-B14F-4D97-AF65-F5344CB8AC3E}">
        <p14:creationId xmlns:p14="http://schemas.microsoft.com/office/powerpoint/2010/main" val="1834880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1/29/20</a:t>
            </a:r>
          </a:p>
        </p:txBody>
      </p:sp>
      <p:sp>
        <p:nvSpPr>
          <p:cNvPr id="4" name="Footer Placeholder 3"/>
          <p:cNvSpPr>
            <a:spLocks noGrp="1"/>
          </p:cNvSpPr>
          <p:nvPr>
            <p:ph type="ftr" sz="quarter" idx="11"/>
          </p:nvPr>
        </p:nvSpPr>
        <p:spPr/>
        <p:txBody>
          <a:bodyPr/>
          <a:lstStyle>
            <a:lvl1pPr>
              <a:defRPr cap="all" baseline="0"/>
            </a:lvl1pPr>
          </a:lstStyle>
          <a:p>
            <a:r>
              <a:rPr lang="en-US"/>
              <a:t>Data Archive Workshop, January 29-30 2020</a:t>
            </a:r>
          </a:p>
        </p:txBody>
      </p:sp>
      <p:sp>
        <p:nvSpPr>
          <p:cNvPr id="5" name="Slide Number Placeholder 4"/>
          <p:cNvSpPr>
            <a:spLocks noGrp="1"/>
          </p:cNvSpPr>
          <p:nvPr>
            <p:ph type="sldNum" sz="quarter" idx="12"/>
          </p:nvPr>
        </p:nvSpPr>
        <p:spPr/>
        <p:txBody>
          <a:bodyPr/>
          <a:lstStyle/>
          <a:p>
            <a:fld id="{1B52DA1F-2F4E-4147-95FB-11BF57AFFB06}" type="slidenum">
              <a:rPr lang="en-US" smtClean="0"/>
              <a:t>‹#›</a:t>
            </a:fld>
            <a:endParaRPr lang="en-US"/>
          </a:p>
        </p:txBody>
      </p:sp>
    </p:spTree>
    <p:extLst>
      <p:ext uri="{BB962C8B-B14F-4D97-AF65-F5344CB8AC3E}">
        <p14:creationId xmlns:p14="http://schemas.microsoft.com/office/powerpoint/2010/main" val="779228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1/29/20</a:t>
            </a:r>
          </a:p>
        </p:txBody>
      </p:sp>
      <p:sp>
        <p:nvSpPr>
          <p:cNvPr id="5" name="Footer Placeholder 4"/>
          <p:cNvSpPr>
            <a:spLocks noGrp="1"/>
          </p:cNvSpPr>
          <p:nvPr>
            <p:ph type="ftr" sz="quarter" idx="11"/>
          </p:nvPr>
        </p:nvSpPr>
        <p:spPr/>
        <p:txBody>
          <a:bodyPr/>
          <a:lstStyle/>
          <a:p>
            <a:r>
              <a:rPr lang="en-US"/>
              <a:t>Data Archive Workshop, January 29-30 2020</a:t>
            </a:r>
          </a:p>
        </p:txBody>
      </p:sp>
      <p:sp>
        <p:nvSpPr>
          <p:cNvPr id="6" name="Slide Number Placeholder 5"/>
          <p:cNvSpPr>
            <a:spLocks noGrp="1"/>
          </p:cNvSpPr>
          <p:nvPr>
            <p:ph type="sldNum" sz="quarter" idx="12"/>
          </p:nvPr>
        </p:nvSpPr>
        <p:spPr/>
        <p:txBody>
          <a:bodyPr/>
          <a:lstStyle/>
          <a:p>
            <a:fld id="{1B52DA1F-2F4E-4147-95FB-11BF57AFFB06}" type="slidenum">
              <a:rPr lang="en-US" smtClean="0"/>
              <a:t>‹#›</a:t>
            </a:fld>
            <a:endParaRPr lang="en-US"/>
          </a:p>
        </p:txBody>
      </p:sp>
    </p:spTree>
    <p:extLst>
      <p:ext uri="{BB962C8B-B14F-4D97-AF65-F5344CB8AC3E}">
        <p14:creationId xmlns:p14="http://schemas.microsoft.com/office/powerpoint/2010/main" val="3534279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1/29/20</a:t>
            </a:r>
          </a:p>
        </p:txBody>
      </p:sp>
      <p:sp>
        <p:nvSpPr>
          <p:cNvPr id="5" name="Footer Placeholder 4"/>
          <p:cNvSpPr>
            <a:spLocks noGrp="1"/>
          </p:cNvSpPr>
          <p:nvPr>
            <p:ph type="ftr" sz="quarter" idx="11"/>
          </p:nvPr>
        </p:nvSpPr>
        <p:spPr/>
        <p:txBody>
          <a:bodyPr/>
          <a:lstStyle/>
          <a:p>
            <a:r>
              <a:rPr lang="en-US"/>
              <a:t>Data Archive Workshop, January 29-30 2020</a:t>
            </a:r>
          </a:p>
        </p:txBody>
      </p:sp>
      <p:sp>
        <p:nvSpPr>
          <p:cNvPr id="6" name="Slide Number Placeholder 5"/>
          <p:cNvSpPr>
            <a:spLocks noGrp="1"/>
          </p:cNvSpPr>
          <p:nvPr>
            <p:ph type="sldNum" sz="quarter" idx="12"/>
          </p:nvPr>
        </p:nvSpPr>
        <p:spPr/>
        <p:txBody>
          <a:bodyPr/>
          <a:lstStyle/>
          <a:p>
            <a:fld id="{1B52DA1F-2F4E-4147-95FB-11BF57AFFB06}" type="slidenum">
              <a:rPr lang="en-US" smtClean="0"/>
              <a:t>‹#›</a:t>
            </a:fld>
            <a:endParaRPr lang="en-US"/>
          </a:p>
        </p:txBody>
      </p:sp>
    </p:spTree>
    <p:extLst>
      <p:ext uri="{BB962C8B-B14F-4D97-AF65-F5344CB8AC3E}">
        <p14:creationId xmlns:p14="http://schemas.microsoft.com/office/powerpoint/2010/main" val="1075196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r>
              <a:rPr lang="en-US"/>
              <a:t>1/29/20</a:t>
            </a:r>
          </a:p>
        </p:txBody>
      </p:sp>
      <p:sp>
        <p:nvSpPr>
          <p:cNvPr id="50" name="Footer Placeholder 4"/>
          <p:cNvSpPr>
            <a:spLocks noGrp="1"/>
          </p:cNvSpPr>
          <p:nvPr>
            <p:ph type="ftr" sz="quarter" idx="11"/>
          </p:nvPr>
        </p:nvSpPr>
        <p:spPr>
          <a:xfrm>
            <a:off x="856059" y="5883276"/>
            <a:ext cx="4679482" cy="365125"/>
          </a:xfrm>
        </p:spPr>
        <p:txBody>
          <a:bodyPr/>
          <a:lstStyle/>
          <a:p>
            <a:r>
              <a:rPr lang="en-US"/>
              <a:t>Data Archive Workshop, January 29-30 2020</a:t>
            </a:r>
          </a:p>
        </p:txBody>
      </p:sp>
      <p:sp>
        <p:nvSpPr>
          <p:cNvPr id="51" name="Slide Number Placeholder 5"/>
          <p:cNvSpPr>
            <a:spLocks noGrp="1"/>
          </p:cNvSpPr>
          <p:nvPr>
            <p:ph type="sldNum" sz="quarter" idx="12"/>
          </p:nvPr>
        </p:nvSpPr>
        <p:spPr>
          <a:xfrm>
            <a:off x="7707241" y="5883275"/>
            <a:ext cx="578317" cy="365125"/>
          </a:xfrm>
        </p:spPr>
        <p:txBody>
          <a:bodyPr/>
          <a:lstStyle/>
          <a:p>
            <a:fld id="{1B52DA1F-2F4E-4147-95FB-11BF57AFFB06}" type="slidenum">
              <a:rPr lang="en-US" smtClean="0"/>
              <a:t>‹#›</a:t>
            </a:fld>
            <a:endParaRPr lang="en-US"/>
          </a:p>
        </p:txBody>
      </p:sp>
    </p:spTree>
    <p:extLst>
      <p:ext uri="{BB962C8B-B14F-4D97-AF65-F5344CB8AC3E}">
        <p14:creationId xmlns:p14="http://schemas.microsoft.com/office/powerpoint/2010/main" val="68655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1/29/20</a:t>
            </a:r>
          </a:p>
        </p:txBody>
      </p:sp>
      <p:sp>
        <p:nvSpPr>
          <p:cNvPr id="5" name="Footer Placeholder 4"/>
          <p:cNvSpPr>
            <a:spLocks noGrp="1"/>
          </p:cNvSpPr>
          <p:nvPr>
            <p:ph type="ftr" sz="quarter" idx="11"/>
          </p:nvPr>
        </p:nvSpPr>
        <p:spPr/>
        <p:txBody>
          <a:bodyPr/>
          <a:lstStyle/>
          <a:p>
            <a:r>
              <a:rPr lang="en-US"/>
              <a:t>Data Archive Workshop, January 29-30 2020</a:t>
            </a:r>
          </a:p>
        </p:txBody>
      </p:sp>
      <p:sp>
        <p:nvSpPr>
          <p:cNvPr id="6" name="Slide Number Placeholder 5"/>
          <p:cNvSpPr>
            <a:spLocks noGrp="1"/>
          </p:cNvSpPr>
          <p:nvPr>
            <p:ph type="sldNum" sz="quarter" idx="12"/>
          </p:nvPr>
        </p:nvSpPr>
        <p:spPr/>
        <p:txBody>
          <a:bodyPr/>
          <a:lstStyle/>
          <a:p>
            <a:fld id="{1B52DA1F-2F4E-4147-95FB-11BF57AFFB06}" type="slidenum">
              <a:rPr lang="en-US" smtClean="0"/>
              <a:t>‹#›</a:t>
            </a:fld>
            <a:endParaRPr lang="en-US"/>
          </a:p>
        </p:txBody>
      </p:sp>
    </p:spTree>
    <p:extLst>
      <p:ext uri="{BB962C8B-B14F-4D97-AF65-F5344CB8AC3E}">
        <p14:creationId xmlns:p14="http://schemas.microsoft.com/office/powerpoint/2010/main" val="1591244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1/29/20</a:t>
            </a:r>
          </a:p>
        </p:txBody>
      </p:sp>
      <p:sp>
        <p:nvSpPr>
          <p:cNvPr id="6" name="Footer Placeholder 5"/>
          <p:cNvSpPr>
            <a:spLocks noGrp="1"/>
          </p:cNvSpPr>
          <p:nvPr>
            <p:ph type="ftr" sz="quarter" idx="11"/>
          </p:nvPr>
        </p:nvSpPr>
        <p:spPr/>
        <p:txBody>
          <a:bodyPr/>
          <a:lstStyle/>
          <a:p>
            <a:r>
              <a:rPr lang="en-US"/>
              <a:t>Data Archive Workshop, January 29-30 2020</a:t>
            </a:r>
          </a:p>
        </p:txBody>
      </p:sp>
      <p:sp>
        <p:nvSpPr>
          <p:cNvPr id="7" name="Slide Number Placeholder 6"/>
          <p:cNvSpPr>
            <a:spLocks noGrp="1"/>
          </p:cNvSpPr>
          <p:nvPr>
            <p:ph type="sldNum" sz="quarter" idx="12"/>
          </p:nvPr>
        </p:nvSpPr>
        <p:spPr/>
        <p:txBody>
          <a:bodyPr/>
          <a:lstStyle/>
          <a:p>
            <a:fld id="{1B52DA1F-2F4E-4147-95FB-11BF57AFFB06}" type="slidenum">
              <a:rPr lang="en-US" smtClean="0"/>
              <a:t>‹#›</a:t>
            </a:fld>
            <a:endParaRPr lang="en-US"/>
          </a:p>
        </p:txBody>
      </p:sp>
    </p:spTree>
    <p:extLst>
      <p:ext uri="{BB962C8B-B14F-4D97-AF65-F5344CB8AC3E}">
        <p14:creationId xmlns:p14="http://schemas.microsoft.com/office/powerpoint/2010/main" val="4064762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1/29/20</a:t>
            </a:r>
          </a:p>
        </p:txBody>
      </p:sp>
      <p:sp>
        <p:nvSpPr>
          <p:cNvPr id="8" name="Footer Placeholder 7"/>
          <p:cNvSpPr>
            <a:spLocks noGrp="1"/>
          </p:cNvSpPr>
          <p:nvPr>
            <p:ph type="ftr" sz="quarter" idx="11"/>
          </p:nvPr>
        </p:nvSpPr>
        <p:spPr/>
        <p:txBody>
          <a:bodyPr/>
          <a:lstStyle/>
          <a:p>
            <a:r>
              <a:rPr lang="en-US"/>
              <a:t>Data Archive Workshop, January 29-30 2020</a:t>
            </a:r>
          </a:p>
        </p:txBody>
      </p:sp>
      <p:sp>
        <p:nvSpPr>
          <p:cNvPr id="9" name="Slide Number Placeholder 8"/>
          <p:cNvSpPr>
            <a:spLocks noGrp="1"/>
          </p:cNvSpPr>
          <p:nvPr>
            <p:ph type="sldNum" sz="quarter" idx="12"/>
          </p:nvPr>
        </p:nvSpPr>
        <p:spPr/>
        <p:txBody>
          <a:bodyPr/>
          <a:lstStyle/>
          <a:p>
            <a:fld id="{1B52DA1F-2F4E-4147-95FB-11BF57AFFB06}" type="slidenum">
              <a:rPr lang="en-US" smtClean="0"/>
              <a:t>‹#›</a:t>
            </a:fld>
            <a:endParaRPr lang="en-US"/>
          </a:p>
        </p:txBody>
      </p:sp>
    </p:spTree>
    <p:extLst>
      <p:ext uri="{BB962C8B-B14F-4D97-AF65-F5344CB8AC3E}">
        <p14:creationId xmlns:p14="http://schemas.microsoft.com/office/powerpoint/2010/main" val="2256078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1/29/20</a:t>
            </a:r>
          </a:p>
        </p:txBody>
      </p:sp>
      <p:sp>
        <p:nvSpPr>
          <p:cNvPr id="4" name="Footer Placeholder 3"/>
          <p:cNvSpPr>
            <a:spLocks noGrp="1"/>
          </p:cNvSpPr>
          <p:nvPr>
            <p:ph type="ftr" sz="quarter" idx="11"/>
          </p:nvPr>
        </p:nvSpPr>
        <p:spPr/>
        <p:txBody>
          <a:bodyPr/>
          <a:lstStyle/>
          <a:p>
            <a:r>
              <a:rPr lang="en-US"/>
              <a:t>Data Archive Workshop, January 29-30 2020</a:t>
            </a:r>
          </a:p>
        </p:txBody>
      </p:sp>
      <p:sp>
        <p:nvSpPr>
          <p:cNvPr id="5" name="Slide Number Placeholder 4"/>
          <p:cNvSpPr>
            <a:spLocks noGrp="1"/>
          </p:cNvSpPr>
          <p:nvPr>
            <p:ph type="sldNum" sz="quarter" idx="12"/>
          </p:nvPr>
        </p:nvSpPr>
        <p:spPr/>
        <p:txBody>
          <a:bodyPr/>
          <a:lstStyle/>
          <a:p>
            <a:fld id="{1B52DA1F-2F4E-4147-95FB-11BF57AFFB06}" type="slidenum">
              <a:rPr lang="en-US" smtClean="0"/>
              <a:t>‹#›</a:t>
            </a:fld>
            <a:endParaRPr lang="en-US"/>
          </a:p>
        </p:txBody>
      </p:sp>
    </p:spTree>
    <p:extLst>
      <p:ext uri="{BB962C8B-B14F-4D97-AF65-F5344CB8AC3E}">
        <p14:creationId xmlns:p14="http://schemas.microsoft.com/office/powerpoint/2010/main" val="2872301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1/29/20</a:t>
            </a:r>
          </a:p>
        </p:txBody>
      </p:sp>
      <p:sp>
        <p:nvSpPr>
          <p:cNvPr id="3" name="Footer Placeholder 2"/>
          <p:cNvSpPr>
            <a:spLocks noGrp="1"/>
          </p:cNvSpPr>
          <p:nvPr>
            <p:ph type="ftr" sz="quarter" idx="11"/>
          </p:nvPr>
        </p:nvSpPr>
        <p:spPr/>
        <p:txBody>
          <a:bodyPr/>
          <a:lstStyle/>
          <a:p>
            <a:r>
              <a:rPr lang="en-US"/>
              <a:t>Data Archive Workshop, January 29-30 2020</a:t>
            </a:r>
          </a:p>
        </p:txBody>
      </p:sp>
      <p:sp>
        <p:nvSpPr>
          <p:cNvPr id="4" name="Slide Number Placeholder 3"/>
          <p:cNvSpPr>
            <a:spLocks noGrp="1"/>
          </p:cNvSpPr>
          <p:nvPr>
            <p:ph type="sldNum" sz="quarter" idx="12"/>
          </p:nvPr>
        </p:nvSpPr>
        <p:spPr/>
        <p:txBody>
          <a:bodyPr/>
          <a:lstStyle/>
          <a:p>
            <a:fld id="{1B52DA1F-2F4E-4147-95FB-11BF57AFFB06}" type="slidenum">
              <a:rPr lang="en-US" smtClean="0"/>
              <a:t>‹#›</a:t>
            </a:fld>
            <a:endParaRPr lang="en-US"/>
          </a:p>
        </p:txBody>
      </p:sp>
    </p:spTree>
    <p:extLst>
      <p:ext uri="{BB962C8B-B14F-4D97-AF65-F5344CB8AC3E}">
        <p14:creationId xmlns:p14="http://schemas.microsoft.com/office/powerpoint/2010/main" val="2645453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1/29/20</a:t>
            </a:r>
          </a:p>
        </p:txBody>
      </p:sp>
      <p:sp>
        <p:nvSpPr>
          <p:cNvPr id="6" name="Footer Placeholder 5"/>
          <p:cNvSpPr>
            <a:spLocks noGrp="1"/>
          </p:cNvSpPr>
          <p:nvPr>
            <p:ph type="ftr" sz="quarter" idx="11"/>
          </p:nvPr>
        </p:nvSpPr>
        <p:spPr/>
        <p:txBody>
          <a:bodyPr/>
          <a:lstStyle/>
          <a:p>
            <a:r>
              <a:rPr lang="en-US"/>
              <a:t>Data Archive Workshop, January 29-30 2020</a:t>
            </a:r>
          </a:p>
        </p:txBody>
      </p:sp>
      <p:sp>
        <p:nvSpPr>
          <p:cNvPr id="7" name="Slide Number Placeholder 6"/>
          <p:cNvSpPr>
            <a:spLocks noGrp="1"/>
          </p:cNvSpPr>
          <p:nvPr>
            <p:ph type="sldNum" sz="quarter" idx="12"/>
          </p:nvPr>
        </p:nvSpPr>
        <p:spPr/>
        <p:txBody>
          <a:bodyPr/>
          <a:lstStyle/>
          <a:p>
            <a:fld id="{1B52DA1F-2F4E-4147-95FB-11BF57AFFB06}" type="slidenum">
              <a:rPr lang="en-US" smtClean="0"/>
              <a:t>‹#›</a:t>
            </a:fld>
            <a:endParaRPr lang="en-US"/>
          </a:p>
        </p:txBody>
      </p:sp>
    </p:spTree>
    <p:extLst>
      <p:ext uri="{BB962C8B-B14F-4D97-AF65-F5344CB8AC3E}">
        <p14:creationId xmlns:p14="http://schemas.microsoft.com/office/powerpoint/2010/main" val="3868658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1/29/20</a:t>
            </a:r>
          </a:p>
        </p:txBody>
      </p:sp>
      <p:sp>
        <p:nvSpPr>
          <p:cNvPr id="6" name="Footer Placeholder 5"/>
          <p:cNvSpPr>
            <a:spLocks noGrp="1"/>
          </p:cNvSpPr>
          <p:nvPr>
            <p:ph type="ftr" sz="quarter" idx="11"/>
          </p:nvPr>
        </p:nvSpPr>
        <p:spPr/>
        <p:txBody>
          <a:bodyPr/>
          <a:lstStyle/>
          <a:p>
            <a:r>
              <a:rPr lang="en-US"/>
              <a:t>Data Archive Workshop, January 29-30 2020</a:t>
            </a:r>
            <a:endParaRPr lang="en-US" dirty="0"/>
          </a:p>
        </p:txBody>
      </p:sp>
      <p:sp>
        <p:nvSpPr>
          <p:cNvPr id="7" name="Slide Number Placeholder 6"/>
          <p:cNvSpPr>
            <a:spLocks noGrp="1"/>
          </p:cNvSpPr>
          <p:nvPr>
            <p:ph type="sldNum" sz="quarter" idx="12"/>
          </p:nvPr>
        </p:nvSpPr>
        <p:spPr/>
        <p:txBody>
          <a:bodyPr/>
          <a:lstStyle/>
          <a:p>
            <a:fld id="{1B52DA1F-2F4E-4147-95FB-11BF57AFFB06}" type="slidenum">
              <a:rPr lang="en-US" smtClean="0"/>
              <a:t>‹#›</a:t>
            </a:fld>
            <a:endParaRPr lang="en-US"/>
          </a:p>
        </p:txBody>
      </p:sp>
    </p:spTree>
    <p:extLst>
      <p:ext uri="{BB962C8B-B14F-4D97-AF65-F5344CB8AC3E}">
        <p14:creationId xmlns:p14="http://schemas.microsoft.com/office/powerpoint/2010/main" val="4173754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a:t>1/29/20</a:t>
            </a:r>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Data Archive Workshop, January 29-30 2020</a:t>
            </a:r>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B52DA1F-2F4E-4147-95FB-11BF57AFFB06}" type="slidenum">
              <a:rPr lang="en-US" smtClean="0"/>
              <a:t>‹#›</a:t>
            </a:fld>
            <a:endParaRPr lang="en-US"/>
          </a:p>
        </p:txBody>
      </p:sp>
    </p:spTree>
    <p:extLst>
      <p:ext uri="{BB962C8B-B14F-4D97-AF65-F5344CB8AC3E}">
        <p14:creationId xmlns:p14="http://schemas.microsoft.com/office/powerpoint/2010/main" val="2700818918"/>
      </p:ext>
    </p:extLst>
  </p:cSld>
  <p:clrMap bg1="dk1" tx1="lt1" bg2="dk2"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Lst>
  <p:hf hdr="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95AD7-A933-4A4C-95B2-2FB65DB06E2E}"/>
              </a:ext>
            </a:extLst>
          </p:cNvPr>
          <p:cNvSpPr>
            <a:spLocks noGrp="1"/>
          </p:cNvSpPr>
          <p:nvPr>
            <p:ph type="ctrTitle"/>
          </p:nvPr>
        </p:nvSpPr>
        <p:spPr/>
        <p:txBody>
          <a:bodyPr/>
          <a:lstStyle/>
          <a:p>
            <a:r>
              <a:rPr lang="en-US" dirty="0"/>
              <a:t>Data Archive of Subaru Telescope </a:t>
            </a:r>
          </a:p>
        </p:txBody>
      </p:sp>
      <p:sp>
        <p:nvSpPr>
          <p:cNvPr id="3" name="Subtitle 2">
            <a:extLst>
              <a:ext uri="{FF2B5EF4-FFF2-40B4-BE49-F238E27FC236}">
                <a16:creationId xmlns:a16="http://schemas.microsoft.com/office/drawing/2014/main" id="{0E6C38C8-E9F6-F549-B9D9-201213FE9A33}"/>
              </a:ext>
            </a:extLst>
          </p:cNvPr>
          <p:cNvSpPr>
            <a:spLocks noGrp="1"/>
          </p:cNvSpPr>
          <p:nvPr>
            <p:ph type="subTitle" idx="1"/>
          </p:nvPr>
        </p:nvSpPr>
        <p:spPr/>
        <p:txBody>
          <a:bodyPr/>
          <a:lstStyle/>
          <a:p>
            <a:r>
              <a:rPr lang="en-US" dirty="0"/>
              <a:t>Tae-Soo Pyo</a:t>
            </a:r>
          </a:p>
          <a:p>
            <a:r>
              <a:rPr lang="en-US" dirty="0"/>
              <a:t>Subaru telescope</a:t>
            </a:r>
          </a:p>
        </p:txBody>
      </p:sp>
    </p:spTree>
    <p:extLst>
      <p:ext uri="{BB962C8B-B14F-4D97-AF65-F5344CB8AC3E}">
        <p14:creationId xmlns:p14="http://schemas.microsoft.com/office/powerpoint/2010/main" val="1248259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09F92B3-939A-0143-8B25-C23ACB3E597C}"/>
              </a:ext>
            </a:extLst>
          </p:cNvPr>
          <p:cNvSpPr/>
          <p:nvPr/>
        </p:nvSpPr>
        <p:spPr>
          <a:xfrm>
            <a:off x="14767" y="1278347"/>
            <a:ext cx="9042473" cy="5048881"/>
          </a:xfrm>
          <a:prstGeom prst="roundRect">
            <a:avLst>
              <a:gd name="adj" fmla="val 688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highlight>
                <a:srgbClr val="FFFF00"/>
              </a:highlight>
            </a:endParaRPr>
          </a:p>
        </p:txBody>
      </p:sp>
      <p:cxnSp>
        <p:nvCxnSpPr>
          <p:cNvPr id="150" name="直線コネクタ 149"/>
          <p:cNvCxnSpPr/>
          <p:nvPr/>
        </p:nvCxnSpPr>
        <p:spPr>
          <a:xfrm>
            <a:off x="64970" y="1278347"/>
            <a:ext cx="907903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1" name="テキスト ボックス 150"/>
          <p:cNvSpPr txBox="1"/>
          <p:nvPr/>
        </p:nvSpPr>
        <p:spPr>
          <a:xfrm>
            <a:off x="6405980" y="770516"/>
            <a:ext cx="2738020" cy="461665"/>
          </a:xfrm>
          <a:prstGeom prst="rect">
            <a:avLst/>
          </a:prstGeom>
          <a:noFill/>
        </p:spPr>
        <p:txBody>
          <a:bodyPr wrap="square" rtlCol="0">
            <a:spAutoFit/>
          </a:bodyPr>
          <a:lstStyle/>
          <a:p>
            <a:r>
              <a:rPr lang="en-US" altLang="ja-JP" sz="2400" dirty="0">
                <a:solidFill>
                  <a:prstClr val="black"/>
                </a:solidFill>
              </a:rPr>
              <a:t>STN5</a:t>
            </a:r>
            <a:r>
              <a:rPr lang="ja-JP" altLang="en-US" sz="2400" dirty="0">
                <a:solidFill>
                  <a:prstClr val="black"/>
                </a:solidFill>
              </a:rPr>
              <a:t>システム概要</a:t>
            </a:r>
            <a:endParaRPr lang="en-US" sz="2400" dirty="0">
              <a:solidFill>
                <a:prstClr val="black"/>
              </a:solidFill>
            </a:endParaRPr>
          </a:p>
        </p:txBody>
      </p:sp>
      <p:grpSp>
        <p:nvGrpSpPr>
          <p:cNvPr id="13" name="Group 12">
            <a:extLst>
              <a:ext uri="{FF2B5EF4-FFF2-40B4-BE49-F238E27FC236}">
                <a16:creationId xmlns:a16="http://schemas.microsoft.com/office/drawing/2014/main" id="{FDA94E4E-1193-1E41-9007-106033E1AC7A}"/>
              </a:ext>
            </a:extLst>
          </p:cNvPr>
          <p:cNvGrpSpPr/>
          <p:nvPr/>
        </p:nvGrpSpPr>
        <p:grpSpPr>
          <a:xfrm>
            <a:off x="116889" y="1301470"/>
            <a:ext cx="8940351" cy="4749354"/>
            <a:chOff x="116889" y="1301470"/>
            <a:chExt cx="8940351" cy="4749354"/>
          </a:xfrm>
        </p:grpSpPr>
        <p:sp>
          <p:nvSpPr>
            <p:cNvPr id="5" name="角丸四角形 4"/>
            <p:cNvSpPr/>
            <p:nvPr/>
          </p:nvSpPr>
          <p:spPr>
            <a:xfrm>
              <a:off x="610811" y="1579143"/>
              <a:ext cx="5566457" cy="15006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black"/>
                </a:solidFill>
              </a:endParaRPr>
            </a:p>
          </p:txBody>
        </p:sp>
        <p:sp>
          <p:nvSpPr>
            <p:cNvPr id="6" name="角丸四角形 5"/>
            <p:cNvSpPr/>
            <p:nvPr/>
          </p:nvSpPr>
          <p:spPr>
            <a:xfrm>
              <a:off x="1883435" y="3511296"/>
              <a:ext cx="7117391" cy="2285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prstClr val="black"/>
                  </a:solidFill>
                </a:rPr>
                <a:t> </a:t>
              </a:r>
              <a:endParaRPr lang="en-US" sz="1350" dirty="0">
                <a:solidFill>
                  <a:prstClr val="black"/>
                </a:solidFill>
              </a:endParaRPr>
            </a:p>
          </p:txBody>
        </p:sp>
        <p:sp>
          <p:nvSpPr>
            <p:cNvPr id="7" name="角丸四角形 6"/>
            <p:cNvSpPr/>
            <p:nvPr/>
          </p:nvSpPr>
          <p:spPr>
            <a:xfrm>
              <a:off x="6590900" y="2577423"/>
              <a:ext cx="2409926" cy="6984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black"/>
                </a:solidFill>
              </a:endParaRPr>
            </a:p>
          </p:txBody>
        </p:sp>
        <p:sp>
          <p:nvSpPr>
            <p:cNvPr id="8" name="角丸四角形 7"/>
            <p:cNvSpPr/>
            <p:nvPr/>
          </p:nvSpPr>
          <p:spPr>
            <a:xfrm>
              <a:off x="133579" y="3488808"/>
              <a:ext cx="1600406" cy="18467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black"/>
                </a:solidFill>
              </a:endParaRPr>
            </a:p>
          </p:txBody>
        </p:sp>
        <p:pic>
          <p:nvPicPr>
            <p:cNvPr id="9" name="図 8"/>
            <p:cNvPicPr>
              <a:picLocks noChangeAspect="1"/>
            </p:cNvPicPr>
            <p:nvPr/>
          </p:nvPicPr>
          <p:blipFill>
            <a:blip r:embed="rId2"/>
            <a:stretch>
              <a:fillRect/>
            </a:stretch>
          </p:blipFill>
          <p:spPr>
            <a:xfrm>
              <a:off x="2281476" y="1637551"/>
              <a:ext cx="335136" cy="294514"/>
            </a:xfrm>
            <a:prstGeom prst="rect">
              <a:avLst/>
            </a:prstGeom>
          </p:spPr>
        </p:pic>
        <p:pic>
          <p:nvPicPr>
            <p:cNvPr id="10" name="図 9"/>
            <p:cNvPicPr>
              <a:picLocks noChangeAspect="1"/>
            </p:cNvPicPr>
            <p:nvPr/>
          </p:nvPicPr>
          <p:blipFill>
            <a:blip r:embed="rId2"/>
            <a:stretch>
              <a:fillRect/>
            </a:stretch>
          </p:blipFill>
          <p:spPr>
            <a:xfrm>
              <a:off x="2658000" y="1660054"/>
              <a:ext cx="335136" cy="294514"/>
            </a:xfrm>
            <a:prstGeom prst="rect">
              <a:avLst/>
            </a:prstGeom>
            <a:noFill/>
          </p:spPr>
        </p:pic>
        <p:pic>
          <p:nvPicPr>
            <p:cNvPr id="11" name="図 10"/>
            <p:cNvPicPr>
              <a:picLocks noChangeAspect="1"/>
            </p:cNvPicPr>
            <p:nvPr/>
          </p:nvPicPr>
          <p:blipFill>
            <a:blip r:embed="rId2"/>
            <a:stretch>
              <a:fillRect/>
            </a:stretch>
          </p:blipFill>
          <p:spPr>
            <a:xfrm>
              <a:off x="3399368" y="1606690"/>
              <a:ext cx="335136" cy="294514"/>
            </a:xfrm>
            <a:prstGeom prst="rect">
              <a:avLst/>
            </a:prstGeom>
          </p:spPr>
        </p:pic>
        <p:pic>
          <p:nvPicPr>
            <p:cNvPr id="19" name="図 18"/>
            <p:cNvPicPr>
              <a:picLocks noChangeAspect="1"/>
            </p:cNvPicPr>
            <p:nvPr/>
          </p:nvPicPr>
          <p:blipFill>
            <a:blip r:embed="rId3"/>
            <a:stretch>
              <a:fillRect/>
            </a:stretch>
          </p:blipFill>
          <p:spPr>
            <a:xfrm>
              <a:off x="4117386" y="1382557"/>
              <a:ext cx="414359" cy="571529"/>
            </a:xfrm>
            <a:prstGeom prst="rect">
              <a:avLst/>
            </a:prstGeom>
          </p:spPr>
        </p:pic>
        <p:pic>
          <p:nvPicPr>
            <p:cNvPr id="20" name="図 19"/>
            <p:cNvPicPr>
              <a:picLocks noChangeAspect="1"/>
            </p:cNvPicPr>
            <p:nvPr/>
          </p:nvPicPr>
          <p:blipFill>
            <a:blip r:embed="rId2"/>
            <a:stretch>
              <a:fillRect/>
            </a:stretch>
          </p:blipFill>
          <p:spPr>
            <a:xfrm>
              <a:off x="4662989" y="1678074"/>
              <a:ext cx="335136" cy="294514"/>
            </a:xfrm>
            <a:prstGeom prst="rect">
              <a:avLst/>
            </a:prstGeom>
          </p:spPr>
        </p:pic>
        <p:pic>
          <p:nvPicPr>
            <p:cNvPr id="21" name="図 20"/>
            <p:cNvPicPr>
              <a:picLocks noChangeAspect="1"/>
            </p:cNvPicPr>
            <p:nvPr/>
          </p:nvPicPr>
          <p:blipFill>
            <a:blip r:embed="rId2"/>
            <a:stretch>
              <a:fillRect/>
            </a:stretch>
          </p:blipFill>
          <p:spPr>
            <a:xfrm>
              <a:off x="4999111" y="1693563"/>
              <a:ext cx="335136" cy="294514"/>
            </a:xfrm>
            <a:prstGeom prst="rect">
              <a:avLst/>
            </a:prstGeom>
            <a:noFill/>
          </p:spPr>
        </p:pic>
        <p:pic>
          <p:nvPicPr>
            <p:cNvPr id="22" name="図 21"/>
            <p:cNvPicPr>
              <a:picLocks noChangeAspect="1"/>
            </p:cNvPicPr>
            <p:nvPr/>
          </p:nvPicPr>
          <p:blipFill>
            <a:blip r:embed="rId3"/>
            <a:stretch>
              <a:fillRect/>
            </a:stretch>
          </p:blipFill>
          <p:spPr>
            <a:xfrm>
              <a:off x="5313924" y="1383004"/>
              <a:ext cx="497231" cy="685835"/>
            </a:xfrm>
            <a:prstGeom prst="rect">
              <a:avLst/>
            </a:prstGeom>
          </p:spPr>
        </p:pic>
        <p:pic>
          <p:nvPicPr>
            <p:cNvPr id="23" name="図 22"/>
            <p:cNvPicPr>
              <a:picLocks noChangeAspect="1"/>
            </p:cNvPicPr>
            <p:nvPr/>
          </p:nvPicPr>
          <p:blipFill>
            <a:blip r:embed="rId2"/>
            <a:stretch>
              <a:fillRect/>
            </a:stretch>
          </p:blipFill>
          <p:spPr>
            <a:xfrm>
              <a:off x="3390595" y="2349705"/>
              <a:ext cx="335136" cy="294514"/>
            </a:xfrm>
            <a:prstGeom prst="rect">
              <a:avLst/>
            </a:prstGeom>
          </p:spPr>
        </p:pic>
        <p:pic>
          <p:nvPicPr>
            <p:cNvPr id="24" name="図 23"/>
            <p:cNvPicPr>
              <a:picLocks noChangeAspect="1"/>
            </p:cNvPicPr>
            <p:nvPr/>
          </p:nvPicPr>
          <p:blipFill>
            <a:blip r:embed="rId2"/>
            <a:stretch>
              <a:fillRect/>
            </a:stretch>
          </p:blipFill>
          <p:spPr>
            <a:xfrm>
              <a:off x="3767119" y="2372208"/>
              <a:ext cx="335136" cy="294514"/>
            </a:xfrm>
            <a:prstGeom prst="rect">
              <a:avLst/>
            </a:prstGeom>
            <a:noFill/>
          </p:spPr>
        </p:pic>
        <p:pic>
          <p:nvPicPr>
            <p:cNvPr id="26" name="図 25"/>
            <p:cNvPicPr>
              <a:picLocks noChangeAspect="1"/>
            </p:cNvPicPr>
            <p:nvPr/>
          </p:nvPicPr>
          <p:blipFill>
            <a:blip r:embed="rId2"/>
            <a:stretch>
              <a:fillRect/>
            </a:stretch>
          </p:blipFill>
          <p:spPr>
            <a:xfrm>
              <a:off x="4870340" y="2274552"/>
              <a:ext cx="335136" cy="294514"/>
            </a:xfrm>
            <a:prstGeom prst="rect">
              <a:avLst/>
            </a:prstGeom>
          </p:spPr>
        </p:pic>
        <p:pic>
          <p:nvPicPr>
            <p:cNvPr id="28" name="図 27"/>
            <p:cNvPicPr>
              <a:picLocks noChangeAspect="1"/>
            </p:cNvPicPr>
            <p:nvPr/>
          </p:nvPicPr>
          <p:blipFill>
            <a:blip r:embed="rId4"/>
            <a:stretch>
              <a:fillRect/>
            </a:stretch>
          </p:blipFill>
          <p:spPr>
            <a:xfrm>
              <a:off x="4355901" y="2628664"/>
              <a:ext cx="505531" cy="518834"/>
            </a:xfrm>
            <a:prstGeom prst="rect">
              <a:avLst/>
            </a:prstGeom>
          </p:spPr>
        </p:pic>
        <p:pic>
          <p:nvPicPr>
            <p:cNvPr id="29" name="図 28"/>
            <p:cNvPicPr>
              <a:picLocks noChangeAspect="1"/>
            </p:cNvPicPr>
            <p:nvPr/>
          </p:nvPicPr>
          <p:blipFill>
            <a:blip r:embed="rId5"/>
            <a:stretch>
              <a:fillRect/>
            </a:stretch>
          </p:blipFill>
          <p:spPr>
            <a:xfrm>
              <a:off x="3758127" y="2785537"/>
              <a:ext cx="632034" cy="432068"/>
            </a:xfrm>
            <a:prstGeom prst="rect">
              <a:avLst/>
            </a:prstGeom>
          </p:spPr>
        </p:pic>
        <p:sp>
          <p:nvSpPr>
            <p:cNvPr id="30" name="テキスト ボックス 29"/>
            <p:cNvSpPr txBox="1"/>
            <p:nvPr/>
          </p:nvSpPr>
          <p:spPr>
            <a:xfrm>
              <a:off x="4117386" y="1387820"/>
              <a:ext cx="414359" cy="415498"/>
            </a:xfrm>
            <a:prstGeom prst="rect">
              <a:avLst/>
            </a:prstGeom>
            <a:noFill/>
          </p:spPr>
          <p:txBody>
            <a:bodyPr wrap="square" rtlCol="0">
              <a:spAutoFit/>
            </a:bodyPr>
            <a:lstStyle/>
            <a:p>
              <a:r>
                <a:rPr lang="en-US" altLang="ja-JP" sz="1050" dirty="0">
                  <a:solidFill>
                    <a:prstClr val="black"/>
                  </a:solidFill>
                </a:rPr>
                <a:t>50TB</a:t>
              </a:r>
              <a:endParaRPr lang="en-US" sz="1050" dirty="0">
                <a:solidFill>
                  <a:prstClr val="black"/>
                </a:solidFill>
              </a:endParaRPr>
            </a:p>
          </p:txBody>
        </p:sp>
        <p:sp>
          <p:nvSpPr>
            <p:cNvPr id="32" name="テキスト ボックス 31"/>
            <p:cNvSpPr txBox="1"/>
            <p:nvPr/>
          </p:nvSpPr>
          <p:spPr>
            <a:xfrm>
              <a:off x="5333994" y="1426752"/>
              <a:ext cx="552256" cy="253916"/>
            </a:xfrm>
            <a:prstGeom prst="rect">
              <a:avLst/>
            </a:prstGeom>
            <a:noFill/>
          </p:spPr>
          <p:txBody>
            <a:bodyPr wrap="square" rtlCol="0">
              <a:spAutoFit/>
            </a:bodyPr>
            <a:lstStyle/>
            <a:p>
              <a:r>
                <a:rPr lang="en-US" altLang="ja-JP" sz="1050" dirty="0">
                  <a:solidFill>
                    <a:prstClr val="black"/>
                  </a:solidFill>
                </a:rPr>
                <a:t>50TB</a:t>
              </a:r>
              <a:endParaRPr lang="en-US" sz="1050" dirty="0">
                <a:solidFill>
                  <a:prstClr val="black"/>
                </a:solidFill>
              </a:endParaRPr>
            </a:p>
          </p:txBody>
        </p:sp>
        <p:pic>
          <p:nvPicPr>
            <p:cNvPr id="40" name="図 39"/>
            <p:cNvPicPr>
              <a:picLocks noChangeAspect="1"/>
            </p:cNvPicPr>
            <p:nvPr/>
          </p:nvPicPr>
          <p:blipFill>
            <a:blip r:embed="rId6"/>
            <a:stretch>
              <a:fillRect/>
            </a:stretch>
          </p:blipFill>
          <p:spPr>
            <a:xfrm>
              <a:off x="7110264" y="2727993"/>
              <a:ext cx="238843" cy="254765"/>
            </a:xfrm>
            <a:prstGeom prst="rect">
              <a:avLst/>
            </a:prstGeom>
          </p:spPr>
        </p:pic>
        <p:pic>
          <p:nvPicPr>
            <p:cNvPr id="45" name="図 44"/>
            <p:cNvPicPr>
              <a:picLocks noChangeAspect="1"/>
            </p:cNvPicPr>
            <p:nvPr/>
          </p:nvPicPr>
          <p:blipFill>
            <a:blip r:embed="rId6"/>
            <a:stretch>
              <a:fillRect/>
            </a:stretch>
          </p:blipFill>
          <p:spPr>
            <a:xfrm>
              <a:off x="7404719" y="2727993"/>
              <a:ext cx="238843" cy="254765"/>
            </a:xfrm>
            <a:prstGeom prst="rect">
              <a:avLst/>
            </a:prstGeom>
          </p:spPr>
        </p:pic>
        <p:pic>
          <p:nvPicPr>
            <p:cNvPr id="46" name="図 45"/>
            <p:cNvPicPr>
              <a:picLocks noChangeAspect="1"/>
            </p:cNvPicPr>
            <p:nvPr/>
          </p:nvPicPr>
          <p:blipFill>
            <a:blip r:embed="rId6"/>
            <a:stretch>
              <a:fillRect/>
            </a:stretch>
          </p:blipFill>
          <p:spPr>
            <a:xfrm>
              <a:off x="7714178" y="2727993"/>
              <a:ext cx="238843" cy="254765"/>
            </a:xfrm>
            <a:prstGeom prst="rect">
              <a:avLst/>
            </a:prstGeom>
          </p:spPr>
        </p:pic>
        <p:pic>
          <p:nvPicPr>
            <p:cNvPr id="47" name="図 46"/>
            <p:cNvPicPr>
              <a:picLocks noChangeAspect="1"/>
            </p:cNvPicPr>
            <p:nvPr/>
          </p:nvPicPr>
          <p:blipFill>
            <a:blip r:embed="rId6"/>
            <a:stretch>
              <a:fillRect/>
            </a:stretch>
          </p:blipFill>
          <p:spPr>
            <a:xfrm>
              <a:off x="8041115" y="2727993"/>
              <a:ext cx="238843" cy="254765"/>
            </a:xfrm>
            <a:prstGeom prst="rect">
              <a:avLst/>
            </a:prstGeom>
          </p:spPr>
        </p:pic>
        <p:pic>
          <p:nvPicPr>
            <p:cNvPr id="48" name="図 47"/>
            <p:cNvPicPr>
              <a:picLocks noChangeAspect="1"/>
            </p:cNvPicPr>
            <p:nvPr/>
          </p:nvPicPr>
          <p:blipFill>
            <a:blip r:embed="rId6"/>
            <a:stretch>
              <a:fillRect/>
            </a:stretch>
          </p:blipFill>
          <p:spPr>
            <a:xfrm>
              <a:off x="8345852" y="2727993"/>
              <a:ext cx="238843" cy="254765"/>
            </a:xfrm>
            <a:prstGeom prst="rect">
              <a:avLst/>
            </a:prstGeom>
          </p:spPr>
        </p:pic>
        <p:pic>
          <p:nvPicPr>
            <p:cNvPr id="34" name="図 33"/>
            <p:cNvPicPr>
              <a:picLocks noChangeAspect="1"/>
            </p:cNvPicPr>
            <p:nvPr/>
          </p:nvPicPr>
          <p:blipFill>
            <a:blip r:embed="rId4"/>
            <a:stretch>
              <a:fillRect/>
            </a:stretch>
          </p:blipFill>
          <p:spPr>
            <a:xfrm>
              <a:off x="6407067" y="2936970"/>
              <a:ext cx="439162" cy="450719"/>
            </a:xfrm>
            <a:prstGeom prst="rect">
              <a:avLst/>
            </a:prstGeom>
          </p:spPr>
        </p:pic>
        <p:pic>
          <p:nvPicPr>
            <p:cNvPr id="50" name="図 49"/>
            <p:cNvPicPr>
              <a:picLocks noChangeAspect="1"/>
            </p:cNvPicPr>
            <p:nvPr/>
          </p:nvPicPr>
          <p:blipFill>
            <a:blip r:embed="rId7"/>
            <a:stretch>
              <a:fillRect/>
            </a:stretch>
          </p:blipFill>
          <p:spPr>
            <a:xfrm>
              <a:off x="7077931" y="1609167"/>
              <a:ext cx="662021" cy="771565"/>
            </a:xfrm>
            <a:prstGeom prst="rect">
              <a:avLst/>
            </a:prstGeom>
          </p:spPr>
        </p:pic>
        <p:pic>
          <p:nvPicPr>
            <p:cNvPr id="51" name="図 50"/>
            <p:cNvPicPr>
              <a:picLocks noChangeAspect="1"/>
            </p:cNvPicPr>
            <p:nvPr/>
          </p:nvPicPr>
          <p:blipFill>
            <a:blip r:embed="rId8"/>
            <a:stretch>
              <a:fillRect/>
            </a:stretch>
          </p:blipFill>
          <p:spPr>
            <a:xfrm>
              <a:off x="8110460" y="1716655"/>
              <a:ext cx="809666" cy="552479"/>
            </a:xfrm>
            <a:prstGeom prst="rect">
              <a:avLst/>
            </a:prstGeom>
          </p:spPr>
        </p:pic>
        <p:sp>
          <p:nvSpPr>
            <p:cNvPr id="52" name="テキスト ボックス 51"/>
            <p:cNvSpPr txBox="1"/>
            <p:nvPr/>
          </p:nvSpPr>
          <p:spPr>
            <a:xfrm>
              <a:off x="7010326" y="2328886"/>
              <a:ext cx="882122" cy="219291"/>
            </a:xfrm>
            <a:prstGeom prst="rect">
              <a:avLst/>
            </a:prstGeom>
            <a:noFill/>
          </p:spPr>
          <p:txBody>
            <a:bodyPr wrap="square" rtlCol="0">
              <a:spAutoFit/>
            </a:bodyPr>
            <a:lstStyle/>
            <a:p>
              <a:pPr algn="ctr"/>
              <a:r>
                <a:rPr lang="ja-JP" altLang="en-US" sz="825" dirty="0">
                  <a:solidFill>
                    <a:prstClr val="black"/>
                  </a:solidFill>
                  <a:latin typeface="MS Mincho" panose="02020609040205080304" pitchFamily="49" charset="-128"/>
                  <a:ea typeface="MS Mincho" panose="02020609040205080304" pitchFamily="49" charset="-128"/>
                </a:rPr>
                <a:t>ハワイ大学</a:t>
              </a:r>
              <a:r>
                <a:rPr lang="en-US" altLang="ja-JP" sz="825" dirty="0">
                  <a:solidFill>
                    <a:prstClr val="black"/>
                  </a:solidFill>
                  <a:latin typeface="MS Mincho" panose="02020609040205080304" pitchFamily="49" charset="-128"/>
                  <a:ea typeface="MS Mincho" panose="02020609040205080304" pitchFamily="49" charset="-128"/>
                </a:rPr>
                <a:t>※1</a:t>
              </a:r>
              <a:endParaRPr lang="en-US" sz="825" dirty="0">
                <a:solidFill>
                  <a:prstClr val="black"/>
                </a:solidFill>
                <a:latin typeface="MS Mincho" panose="02020609040205080304" pitchFamily="49" charset="-128"/>
                <a:ea typeface="MS Mincho" panose="02020609040205080304" pitchFamily="49" charset="-128"/>
              </a:endParaRPr>
            </a:p>
          </p:txBody>
        </p:sp>
        <p:sp>
          <p:nvSpPr>
            <p:cNvPr id="53" name="テキスト ボックス 52"/>
            <p:cNvSpPr txBox="1"/>
            <p:nvPr/>
          </p:nvSpPr>
          <p:spPr>
            <a:xfrm>
              <a:off x="7926400" y="2334400"/>
              <a:ext cx="1130840" cy="219291"/>
            </a:xfrm>
            <a:prstGeom prst="rect">
              <a:avLst/>
            </a:prstGeom>
            <a:noFill/>
          </p:spPr>
          <p:txBody>
            <a:bodyPr wrap="square" rtlCol="0">
              <a:spAutoFit/>
            </a:bodyPr>
            <a:lstStyle/>
            <a:p>
              <a:pPr algn="ctr"/>
              <a:r>
                <a:rPr lang="ja-JP" altLang="en-US" sz="825" dirty="0">
                  <a:solidFill>
                    <a:prstClr val="black"/>
                  </a:solidFill>
                  <a:latin typeface="MS Mincho" panose="02020609040205080304" pitchFamily="49" charset="-128"/>
                  <a:ea typeface="MS Mincho" panose="02020609040205080304" pitchFamily="49" charset="-128"/>
                </a:rPr>
                <a:t>インターネット</a:t>
              </a:r>
              <a:r>
                <a:rPr lang="en-US" altLang="ja-JP" sz="825" dirty="0">
                  <a:solidFill>
                    <a:prstClr val="black"/>
                  </a:solidFill>
                  <a:latin typeface="MS Mincho" panose="02020609040205080304" pitchFamily="49" charset="-128"/>
                  <a:ea typeface="MS Mincho" panose="02020609040205080304" pitchFamily="49" charset="-128"/>
                </a:rPr>
                <a:t>※1</a:t>
              </a:r>
              <a:endParaRPr lang="en-US" sz="825" dirty="0">
                <a:solidFill>
                  <a:prstClr val="black"/>
                </a:solidFill>
                <a:latin typeface="MS Mincho" panose="02020609040205080304" pitchFamily="49" charset="-128"/>
                <a:ea typeface="MS Mincho" panose="02020609040205080304" pitchFamily="49" charset="-128"/>
              </a:endParaRPr>
            </a:p>
          </p:txBody>
        </p:sp>
        <p:cxnSp>
          <p:nvCxnSpPr>
            <p:cNvPr id="55" name="カギ線コネクタ 54"/>
            <p:cNvCxnSpPr>
              <a:stCxn id="50" idx="3"/>
              <a:endCxn id="51" idx="1"/>
            </p:cNvCxnSpPr>
            <p:nvPr/>
          </p:nvCxnSpPr>
          <p:spPr>
            <a:xfrm flipV="1">
              <a:off x="7739952" y="1992894"/>
              <a:ext cx="370508" cy="2055"/>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カギ線コネクタ 56"/>
            <p:cNvCxnSpPr>
              <a:stCxn id="28" idx="2"/>
              <a:endCxn id="34" idx="1"/>
            </p:cNvCxnSpPr>
            <p:nvPr/>
          </p:nvCxnSpPr>
          <p:spPr>
            <a:xfrm rot="16200000" flipH="1">
              <a:off x="5500450" y="2255713"/>
              <a:ext cx="14832" cy="179840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8" name="図 57"/>
            <p:cNvPicPr>
              <a:picLocks noChangeAspect="1"/>
            </p:cNvPicPr>
            <p:nvPr/>
          </p:nvPicPr>
          <p:blipFill>
            <a:blip r:embed="rId5"/>
            <a:stretch>
              <a:fillRect/>
            </a:stretch>
          </p:blipFill>
          <p:spPr>
            <a:xfrm>
              <a:off x="2760930" y="3393164"/>
              <a:ext cx="632034" cy="432068"/>
            </a:xfrm>
            <a:prstGeom prst="rect">
              <a:avLst/>
            </a:prstGeom>
          </p:spPr>
        </p:pic>
        <p:pic>
          <p:nvPicPr>
            <p:cNvPr id="59" name="図 58"/>
            <p:cNvPicPr>
              <a:picLocks noChangeAspect="1"/>
            </p:cNvPicPr>
            <p:nvPr/>
          </p:nvPicPr>
          <p:blipFill>
            <a:blip r:embed="rId4"/>
            <a:stretch>
              <a:fillRect/>
            </a:stretch>
          </p:blipFill>
          <p:spPr>
            <a:xfrm>
              <a:off x="3385303" y="3349780"/>
              <a:ext cx="505531" cy="518834"/>
            </a:xfrm>
            <a:prstGeom prst="rect">
              <a:avLst/>
            </a:prstGeom>
          </p:spPr>
        </p:pic>
        <p:cxnSp>
          <p:nvCxnSpPr>
            <p:cNvPr id="61" name="カギ線コネクタ 60"/>
            <p:cNvCxnSpPr>
              <a:stCxn id="59" idx="0"/>
              <a:endCxn id="28" idx="2"/>
            </p:cNvCxnSpPr>
            <p:nvPr/>
          </p:nvCxnSpPr>
          <p:spPr>
            <a:xfrm rot="5400000" flipH="1" flipV="1">
              <a:off x="4022227" y="2763340"/>
              <a:ext cx="202283" cy="970598"/>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カギ線コネクタ 62"/>
            <p:cNvCxnSpPr>
              <a:stCxn id="50" idx="1"/>
              <a:endCxn id="28" idx="2"/>
            </p:cNvCxnSpPr>
            <p:nvPr/>
          </p:nvCxnSpPr>
          <p:spPr>
            <a:xfrm rot="10800000" flipV="1">
              <a:off x="4608666" y="1994949"/>
              <a:ext cx="2469264" cy="1152548"/>
            </a:xfrm>
            <a:prstGeom prst="bentConnector4">
              <a:avLst>
                <a:gd name="adj1" fmla="val 31112"/>
                <a:gd name="adj2" fmla="val 101269"/>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7156308" y="2965346"/>
              <a:ext cx="1477914" cy="219291"/>
            </a:xfrm>
            <a:prstGeom prst="rect">
              <a:avLst/>
            </a:prstGeom>
            <a:noFill/>
          </p:spPr>
          <p:txBody>
            <a:bodyPr wrap="square" rtlCol="0">
              <a:spAutoFit/>
            </a:bodyPr>
            <a:lstStyle/>
            <a:p>
              <a:pPr algn="ctr"/>
              <a:r>
                <a:rPr lang="ja-JP" altLang="en-US" sz="825" dirty="0">
                  <a:solidFill>
                    <a:prstClr val="black"/>
                  </a:solidFill>
                  <a:latin typeface="MS Mincho" panose="02020609040205080304" pitchFamily="49" charset="-128"/>
                  <a:ea typeface="MS Mincho" panose="02020609040205080304" pitchFamily="49" charset="-128"/>
                </a:rPr>
                <a:t>ハレポハク利用者端末</a:t>
              </a:r>
              <a:r>
                <a:rPr lang="en-US" altLang="ja-JP" sz="825" dirty="0">
                  <a:solidFill>
                    <a:prstClr val="black"/>
                  </a:solidFill>
                  <a:latin typeface="MS Mincho" panose="02020609040205080304" pitchFamily="49" charset="-128"/>
                  <a:ea typeface="MS Mincho" panose="02020609040205080304" pitchFamily="49" charset="-128"/>
                </a:rPr>
                <a:t>※1</a:t>
              </a:r>
              <a:endParaRPr lang="en-US" sz="825" dirty="0">
                <a:solidFill>
                  <a:prstClr val="black"/>
                </a:solidFill>
                <a:latin typeface="MS Mincho" panose="02020609040205080304" pitchFamily="49" charset="-128"/>
                <a:ea typeface="MS Mincho" panose="02020609040205080304" pitchFamily="49" charset="-128"/>
              </a:endParaRPr>
            </a:p>
          </p:txBody>
        </p:sp>
        <p:sp>
          <p:nvSpPr>
            <p:cNvPr id="70" name="テキスト ボックス 69"/>
            <p:cNvSpPr txBox="1"/>
            <p:nvPr/>
          </p:nvSpPr>
          <p:spPr>
            <a:xfrm>
              <a:off x="4408499" y="1965304"/>
              <a:ext cx="1323422" cy="219291"/>
            </a:xfrm>
            <a:prstGeom prst="rect">
              <a:avLst/>
            </a:prstGeom>
            <a:noFill/>
          </p:spPr>
          <p:txBody>
            <a:bodyPr wrap="square" rtlCol="0">
              <a:spAutoFit/>
            </a:bodyPr>
            <a:lstStyle/>
            <a:p>
              <a:pPr algn="ctr"/>
              <a:r>
                <a:rPr lang="ja-JP" altLang="en-US" sz="825" dirty="0">
                  <a:solidFill>
                    <a:prstClr val="black"/>
                  </a:solidFill>
                  <a:latin typeface="MS Mincho" panose="02020609040205080304" pitchFamily="49" charset="-128"/>
                  <a:ea typeface="MS Mincho" panose="02020609040205080304" pitchFamily="49" charset="-128"/>
                </a:rPr>
                <a:t>山頂一般解析システム</a:t>
              </a:r>
              <a:endParaRPr lang="en-US" sz="825" dirty="0">
                <a:solidFill>
                  <a:prstClr val="black"/>
                </a:solidFill>
                <a:latin typeface="MS Mincho" panose="02020609040205080304" pitchFamily="49" charset="-128"/>
                <a:ea typeface="MS Mincho" panose="02020609040205080304" pitchFamily="49" charset="-128"/>
              </a:endParaRPr>
            </a:p>
          </p:txBody>
        </p:sp>
        <p:sp>
          <p:nvSpPr>
            <p:cNvPr id="71" name="テキスト ボックス 70"/>
            <p:cNvSpPr txBox="1"/>
            <p:nvPr/>
          </p:nvSpPr>
          <p:spPr>
            <a:xfrm>
              <a:off x="1989880" y="1887006"/>
              <a:ext cx="1395422" cy="346249"/>
            </a:xfrm>
            <a:prstGeom prst="rect">
              <a:avLst/>
            </a:prstGeom>
            <a:noFill/>
          </p:spPr>
          <p:txBody>
            <a:bodyPr wrap="square" rtlCol="0">
              <a:spAutoFit/>
            </a:bodyPr>
            <a:lstStyle/>
            <a:p>
              <a:pPr algn="ctr"/>
              <a:r>
                <a:rPr lang="ja-JP" altLang="en-US" sz="825" dirty="0">
                  <a:solidFill>
                    <a:prstClr val="black"/>
                  </a:solidFill>
                  <a:latin typeface="MS Mincho" panose="02020609040205080304" pitchFamily="49" charset="-128"/>
                  <a:ea typeface="MS Mincho" panose="02020609040205080304" pitchFamily="49" charset="-128"/>
                </a:rPr>
                <a:t>山頂仮想化システム</a:t>
              </a:r>
              <a:r>
                <a:rPr lang="en-US" altLang="ja-JP" sz="825" dirty="0">
                  <a:solidFill>
                    <a:prstClr val="black"/>
                  </a:solidFill>
                  <a:latin typeface="MS Mincho" panose="02020609040205080304" pitchFamily="49" charset="-128"/>
                  <a:ea typeface="MS Mincho" panose="02020609040205080304" pitchFamily="49" charset="-128"/>
                </a:rPr>
                <a:t>(OBCP)</a:t>
              </a:r>
              <a:endParaRPr lang="en-US" sz="825" dirty="0">
                <a:solidFill>
                  <a:prstClr val="black"/>
                </a:solidFill>
                <a:latin typeface="MS Mincho" panose="02020609040205080304" pitchFamily="49" charset="-128"/>
                <a:ea typeface="MS Mincho" panose="02020609040205080304" pitchFamily="49" charset="-128"/>
              </a:endParaRPr>
            </a:p>
          </p:txBody>
        </p:sp>
        <p:sp>
          <p:nvSpPr>
            <p:cNvPr id="72" name="テキスト ボックス 71"/>
            <p:cNvSpPr txBox="1"/>
            <p:nvPr/>
          </p:nvSpPr>
          <p:spPr>
            <a:xfrm>
              <a:off x="3398928" y="2148342"/>
              <a:ext cx="1077892" cy="219291"/>
            </a:xfrm>
            <a:prstGeom prst="rect">
              <a:avLst/>
            </a:prstGeom>
            <a:noFill/>
          </p:spPr>
          <p:txBody>
            <a:bodyPr wrap="square" rtlCol="0">
              <a:spAutoFit/>
            </a:bodyPr>
            <a:lstStyle/>
            <a:p>
              <a:pPr algn="ctr"/>
              <a:r>
                <a:rPr lang="ja-JP" altLang="en-US" sz="825" dirty="0">
                  <a:solidFill>
                    <a:prstClr val="black"/>
                  </a:solidFill>
                  <a:latin typeface="MS Mincho" panose="02020609040205080304" pitchFamily="49" charset="-128"/>
                  <a:ea typeface="MS Mincho" panose="02020609040205080304" pitchFamily="49" charset="-128"/>
                </a:rPr>
                <a:t>山頂</a:t>
              </a:r>
              <a:r>
                <a:rPr lang="en-US" altLang="ja-JP" sz="825" dirty="0">
                  <a:solidFill>
                    <a:prstClr val="black"/>
                  </a:solidFill>
                  <a:latin typeface="MS Mincho" panose="02020609040205080304" pitchFamily="49" charset="-128"/>
                  <a:ea typeface="MS Mincho" panose="02020609040205080304" pitchFamily="49" charset="-128"/>
                </a:rPr>
                <a:t>Gen2</a:t>
              </a:r>
              <a:r>
                <a:rPr lang="ja-JP" altLang="en-US" sz="825" dirty="0">
                  <a:solidFill>
                    <a:prstClr val="black"/>
                  </a:solidFill>
                  <a:latin typeface="MS Mincho" panose="02020609040205080304" pitchFamily="49" charset="-128"/>
                  <a:ea typeface="MS Mincho" panose="02020609040205080304" pitchFamily="49" charset="-128"/>
                </a:rPr>
                <a:t>システム</a:t>
              </a:r>
              <a:endParaRPr lang="en-US" sz="825" dirty="0">
                <a:solidFill>
                  <a:prstClr val="black"/>
                </a:solidFill>
                <a:latin typeface="MS Mincho" panose="02020609040205080304" pitchFamily="49" charset="-128"/>
                <a:ea typeface="MS Mincho" panose="02020609040205080304" pitchFamily="49" charset="-128"/>
              </a:endParaRPr>
            </a:p>
          </p:txBody>
        </p:sp>
        <p:sp>
          <p:nvSpPr>
            <p:cNvPr id="73" name="テキスト ボックス 72"/>
            <p:cNvSpPr txBox="1"/>
            <p:nvPr/>
          </p:nvSpPr>
          <p:spPr>
            <a:xfrm>
              <a:off x="3070458" y="2610219"/>
              <a:ext cx="1397039" cy="219291"/>
            </a:xfrm>
            <a:prstGeom prst="rect">
              <a:avLst/>
            </a:prstGeom>
            <a:noFill/>
          </p:spPr>
          <p:txBody>
            <a:bodyPr wrap="square" rtlCol="0">
              <a:spAutoFit/>
            </a:bodyPr>
            <a:lstStyle/>
            <a:p>
              <a:pPr algn="ctr"/>
              <a:r>
                <a:rPr lang="ja-JP" altLang="en-US" sz="825" dirty="0">
                  <a:solidFill>
                    <a:prstClr val="black"/>
                  </a:solidFill>
                  <a:latin typeface="MS Mincho" panose="02020609040205080304" pitchFamily="49" charset="-128"/>
                  <a:ea typeface="MS Mincho" panose="02020609040205080304" pitchFamily="49" charset="-128"/>
                </a:rPr>
                <a:t>山頂観測所運営システム</a:t>
              </a:r>
              <a:endParaRPr lang="en-US" sz="825" dirty="0">
                <a:solidFill>
                  <a:prstClr val="black"/>
                </a:solidFill>
                <a:latin typeface="MS Mincho" panose="02020609040205080304" pitchFamily="49" charset="-128"/>
                <a:ea typeface="MS Mincho" panose="02020609040205080304" pitchFamily="49" charset="-128"/>
              </a:endParaRPr>
            </a:p>
          </p:txBody>
        </p:sp>
        <p:sp>
          <p:nvSpPr>
            <p:cNvPr id="77" name="テキスト ボックス 76"/>
            <p:cNvSpPr txBox="1"/>
            <p:nvPr/>
          </p:nvSpPr>
          <p:spPr>
            <a:xfrm>
              <a:off x="2749341" y="3035396"/>
              <a:ext cx="1411105" cy="219291"/>
            </a:xfrm>
            <a:prstGeom prst="rect">
              <a:avLst/>
            </a:prstGeom>
            <a:noFill/>
          </p:spPr>
          <p:txBody>
            <a:bodyPr wrap="square" rtlCol="0">
              <a:spAutoFit/>
            </a:bodyPr>
            <a:lstStyle/>
            <a:p>
              <a:pPr algn="ctr"/>
              <a:r>
                <a:rPr lang="ja-JP" altLang="en-US" sz="825" dirty="0">
                  <a:solidFill>
                    <a:prstClr val="black"/>
                  </a:solidFill>
                  <a:latin typeface="MS Mincho" panose="02020609040205080304" pitchFamily="49" charset="-128"/>
                  <a:ea typeface="MS Mincho" panose="02020609040205080304" pitchFamily="49" charset="-128"/>
                </a:rPr>
                <a:t>山頂基幹スイッチ</a:t>
              </a:r>
              <a:endParaRPr lang="en-US" sz="825" dirty="0">
                <a:solidFill>
                  <a:prstClr val="black"/>
                </a:solidFill>
                <a:latin typeface="MS Mincho" panose="02020609040205080304" pitchFamily="49" charset="-128"/>
                <a:ea typeface="MS Mincho" panose="02020609040205080304" pitchFamily="49" charset="-128"/>
              </a:endParaRPr>
            </a:p>
          </p:txBody>
        </p:sp>
        <p:sp>
          <p:nvSpPr>
            <p:cNvPr id="78" name="テキスト ボックス 77"/>
            <p:cNvSpPr txBox="1"/>
            <p:nvPr/>
          </p:nvSpPr>
          <p:spPr>
            <a:xfrm>
              <a:off x="1955020" y="3312343"/>
              <a:ext cx="1044956" cy="219291"/>
            </a:xfrm>
            <a:prstGeom prst="rect">
              <a:avLst/>
            </a:prstGeom>
            <a:noFill/>
          </p:spPr>
          <p:txBody>
            <a:bodyPr wrap="square" rtlCol="0">
              <a:spAutoFit/>
            </a:bodyPr>
            <a:lstStyle/>
            <a:p>
              <a:pPr algn="ctr"/>
              <a:r>
                <a:rPr lang="ja-JP" altLang="en-US" sz="825" dirty="0">
                  <a:solidFill>
                    <a:prstClr val="black"/>
                  </a:solidFill>
                  <a:latin typeface="MS Mincho" panose="02020609040205080304" pitchFamily="49" charset="-128"/>
                  <a:ea typeface="MS Mincho" panose="02020609040205080304" pitchFamily="49" charset="-128"/>
                </a:rPr>
                <a:t>山麓基幹スイッチ</a:t>
              </a:r>
              <a:endParaRPr lang="en-US" sz="825" dirty="0">
                <a:solidFill>
                  <a:prstClr val="black"/>
                </a:solidFill>
                <a:latin typeface="MS Mincho" panose="02020609040205080304" pitchFamily="49" charset="-128"/>
                <a:ea typeface="MS Mincho" panose="02020609040205080304" pitchFamily="49" charset="-128"/>
              </a:endParaRPr>
            </a:p>
          </p:txBody>
        </p:sp>
        <p:sp>
          <p:nvSpPr>
            <p:cNvPr id="80" name="角丸四角形 79"/>
            <p:cNvSpPr/>
            <p:nvPr/>
          </p:nvSpPr>
          <p:spPr>
            <a:xfrm>
              <a:off x="1370036" y="1429362"/>
              <a:ext cx="925821" cy="24452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MS Mincho" panose="02020609040205080304" pitchFamily="49" charset="-128"/>
                  <a:ea typeface="MS Mincho" panose="02020609040205080304" pitchFamily="49" charset="-128"/>
                </a:rPr>
                <a:t>山頂施設</a:t>
              </a:r>
              <a:endParaRPr lang="en-US" sz="1200" dirty="0">
                <a:solidFill>
                  <a:prstClr val="black"/>
                </a:solidFill>
                <a:latin typeface="MS Mincho" panose="02020609040205080304" pitchFamily="49" charset="-128"/>
                <a:ea typeface="MS Mincho" panose="02020609040205080304" pitchFamily="49" charset="-128"/>
              </a:endParaRPr>
            </a:p>
          </p:txBody>
        </p:sp>
        <p:sp>
          <p:nvSpPr>
            <p:cNvPr id="81" name="角丸四角形 80"/>
            <p:cNvSpPr/>
            <p:nvPr/>
          </p:nvSpPr>
          <p:spPr>
            <a:xfrm>
              <a:off x="7379660" y="3169553"/>
              <a:ext cx="1540466" cy="19299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prstClr val="black"/>
                  </a:solidFill>
                  <a:latin typeface="MS Mincho" panose="02020609040205080304" pitchFamily="49" charset="-128"/>
                  <a:ea typeface="MS Mincho" panose="02020609040205080304" pitchFamily="49" charset="-128"/>
                </a:rPr>
                <a:t>ハレポハク中間施設</a:t>
              </a:r>
              <a:endParaRPr lang="en-US" sz="1100" dirty="0">
                <a:solidFill>
                  <a:prstClr val="black"/>
                </a:solidFill>
                <a:latin typeface="MS Mincho" panose="02020609040205080304" pitchFamily="49" charset="-128"/>
                <a:ea typeface="MS Mincho" panose="02020609040205080304" pitchFamily="49" charset="-128"/>
              </a:endParaRPr>
            </a:p>
          </p:txBody>
        </p:sp>
        <p:sp>
          <p:nvSpPr>
            <p:cNvPr id="82" name="角丸四角形 81"/>
            <p:cNvSpPr/>
            <p:nvPr/>
          </p:nvSpPr>
          <p:spPr>
            <a:xfrm>
              <a:off x="6087703" y="5723095"/>
              <a:ext cx="1689335" cy="18910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MS Mincho" panose="02020609040205080304" pitchFamily="49" charset="-128"/>
                  <a:ea typeface="MS Mincho" panose="02020609040205080304" pitchFamily="49" charset="-128"/>
                </a:rPr>
                <a:t>ヒロ山麓施設</a:t>
              </a:r>
              <a:endParaRPr lang="en-US" sz="1200" dirty="0">
                <a:solidFill>
                  <a:prstClr val="black"/>
                </a:solidFill>
                <a:latin typeface="MS Mincho" panose="02020609040205080304" pitchFamily="49" charset="-128"/>
                <a:ea typeface="MS Mincho" panose="02020609040205080304" pitchFamily="49" charset="-128"/>
              </a:endParaRPr>
            </a:p>
          </p:txBody>
        </p:sp>
        <p:sp>
          <p:nvSpPr>
            <p:cNvPr id="83" name="角丸四角形 82"/>
            <p:cNvSpPr/>
            <p:nvPr/>
          </p:nvSpPr>
          <p:spPr>
            <a:xfrm>
              <a:off x="415087" y="5219099"/>
              <a:ext cx="1290977" cy="20283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MS Mincho" panose="02020609040205080304" pitchFamily="49" charset="-128"/>
                  <a:ea typeface="MS Mincho" panose="02020609040205080304" pitchFamily="49" charset="-128"/>
                </a:rPr>
                <a:t>国立天文台三鷹</a:t>
              </a:r>
              <a:endParaRPr lang="en-US" sz="1200" dirty="0">
                <a:solidFill>
                  <a:prstClr val="black"/>
                </a:solidFill>
                <a:latin typeface="MS Mincho" panose="02020609040205080304" pitchFamily="49" charset="-128"/>
                <a:ea typeface="MS Mincho" panose="02020609040205080304" pitchFamily="49" charset="-128"/>
              </a:endParaRPr>
            </a:p>
          </p:txBody>
        </p:sp>
        <p:pic>
          <p:nvPicPr>
            <p:cNvPr id="85" name="図 84"/>
            <p:cNvPicPr>
              <a:picLocks noChangeAspect="1"/>
            </p:cNvPicPr>
            <p:nvPr/>
          </p:nvPicPr>
          <p:blipFill>
            <a:blip r:embed="rId2"/>
            <a:stretch>
              <a:fillRect/>
            </a:stretch>
          </p:blipFill>
          <p:spPr>
            <a:xfrm>
              <a:off x="2994189" y="4279285"/>
              <a:ext cx="335136" cy="294514"/>
            </a:xfrm>
            <a:prstGeom prst="rect">
              <a:avLst/>
            </a:prstGeom>
          </p:spPr>
        </p:pic>
        <p:pic>
          <p:nvPicPr>
            <p:cNvPr id="87" name="図 86"/>
            <p:cNvPicPr>
              <a:picLocks noChangeAspect="1"/>
            </p:cNvPicPr>
            <p:nvPr/>
          </p:nvPicPr>
          <p:blipFill>
            <a:blip r:embed="rId2"/>
            <a:stretch>
              <a:fillRect/>
            </a:stretch>
          </p:blipFill>
          <p:spPr>
            <a:xfrm>
              <a:off x="3342575" y="4279285"/>
              <a:ext cx="335136" cy="294514"/>
            </a:xfrm>
            <a:prstGeom prst="rect">
              <a:avLst/>
            </a:prstGeom>
          </p:spPr>
        </p:pic>
        <p:pic>
          <p:nvPicPr>
            <p:cNvPr id="89" name="図 88"/>
            <p:cNvPicPr>
              <a:picLocks noChangeAspect="1"/>
            </p:cNvPicPr>
            <p:nvPr/>
          </p:nvPicPr>
          <p:blipFill>
            <a:blip r:embed="rId2"/>
            <a:stretch>
              <a:fillRect/>
            </a:stretch>
          </p:blipFill>
          <p:spPr>
            <a:xfrm>
              <a:off x="2991625" y="4591786"/>
              <a:ext cx="335136" cy="294514"/>
            </a:xfrm>
            <a:prstGeom prst="rect">
              <a:avLst/>
            </a:prstGeom>
          </p:spPr>
        </p:pic>
        <p:pic>
          <p:nvPicPr>
            <p:cNvPr id="90" name="図 89"/>
            <p:cNvPicPr>
              <a:picLocks noChangeAspect="1"/>
            </p:cNvPicPr>
            <p:nvPr/>
          </p:nvPicPr>
          <p:blipFill>
            <a:blip r:embed="rId3"/>
            <a:stretch>
              <a:fillRect/>
            </a:stretch>
          </p:blipFill>
          <p:spPr>
            <a:xfrm>
              <a:off x="3701841" y="4094193"/>
              <a:ext cx="621538" cy="857294"/>
            </a:xfrm>
            <a:prstGeom prst="rect">
              <a:avLst/>
            </a:prstGeom>
          </p:spPr>
        </p:pic>
        <p:sp>
          <p:nvSpPr>
            <p:cNvPr id="93" name="テキスト ボックス 92"/>
            <p:cNvSpPr txBox="1"/>
            <p:nvPr/>
          </p:nvSpPr>
          <p:spPr>
            <a:xfrm>
              <a:off x="3767203" y="4184123"/>
              <a:ext cx="484385" cy="415498"/>
            </a:xfrm>
            <a:prstGeom prst="rect">
              <a:avLst/>
            </a:prstGeom>
            <a:noFill/>
          </p:spPr>
          <p:txBody>
            <a:bodyPr wrap="square" rtlCol="0">
              <a:spAutoFit/>
            </a:bodyPr>
            <a:lstStyle/>
            <a:p>
              <a:r>
                <a:rPr lang="en-US" altLang="ja-JP" sz="1050" dirty="0">
                  <a:solidFill>
                    <a:prstClr val="black"/>
                  </a:solidFill>
                </a:rPr>
                <a:t>400TB</a:t>
              </a:r>
              <a:endParaRPr lang="en-US" sz="1050" dirty="0">
                <a:solidFill>
                  <a:prstClr val="black"/>
                </a:solidFill>
              </a:endParaRPr>
            </a:p>
          </p:txBody>
        </p:sp>
        <p:pic>
          <p:nvPicPr>
            <p:cNvPr id="95" name="図 94"/>
            <p:cNvPicPr>
              <a:picLocks noChangeAspect="1"/>
            </p:cNvPicPr>
            <p:nvPr/>
          </p:nvPicPr>
          <p:blipFill>
            <a:blip r:embed="rId9"/>
            <a:stretch>
              <a:fillRect/>
            </a:stretch>
          </p:blipFill>
          <p:spPr>
            <a:xfrm>
              <a:off x="3577320" y="4855636"/>
              <a:ext cx="766802" cy="647733"/>
            </a:xfrm>
            <a:prstGeom prst="rect">
              <a:avLst/>
            </a:prstGeom>
          </p:spPr>
        </p:pic>
        <p:sp>
          <p:nvSpPr>
            <p:cNvPr id="96" name="テキスト ボックス 95"/>
            <p:cNvSpPr txBox="1"/>
            <p:nvPr/>
          </p:nvSpPr>
          <p:spPr>
            <a:xfrm>
              <a:off x="3586962" y="4978027"/>
              <a:ext cx="661448" cy="415498"/>
            </a:xfrm>
            <a:prstGeom prst="rect">
              <a:avLst/>
            </a:prstGeom>
            <a:noFill/>
          </p:spPr>
          <p:txBody>
            <a:bodyPr wrap="square" rtlCol="0">
              <a:spAutoFit/>
            </a:bodyPr>
            <a:lstStyle/>
            <a:p>
              <a:r>
                <a:rPr lang="en-US" altLang="ja-JP" sz="1050" dirty="0">
                  <a:solidFill>
                    <a:prstClr val="black"/>
                  </a:solidFill>
                </a:rPr>
                <a:t>400TB+α</a:t>
              </a:r>
              <a:endParaRPr lang="en-US" sz="1050" dirty="0">
                <a:solidFill>
                  <a:prstClr val="black"/>
                </a:solidFill>
              </a:endParaRPr>
            </a:p>
          </p:txBody>
        </p:sp>
        <p:pic>
          <p:nvPicPr>
            <p:cNvPr id="98" name="図 97"/>
            <p:cNvPicPr>
              <a:picLocks noChangeAspect="1"/>
            </p:cNvPicPr>
            <p:nvPr/>
          </p:nvPicPr>
          <p:blipFill>
            <a:blip r:embed="rId2"/>
            <a:stretch>
              <a:fillRect/>
            </a:stretch>
          </p:blipFill>
          <p:spPr>
            <a:xfrm>
              <a:off x="4411559" y="3552819"/>
              <a:ext cx="335136" cy="294514"/>
            </a:xfrm>
            <a:prstGeom prst="rect">
              <a:avLst/>
            </a:prstGeom>
            <a:noFill/>
          </p:spPr>
        </p:pic>
        <p:pic>
          <p:nvPicPr>
            <p:cNvPr id="101" name="図 100"/>
            <p:cNvPicPr>
              <a:picLocks noChangeAspect="1"/>
            </p:cNvPicPr>
            <p:nvPr/>
          </p:nvPicPr>
          <p:blipFill>
            <a:blip r:embed="rId2"/>
            <a:stretch>
              <a:fillRect/>
            </a:stretch>
          </p:blipFill>
          <p:spPr>
            <a:xfrm>
              <a:off x="5747533" y="4374518"/>
              <a:ext cx="335136" cy="294514"/>
            </a:xfrm>
            <a:prstGeom prst="rect">
              <a:avLst/>
            </a:prstGeom>
          </p:spPr>
        </p:pic>
        <p:pic>
          <p:nvPicPr>
            <p:cNvPr id="103" name="図 102"/>
            <p:cNvPicPr>
              <a:picLocks noChangeAspect="1"/>
            </p:cNvPicPr>
            <p:nvPr/>
          </p:nvPicPr>
          <p:blipFill>
            <a:blip r:embed="rId3"/>
            <a:stretch>
              <a:fillRect/>
            </a:stretch>
          </p:blipFill>
          <p:spPr>
            <a:xfrm>
              <a:off x="6372286" y="4070254"/>
              <a:ext cx="497231" cy="685835"/>
            </a:xfrm>
            <a:prstGeom prst="rect">
              <a:avLst/>
            </a:prstGeom>
          </p:spPr>
        </p:pic>
        <p:sp>
          <p:nvSpPr>
            <p:cNvPr id="104" name="テキスト ボックス 103"/>
            <p:cNvSpPr txBox="1"/>
            <p:nvPr/>
          </p:nvSpPr>
          <p:spPr>
            <a:xfrm>
              <a:off x="6392357" y="4114002"/>
              <a:ext cx="552256" cy="253916"/>
            </a:xfrm>
            <a:prstGeom prst="rect">
              <a:avLst/>
            </a:prstGeom>
            <a:noFill/>
          </p:spPr>
          <p:txBody>
            <a:bodyPr wrap="square" rtlCol="0">
              <a:spAutoFit/>
            </a:bodyPr>
            <a:lstStyle/>
            <a:p>
              <a:r>
                <a:rPr lang="en-US" altLang="ja-JP" sz="1050" dirty="0">
                  <a:solidFill>
                    <a:prstClr val="black"/>
                  </a:solidFill>
                </a:rPr>
                <a:t>100TB</a:t>
              </a:r>
              <a:endParaRPr lang="en-US" sz="1050" dirty="0">
                <a:solidFill>
                  <a:prstClr val="black"/>
                </a:solidFill>
              </a:endParaRPr>
            </a:p>
          </p:txBody>
        </p:sp>
        <p:sp>
          <p:nvSpPr>
            <p:cNvPr id="105" name="テキスト ボックス 104"/>
            <p:cNvSpPr txBox="1"/>
            <p:nvPr/>
          </p:nvSpPr>
          <p:spPr>
            <a:xfrm>
              <a:off x="5620029" y="4656988"/>
              <a:ext cx="1411105" cy="219291"/>
            </a:xfrm>
            <a:prstGeom prst="rect">
              <a:avLst/>
            </a:prstGeom>
            <a:noFill/>
          </p:spPr>
          <p:txBody>
            <a:bodyPr wrap="square" rtlCol="0">
              <a:spAutoFit/>
            </a:bodyPr>
            <a:lstStyle/>
            <a:p>
              <a:pPr algn="ctr"/>
              <a:r>
                <a:rPr lang="ja-JP" altLang="en-US" sz="825" dirty="0">
                  <a:solidFill>
                    <a:prstClr val="black"/>
                  </a:solidFill>
                  <a:latin typeface="MS Mincho" panose="02020609040205080304" pitchFamily="49" charset="-128"/>
                  <a:ea typeface="MS Mincho" panose="02020609040205080304" pitchFamily="49" charset="-128"/>
                </a:rPr>
                <a:t>山麓一般解析システム</a:t>
              </a:r>
              <a:endParaRPr lang="en-US" sz="825" dirty="0">
                <a:solidFill>
                  <a:prstClr val="black"/>
                </a:solidFill>
                <a:latin typeface="MS Mincho" panose="02020609040205080304" pitchFamily="49" charset="-128"/>
                <a:ea typeface="MS Mincho" panose="02020609040205080304" pitchFamily="49" charset="-128"/>
              </a:endParaRPr>
            </a:p>
          </p:txBody>
        </p:sp>
        <p:pic>
          <p:nvPicPr>
            <p:cNvPr id="107" name="図 106"/>
            <p:cNvPicPr>
              <a:picLocks noChangeAspect="1"/>
            </p:cNvPicPr>
            <p:nvPr/>
          </p:nvPicPr>
          <p:blipFill>
            <a:blip r:embed="rId2"/>
            <a:stretch>
              <a:fillRect/>
            </a:stretch>
          </p:blipFill>
          <p:spPr>
            <a:xfrm>
              <a:off x="4864856" y="4129889"/>
              <a:ext cx="335136" cy="294514"/>
            </a:xfrm>
            <a:prstGeom prst="rect">
              <a:avLst/>
            </a:prstGeom>
            <a:noFill/>
          </p:spPr>
        </p:pic>
        <p:sp>
          <p:nvSpPr>
            <p:cNvPr id="108" name="テキスト ボックス 107"/>
            <p:cNvSpPr txBox="1"/>
            <p:nvPr/>
          </p:nvSpPr>
          <p:spPr>
            <a:xfrm>
              <a:off x="4454085" y="4690814"/>
              <a:ext cx="1101441" cy="346249"/>
            </a:xfrm>
            <a:prstGeom prst="rect">
              <a:avLst/>
            </a:prstGeom>
            <a:noFill/>
          </p:spPr>
          <p:txBody>
            <a:bodyPr wrap="square" rtlCol="0">
              <a:spAutoFit/>
            </a:bodyPr>
            <a:lstStyle/>
            <a:p>
              <a:pPr algn="ctr"/>
              <a:r>
                <a:rPr lang="ja-JP" altLang="en-US" sz="825" dirty="0">
                  <a:solidFill>
                    <a:prstClr val="black"/>
                  </a:solidFill>
                  <a:latin typeface="MS Mincho" panose="02020609040205080304" pitchFamily="49" charset="-128"/>
                  <a:ea typeface="MS Mincho" panose="02020609040205080304" pitchFamily="49" charset="-128"/>
                </a:rPr>
                <a:t>山麓仮想化システム</a:t>
              </a:r>
              <a:endParaRPr lang="en-US" sz="825" dirty="0">
                <a:solidFill>
                  <a:prstClr val="black"/>
                </a:solidFill>
                <a:latin typeface="MS Mincho" panose="02020609040205080304" pitchFamily="49" charset="-128"/>
                <a:ea typeface="MS Mincho" panose="02020609040205080304" pitchFamily="49" charset="-128"/>
              </a:endParaRPr>
            </a:p>
          </p:txBody>
        </p:sp>
        <p:pic>
          <p:nvPicPr>
            <p:cNvPr id="109" name="図 108"/>
            <p:cNvPicPr>
              <a:picLocks noChangeAspect="1"/>
            </p:cNvPicPr>
            <p:nvPr/>
          </p:nvPicPr>
          <p:blipFill>
            <a:blip r:embed="rId2"/>
            <a:stretch>
              <a:fillRect/>
            </a:stretch>
          </p:blipFill>
          <p:spPr>
            <a:xfrm>
              <a:off x="5187753" y="4129889"/>
              <a:ext cx="335136" cy="294514"/>
            </a:xfrm>
            <a:prstGeom prst="rect">
              <a:avLst/>
            </a:prstGeom>
            <a:noFill/>
          </p:spPr>
        </p:pic>
        <p:pic>
          <p:nvPicPr>
            <p:cNvPr id="110" name="図 109"/>
            <p:cNvPicPr>
              <a:picLocks noChangeAspect="1"/>
            </p:cNvPicPr>
            <p:nvPr/>
          </p:nvPicPr>
          <p:blipFill>
            <a:blip r:embed="rId2"/>
            <a:stretch>
              <a:fillRect/>
            </a:stretch>
          </p:blipFill>
          <p:spPr>
            <a:xfrm>
              <a:off x="4523409" y="4120026"/>
              <a:ext cx="335136" cy="294514"/>
            </a:xfrm>
            <a:prstGeom prst="rect">
              <a:avLst/>
            </a:prstGeom>
          </p:spPr>
        </p:pic>
        <p:pic>
          <p:nvPicPr>
            <p:cNvPr id="111" name="図 110"/>
            <p:cNvPicPr>
              <a:picLocks noChangeAspect="1"/>
            </p:cNvPicPr>
            <p:nvPr/>
          </p:nvPicPr>
          <p:blipFill>
            <a:blip r:embed="rId2"/>
            <a:stretch>
              <a:fillRect/>
            </a:stretch>
          </p:blipFill>
          <p:spPr>
            <a:xfrm>
              <a:off x="4864856" y="4440868"/>
              <a:ext cx="335136" cy="294514"/>
            </a:xfrm>
            <a:prstGeom prst="rect">
              <a:avLst/>
            </a:prstGeom>
            <a:noFill/>
          </p:spPr>
        </p:pic>
        <p:pic>
          <p:nvPicPr>
            <p:cNvPr id="112" name="図 111"/>
            <p:cNvPicPr>
              <a:picLocks noChangeAspect="1"/>
            </p:cNvPicPr>
            <p:nvPr/>
          </p:nvPicPr>
          <p:blipFill>
            <a:blip r:embed="rId2"/>
            <a:stretch>
              <a:fillRect/>
            </a:stretch>
          </p:blipFill>
          <p:spPr>
            <a:xfrm>
              <a:off x="5187753" y="4440868"/>
              <a:ext cx="335136" cy="294514"/>
            </a:xfrm>
            <a:prstGeom prst="rect">
              <a:avLst/>
            </a:prstGeom>
            <a:noFill/>
          </p:spPr>
        </p:pic>
        <p:pic>
          <p:nvPicPr>
            <p:cNvPr id="113" name="図 112"/>
            <p:cNvPicPr>
              <a:picLocks noChangeAspect="1"/>
            </p:cNvPicPr>
            <p:nvPr/>
          </p:nvPicPr>
          <p:blipFill>
            <a:blip r:embed="rId2"/>
            <a:stretch>
              <a:fillRect/>
            </a:stretch>
          </p:blipFill>
          <p:spPr>
            <a:xfrm>
              <a:off x="4524426" y="4418341"/>
              <a:ext cx="335136" cy="294514"/>
            </a:xfrm>
            <a:prstGeom prst="rect">
              <a:avLst/>
            </a:prstGeom>
          </p:spPr>
        </p:pic>
        <p:pic>
          <p:nvPicPr>
            <p:cNvPr id="114" name="図 113"/>
            <p:cNvPicPr>
              <a:picLocks noChangeAspect="1"/>
            </p:cNvPicPr>
            <p:nvPr/>
          </p:nvPicPr>
          <p:blipFill>
            <a:blip r:embed="rId2"/>
            <a:stretch>
              <a:fillRect/>
            </a:stretch>
          </p:blipFill>
          <p:spPr>
            <a:xfrm>
              <a:off x="4445894" y="4961295"/>
              <a:ext cx="335136" cy="294514"/>
            </a:xfrm>
            <a:prstGeom prst="rect">
              <a:avLst/>
            </a:prstGeom>
          </p:spPr>
        </p:pic>
        <p:pic>
          <p:nvPicPr>
            <p:cNvPr id="115" name="図 114"/>
            <p:cNvPicPr>
              <a:picLocks noChangeAspect="1"/>
            </p:cNvPicPr>
            <p:nvPr/>
          </p:nvPicPr>
          <p:blipFill>
            <a:blip r:embed="rId2"/>
            <a:stretch>
              <a:fillRect/>
            </a:stretch>
          </p:blipFill>
          <p:spPr>
            <a:xfrm>
              <a:off x="4764668" y="4983798"/>
              <a:ext cx="335136" cy="294514"/>
            </a:xfrm>
            <a:prstGeom prst="rect">
              <a:avLst/>
            </a:prstGeom>
            <a:noFill/>
          </p:spPr>
        </p:pic>
        <p:sp>
          <p:nvSpPr>
            <p:cNvPr id="116" name="テキスト ボックス 115"/>
            <p:cNvSpPr txBox="1"/>
            <p:nvPr/>
          </p:nvSpPr>
          <p:spPr>
            <a:xfrm>
              <a:off x="4620808" y="5559161"/>
              <a:ext cx="1519925" cy="219291"/>
            </a:xfrm>
            <a:prstGeom prst="rect">
              <a:avLst/>
            </a:prstGeom>
            <a:noFill/>
          </p:spPr>
          <p:txBody>
            <a:bodyPr wrap="square" rtlCol="0">
              <a:spAutoFit/>
            </a:bodyPr>
            <a:lstStyle/>
            <a:p>
              <a:pPr algn="ctr"/>
              <a:r>
                <a:rPr lang="ja-JP" altLang="en-US" sz="825" dirty="0">
                  <a:solidFill>
                    <a:prstClr val="black"/>
                  </a:solidFill>
                  <a:latin typeface="MS Mincho" panose="02020609040205080304" pitchFamily="49" charset="-128"/>
                  <a:ea typeface="MS Mincho" panose="02020609040205080304" pitchFamily="49" charset="-128"/>
                </a:rPr>
                <a:t>山麓観測所運営システム</a:t>
              </a:r>
              <a:endParaRPr lang="en-US" sz="825" dirty="0">
                <a:solidFill>
                  <a:prstClr val="black"/>
                </a:solidFill>
                <a:latin typeface="MS Mincho" panose="02020609040205080304" pitchFamily="49" charset="-128"/>
                <a:ea typeface="MS Mincho" panose="02020609040205080304" pitchFamily="49" charset="-128"/>
              </a:endParaRPr>
            </a:p>
          </p:txBody>
        </p:sp>
        <p:pic>
          <p:nvPicPr>
            <p:cNvPr id="117" name="図 116"/>
            <p:cNvPicPr>
              <a:picLocks noChangeAspect="1"/>
            </p:cNvPicPr>
            <p:nvPr/>
          </p:nvPicPr>
          <p:blipFill>
            <a:blip r:embed="rId2"/>
            <a:stretch>
              <a:fillRect/>
            </a:stretch>
          </p:blipFill>
          <p:spPr>
            <a:xfrm>
              <a:off x="5087564" y="4983798"/>
              <a:ext cx="335136" cy="294514"/>
            </a:xfrm>
            <a:prstGeom prst="rect">
              <a:avLst/>
            </a:prstGeom>
            <a:noFill/>
          </p:spPr>
        </p:pic>
        <p:pic>
          <p:nvPicPr>
            <p:cNvPr id="118" name="図 117"/>
            <p:cNvPicPr>
              <a:picLocks noChangeAspect="1"/>
            </p:cNvPicPr>
            <p:nvPr/>
          </p:nvPicPr>
          <p:blipFill>
            <a:blip r:embed="rId2"/>
            <a:stretch>
              <a:fillRect/>
            </a:stretch>
          </p:blipFill>
          <p:spPr>
            <a:xfrm>
              <a:off x="4445894" y="4961271"/>
              <a:ext cx="335136" cy="294514"/>
            </a:xfrm>
            <a:prstGeom prst="rect">
              <a:avLst/>
            </a:prstGeom>
          </p:spPr>
        </p:pic>
        <p:pic>
          <p:nvPicPr>
            <p:cNvPr id="119" name="図 118"/>
            <p:cNvPicPr>
              <a:picLocks noChangeAspect="1"/>
            </p:cNvPicPr>
            <p:nvPr/>
          </p:nvPicPr>
          <p:blipFill>
            <a:blip r:embed="rId2"/>
            <a:stretch>
              <a:fillRect/>
            </a:stretch>
          </p:blipFill>
          <p:spPr>
            <a:xfrm>
              <a:off x="4764668" y="5294777"/>
              <a:ext cx="335136" cy="294514"/>
            </a:xfrm>
            <a:prstGeom prst="rect">
              <a:avLst/>
            </a:prstGeom>
            <a:noFill/>
          </p:spPr>
        </p:pic>
        <p:pic>
          <p:nvPicPr>
            <p:cNvPr id="120" name="図 119"/>
            <p:cNvPicPr>
              <a:picLocks noChangeAspect="1"/>
            </p:cNvPicPr>
            <p:nvPr/>
          </p:nvPicPr>
          <p:blipFill>
            <a:blip r:embed="rId2"/>
            <a:stretch>
              <a:fillRect/>
            </a:stretch>
          </p:blipFill>
          <p:spPr>
            <a:xfrm>
              <a:off x="5087564" y="5294777"/>
              <a:ext cx="335136" cy="294514"/>
            </a:xfrm>
            <a:prstGeom prst="rect">
              <a:avLst/>
            </a:prstGeom>
            <a:noFill/>
          </p:spPr>
        </p:pic>
        <p:pic>
          <p:nvPicPr>
            <p:cNvPr id="121" name="図 120"/>
            <p:cNvPicPr>
              <a:picLocks noChangeAspect="1"/>
            </p:cNvPicPr>
            <p:nvPr/>
          </p:nvPicPr>
          <p:blipFill>
            <a:blip r:embed="rId2"/>
            <a:stretch>
              <a:fillRect/>
            </a:stretch>
          </p:blipFill>
          <p:spPr>
            <a:xfrm>
              <a:off x="4445894" y="5272250"/>
              <a:ext cx="335136" cy="294514"/>
            </a:xfrm>
            <a:prstGeom prst="rect">
              <a:avLst/>
            </a:prstGeom>
          </p:spPr>
        </p:pic>
        <p:pic>
          <p:nvPicPr>
            <p:cNvPr id="122" name="図 121"/>
            <p:cNvPicPr>
              <a:picLocks noChangeAspect="1"/>
            </p:cNvPicPr>
            <p:nvPr/>
          </p:nvPicPr>
          <p:blipFill>
            <a:blip r:embed="rId2"/>
            <a:stretch>
              <a:fillRect/>
            </a:stretch>
          </p:blipFill>
          <p:spPr>
            <a:xfrm>
              <a:off x="5408263" y="4983798"/>
              <a:ext cx="335136" cy="294514"/>
            </a:xfrm>
            <a:prstGeom prst="rect">
              <a:avLst/>
            </a:prstGeom>
            <a:noFill/>
          </p:spPr>
        </p:pic>
        <p:pic>
          <p:nvPicPr>
            <p:cNvPr id="123" name="図 122"/>
            <p:cNvPicPr>
              <a:picLocks noChangeAspect="1"/>
            </p:cNvPicPr>
            <p:nvPr/>
          </p:nvPicPr>
          <p:blipFill>
            <a:blip r:embed="rId2"/>
            <a:stretch>
              <a:fillRect/>
            </a:stretch>
          </p:blipFill>
          <p:spPr>
            <a:xfrm>
              <a:off x="5738378" y="4983798"/>
              <a:ext cx="335136" cy="294514"/>
            </a:xfrm>
            <a:prstGeom prst="rect">
              <a:avLst/>
            </a:prstGeom>
            <a:noFill/>
          </p:spPr>
        </p:pic>
        <p:pic>
          <p:nvPicPr>
            <p:cNvPr id="124" name="図 123"/>
            <p:cNvPicPr>
              <a:picLocks noChangeAspect="1"/>
            </p:cNvPicPr>
            <p:nvPr/>
          </p:nvPicPr>
          <p:blipFill>
            <a:blip r:embed="rId2"/>
            <a:stretch>
              <a:fillRect/>
            </a:stretch>
          </p:blipFill>
          <p:spPr>
            <a:xfrm>
              <a:off x="5408263" y="5294777"/>
              <a:ext cx="335136" cy="294514"/>
            </a:xfrm>
            <a:prstGeom prst="rect">
              <a:avLst/>
            </a:prstGeom>
            <a:noFill/>
          </p:spPr>
        </p:pic>
        <p:sp>
          <p:nvSpPr>
            <p:cNvPr id="128" name="テキスト ボックス 127"/>
            <p:cNvSpPr txBox="1"/>
            <p:nvPr/>
          </p:nvSpPr>
          <p:spPr>
            <a:xfrm>
              <a:off x="7929703" y="5623964"/>
              <a:ext cx="974711" cy="219291"/>
            </a:xfrm>
            <a:prstGeom prst="rect">
              <a:avLst/>
            </a:prstGeom>
            <a:noFill/>
          </p:spPr>
          <p:txBody>
            <a:bodyPr wrap="square" rtlCol="0">
              <a:spAutoFit/>
            </a:bodyPr>
            <a:lstStyle/>
            <a:p>
              <a:r>
                <a:rPr lang="ja-JP" altLang="en-US" sz="825" dirty="0">
                  <a:solidFill>
                    <a:prstClr val="black"/>
                  </a:solidFill>
                </a:rPr>
                <a:t>外部運用支援員</a:t>
              </a:r>
              <a:endParaRPr lang="en-US" sz="825" dirty="0">
                <a:solidFill>
                  <a:prstClr val="black"/>
                </a:solidFill>
              </a:endParaRPr>
            </a:p>
          </p:txBody>
        </p:sp>
        <p:pic>
          <p:nvPicPr>
            <p:cNvPr id="129" name="図 128"/>
            <p:cNvPicPr>
              <a:picLocks noChangeAspect="1"/>
            </p:cNvPicPr>
            <p:nvPr/>
          </p:nvPicPr>
          <p:blipFill>
            <a:blip r:embed="rId10"/>
            <a:stretch>
              <a:fillRect/>
            </a:stretch>
          </p:blipFill>
          <p:spPr>
            <a:xfrm>
              <a:off x="8129126" y="5291623"/>
              <a:ext cx="319104" cy="366731"/>
            </a:xfrm>
            <a:prstGeom prst="rect">
              <a:avLst/>
            </a:prstGeom>
          </p:spPr>
        </p:pic>
        <p:pic>
          <p:nvPicPr>
            <p:cNvPr id="130" name="図 129"/>
            <p:cNvPicPr>
              <a:picLocks noChangeAspect="1"/>
            </p:cNvPicPr>
            <p:nvPr/>
          </p:nvPicPr>
          <p:blipFill>
            <a:blip r:embed="rId2"/>
            <a:stretch>
              <a:fillRect/>
            </a:stretch>
          </p:blipFill>
          <p:spPr>
            <a:xfrm>
              <a:off x="229230" y="3713372"/>
              <a:ext cx="335136" cy="294514"/>
            </a:xfrm>
            <a:prstGeom prst="rect">
              <a:avLst/>
            </a:prstGeom>
          </p:spPr>
        </p:pic>
        <p:pic>
          <p:nvPicPr>
            <p:cNvPr id="131" name="図 130"/>
            <p:cNvPicPr>
              <a:picLocks noChangeAspect="1"/>
            </p:cNvPicPr>
            <p:nvPr/>
          </p:nvPicPr>
          <p:blipFill>
            <a:blip r:embed="rId2"/>
            <a:stretch>
              <a:fillRect/>
            </a:stretch>
          </p:blipFill>
          <p:spPr>
            <a:xfrm>
              <a:off x="606491" y="3713372"/>
              <a:ext cx="335136" cy="294514"/>
            </a:xfrm>
            <a:prstGeom prst="rect">
              <a:avLst/>
            </a:prstGeom>
          </p:spPr>
        </p:pic>
        <p:pic>
          <p:nvPicPr>
            <p:cNvPr id="134" name="図 133"/>
            <p:cNvPicPr>
              <a:picLocks noChangeAspect="1"/>
            </p:cNvPicPr>
            <p:nvPr/>
          </p:nvPicPr>
          <p:blipFill>
            <a:blip r:embed="rId3"/>
            <a:stretch>
              <a:fillRect/>
            </a:stretch>
          </p:blipFill>
          <p:spPr>
            <a:xfrm>
              <a:off x="373302" y="4359607"/>
              <a:ext cx="414359" cy="571529"/>
            </a:xfrm>
            <a:prstGeom prst="rect">
              <a:avLst/>
            </a:prstGeom>
          </p:spPr>
        </p:pic>
        <p:sp>
          <p:nvSpPr>
            <p:cNvPr id="135" name="テキスト ボックス 134"/>
            <p:cNvSpPr txBox="1"/>
            <p:nvPr/>
          </p:nvSpPr>
          <p:spPr>
            <a:xfrm>
              <a:off x="373302" y="4364869"/>
              <a:ext cx="414359" cy="415498"/>
            </a:xfrm>
            <a:prstGeom prst="rect">
              <a:avLst/>
            </a:prstGeom>
            <a:noFill/>
          </p:spPr>
          <p:txBody>
            <a:bodyPr wrap="square" rtlCol="0">
              <a:spAutoFit/>
            </a:bodyPr>
            <a:lstStyle/>
            <a:p>
              <a:r>
                <a:rPr lang="en-US" altLang="ja-JP" sz="1050" dirty="0">
                  <a:solidFill>
                    <a:prstClr val="black"/>
                  </a:solidFill>
                </a:rPr>
                <a:t>60TB</a:t>
              </a:r>
              <a:endParaRPr lang="en-US" sz="1050" dirty="0">
                <a:solidFill>
                  <a:prstClr val="black"/>
                </a:solidFill>
              </a:endParaRPr>
            </a:p>
          </p:txBody>
        </p:sp>
        <p:pic>
          <p:nvPicPr>
            <p:cNvPr id="136" name="図 135"/>
            <p:cNvPicPr>
              <a:picLocks noChangeAspect="1"/>
            </p:cNvPicPr>
            <p:nvPr/>
          </p:nvPicPr>
          <p:blipFill>
            <a:blip r:embed="rId2"/>
            <a:stretch>
              <a:fillRect/>
            </a:stretch>
          </p:blipFill>
          <p:spPr>
            <a:xfrm>
              <a:off x="223187" y="3991447"/>
              <a:ext cx="335136" cy="294514"/>
            </a:xfrm>
            <a:prstGeom prst="rect">
              <a:avLst/>
            </a:prstGeom>
          </p:spPr>
        </p:pic>
        <p:pic>
          <p:nvPicPr>
            <p:cNvPr id="137" name="図 136"/>
            <p:cNvPicPr>
              <a:picLocks noChangeAspect="1"/>
            </p:cNvPicPr>
            <p:nvPr/>
          </p:nvPicPr>
          <p:blipFill>
            <a:blip r:embed="rId3"/>
            <a:stretch>
              <a:fillRect/>
            </a:stretch>
          </p:blipFill>
          <p:spPr>
            <a:xfrm>
              <a:off x="977920" y="3544427"/>
              <a:ext cx="621538" cy="857294"/>
            </a:xfrm>
            <a:prstGeom prst="rect">
              <a:avLst/>
            </a:prstGeom>
          </p:spPr>
        </p:pic>
        <p:sp>
          <p:nvSpPr>
            <p:cNvPr id="138" name="テキスト ボックス 137"/>
            <p:cNvSpPr txBox="1"/>
            <p:nvPr/>
          </p:nvSpPr>
          <p:spPr>
            <a:xfrm>
              <a:off x="1041582" y="3624664"/>
              <a:ext cx="484385" cy="415498"/>
            </a:xfrm>
            <a:prstGeom prst="rect">
              <a:avLst/>
            </a:prstGeom>
            <a:noFill/>
          </p:spPr>
          <p:txBody>
            <a:bodyPr wrap="square" rtlCol="0">
              <a:spAutoFit/>
            </a:bodyPr>
            <a:lstStyle/>
            <a:p>
              <a:r>
                <a:rPr lang="en-US" altLang="ja-JP" sz="1050" dirty="0">
                  <a:solidFill>
                    <a:prstClr val="black"/>
                  </a:solidFill>
                </a:rPr>
                <a:t>400TB</a:t>
              </a:r>
              <a:endParaRPr lang="en-US" sz="1050" dirty="0">
                <a:solidFill>
                  <a:prstClr val="black"/>
                </a:solidFill>
              </a:endParaRPr>
            </a:p>
          </p:txBody>
        </p:sp>
        <p:cxnSp>
          <p:nvCxnSpPr>
            <p:cNvPr id="141" name="カギ線コネクタ 140"/>
            <p:cNvCxnSpPr>
              <a:stCxn id="8" idx="0"/>
              <a:endCxn id="58" idx="0"/>
            </p:cNvCxnSpPr>
            <p:nvPr/>
          </p:nvCxnSpPr>
          <p:spPr>
            <a:xfrm rot="5400000" flipH="1" flipV="1">
              <a:off x="1957542" y="2369404"/>
              <a:ext cx="95645" cy="2143165"/>
            </a:xfrm>
            <a:prstGeom prst="bentConnector3">
              <a:avLst>
                <a:gd name="adj1" fmla="val 206748"/>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3" name="図 142"/>
            <p:cNvPicPr>
              <a:picLocks noChangeAspect="1"/>
            </p:cNvPicPr>
            <p:nvPr/>
          </p:nvPicPr>
          <p:blipFill>
            <a:blip r:embed="rId2"/>
            <a:stretch>
              <a:fillRect/>
            </a:stretch>
          </p:blipFill>
          <p:spPr>
            <a:xfrm>
              <a:off x="3342575" y="4591786"/>
              <a:ext cx="335136" cy="294514"/>
            </a:xfrm>
            <a:prstGeom prst="rect">
              <a:avLst/>
            </a:prstGeom>
          </p:spPr>
        </p:pic>
        <p:pic>
          <p:nvPicPr>
            <p:cNvPr id="144" name="図 143"/>
            <p:cNvPicPr>
              <a:picLocks noChangeAspect="1"/>
            </p:cNvPicPr>
            <p:nvPr/>
          </p:nvPicPr>
          <p:blipFill>
            <a:blip r:embed="rId3"/>
            <a:stretch>
              <a:fillRect/>
            </a:stretch>
          </p:blipFill>
          <p:spPr>
            <a:xfrm>
              <a:off x="3080304" y="4904566"/>
              <a:ext cx="414359" cy="571529"/>
            </a:xfrm>
            <a:prstGeom prst="rect">
              <a:avLst/>
            </a:prstGeom>
          </p:spPr>
        </p:pic>
        <p:sp>
          <p:nvSpPr>
            <p:cNvPr id="145" name="テキスト ボックス 144"/>
            <p:cNvSpPr txBox="1"/>
            <p:nvPr/>
          </p:nvSpPr>
          <p:spPr>
            <a:xfrm>
              <a:off x="3080304" y="4909828"/>
              <a:ext cx="414359" cy="415498"/>
            </a:xfrm>
            <a:prstGeom prst="rect">
              <a:avLst/>
            </a:prstGeom>
            <a:noFill/>
          </p:spPr>
          <p:txBody>
            <a:bodyPr wrap="square" rtlCol="0">
              <a:spAutoFit/>
            </a:bodyPr>
            <a:lstStyle/>
            <a:p>
              <a:r>
                <a:rPr lang="en-US" altLang="ja-JP" sz="1050" dirty="0">
                  <a:solidFill>
                    <a:prstClr val="black"/>
                  </a:solidFill>
                </a:rPr>
                <a:t>50TB</a:t>
              </a:r>
              <a:endParaRPr lang="en-US" sz="1050" dirty="0">
                <a:solidFill>
                  <a:prstClr val="black"/>
                </a:solidFill>
              </a:endParaRPr>
            </a:p>
          </p:txBody>
        </p:sp>
        <p:sp>
          <p:nvSpPr>
            <p:cNvPr id="146" name="テキスト ボックス 145"/>
            <p:cNvSpPr txBox="1"/>
            <p:nvPr/>
          </p:nvSpPr>
          <p:spPr>
            <a:xfrm>
              <a:off x="153322" y="5577618"/>
              <a:ext cx="4422962" cy="473206"/>
            </a:xfrm>
            <a:prstGeom prst="rect">
              <a:avLst/>
            </a:prstGeom>
            <a:noFill/>
          </p:spPr>
          <p:txBody>
            <a:bodyPr wrap="square" rtlCol="0">
              <a:spAutoFit/>
            </a:bodyPr>
            <a:lstStyle/>
            <a:p>
              <a:r>
                <a:rPr lang="ja-JP" altLang="en-US" sz="825" dirty="0">
                  <a:solidFill>
                    <a:prstClr val="black"/>
                  </a:solidFill>
                  <a:latin typeface="MS Mincho" panose="02020609040205080304" pitchFamily="49" charset="-128"/>
                  <a:ea typeface="MS Mincho" panose="02020609040205080304" pitchFamily="49" charset="-128"/>
                </a:rPr>
                <a:t>　　は買取機器。</a:t>
              </a:r>
              <a:endParaRPr lang="en-US" altLang="ja-JP" sz="825" dirty="0">
                <a:solidFill>
                  <a:prstClr val="black"/>
                </a:solidFill>
                <a:latin typeface="MS Mincho" panose="02020609040205080304" pitchFamily="49" charset="-128"/>
                <a:ea typeface="MS Mincho" panose="02020609040205080304" pitchFamily="49" charset="-128"/>
              </a:endParaRPr>
            </a:p>
            <a:p>
              <a:r>
                <a:rPr lang="en-US" altLang="ja-JP" sz="825" dirty="0">
                  <a:solidFill>
                    <a:prstClr val="black"/>
                  </a:solidFill>
                  <a:latin typeface="MS Mincho" panose="02020609040205080304" pitchFamily="49" charset="-128"/>
                  <a:ea typeface="MS Mincho" panose="02020609040205080304" pitchFamily="49" charset="-128"/>
                </a:rPr>
                <a:t>※1</a:t>
              </a:r>
              <a:r>
                <a:rPr lang="ja-JP" altLang="en-US" sz="825" dirty="0">
                  <a:solidFill>
                    <a:prstClr val="black"/>
                  </a:solidFill>
                  <a:latin typeface="MS Mincho" panose="02020609040205080304" pitchFamily="49" charset="-128"/>
                  <a:ea typeface="MS Mincho" panose="02020609040205080304" pitchFamily="49" charset="-128"/>
                </a:rPr>
                <a:t>　本調達契約範囲外</a:t>
              </a:r>
              <a:endParaRPr lang="en-US" altLang="ja-JP" sz="825" dirty="0">
                <a:solidFill>
                  <a:prstClr val="black"/>
                </a:solidFill>
                <a:latin typeface="MS Mincho" panose="02020609040205080304" pitchFamily="49" charset="-128"/>
                <a:ea typeface="MS Mincho" panose="02020609040205080304" pitchFamily="49" charset="-128"/>
              </a:endParaRPr>
            </a:p>
            <a:p>
              <a:r>
                <a:rPr lang="en-US" altLang="ja-JP" sz="825" dirty="0">
                  <a:solidFill>
                    <a:prstClr val="black"/>
                  </a:solidFill>
                  <a:latin typeface="MS Mincho" panose="02020609040205080304" pitchFamily="49" charset="-128"/>
                  <a:ea typeface="MS Mincho" panose="02020609040205080304" pitchFamily="49" charset="-128"/>
                </a:rPr>
                <a:t>※2</a:t>
              </a:r>
              <a:r>
                <a:rPr lang="ja-JP" altLang="en-US" sz="825" dirty="0">
                  <a:solidFill>
                    <a:prstClr val="black"/>
                  </a:solidFill>
                  <a:latin typeface="MS Mincho" panose="02020609040205080304" pitchFamily="49" charset="-128"/>
                  <a:ea typeface="MS Mincho" panose="02020609040205080304" pitchFamily="49" charset="-128"/>
                </a:rPr>
                <a:t>　運用支援を本契約で調達し、ハードウェアは本調達契約範囲外。</a:t>
              </a:r>
              <a:endParaRPr lang="en-US" sz="825" dirty="0">
                <a:solidFill>
                  <a:prstClr val="black"/>
                </a:solidFill>
                <a:latin typeface="MS Mincho" panose="02020609040205080304" pitchFamily="49" charset="-128"/>
                <a:ea typeface="MS Mincho" panose="02020609040205080304" pitchFamily="49" charset="-128"/>
              </a:endParaRPr>
            </a:p>
          </p:txBody>
        </p:sp>
        <p:pic>
          <p:nvPicPr>
            <p:cNvPr id="125" name="図 124"/>
            <p:cNvPicPr>
              <a:picLocks noChangeAspect="1"/>
            </p:cNvPicPr>
            <p:nvPr/>
          </p:nvPicPr>
          <p:blipFill>
            <a:blip r:embed="rId9"/>
            <a:stretch>
              <a:fillRect/>
            </a:stretch>
          </p:blipFill>
          <p:spPr>
            <a:xfrm>
              <a:off x="868075" y="4349549"/>
              <a:ext cx="766802" cy="647733"/>
            </a:xfrm>
            <a:prstGeom prst="rect">
              <a:avLst/>
            </a:prstGeom>
          </p:spPr>
        </p:pic>
        <p:sp>
          <p:nvSpPr>
            <p:cNvPr id="133" name="テキスト ボックス 132"/>
            <p:cNvSpPr txBox="1"/>
            <p:nvPr/>
          </p:nvSpPr>
          <p:spPr>
            <a:xfrm>
              <a:off x="985998" y="4471940"/>
              <a:ext cx="484385" cy="415498"/>
            </a:xfrm>
            <a:prstGeom prst="rect">
              <a:avLst/>
            </a:prstGeom>
            <a:noFill/>
          </p:spPr>
          <p:txBody>
            <a:bodyPr wrap="square" rtlCol="0">
              <a:spAutoFit/>
            </a:bodyPr>
            <a:lstStyle/>
            <a:p>
              <a:r>
                <a:rPr lang="en-US" altLang="ja-JP" sz="1050" dirty="0">
                  <a:solidFill>
                    <a:prstClr val="black"/>
                  </a:solidFill>
                </a:rPr>
                <a:t>400TB</a:t>
              </a:r>
              <a:endParaRPr lang="en-US" sz="1050" dirty="0">
                <a:solidFill>
                  <a:prstClr val="black"/>
                </a:solidFill>
              </a:endParaRPr>
            </a:p>
          </p:txBody>
        </p:sp>
        <p:pic>
          <p:nvPicPr>
            <p:cNvPr id="140" name="図 139"/>
            <p:cNvPicPr>
              <a:picLocks noChangeAspect="1"/>
            </p:cNvPicPr>
            <p:nvPr/>
          </p:nvPicPr>
          <p:blipFill>
            <a:blip r:embed="rId2"/>
            <a:stretch>
              <a:fillRect/>
            </a:stretch>
          </p:blipFill>
          <p:spPr>
            <a:xfrm>
              <a:off x="606491" y="3995461"/>
              <a:ext cx="335136" cy="294514"/>
            </a:xfrm>
            <a:prstGeom prst="rect">
              <a:avLst/>
            </a:prstGeom>
          </p:spPr>
        </p:pic>
        <p:sp>
          <p:nvSpPr>
            <p:cNvPr id="148" name="テキスト ボックス 147"/>
            <p:cNvSpPr txBox="1"/>
            <p:nvPr/>
          </p:nvSpPr>
          <p:spPr>
            <a:xfrm>
              <a:off x="3093738" y="3798717"/>
              <a:ext cx="1350436" cy="346249"/>
            </a:xfrm>
            <a:prstGeom prst="rect">
              <a:avLst/>
            </a:prstGeom>
            <a:noFill/>
          </p:spPr>
          <p:txBody>
            <a:bodyPr wrap="square" rtlCol="0">
              <a:spAutoFit/>
            </a:bodyPr>
            <a:lstStyle/>
            <a:p>
              <a:pPr algn="ctr"/>
              <a:r>
                <a:rPr lang="ja-JP" altLang="en-US" sz="825" dirty="0">
                  <a:solidFill>
                    <a:prstClr val="black"/>
                  </a:solidFill>
                  <a:latin typeface="MS Mincho" panose="02020609040205080304" pitchFamily="49" charset="-128"/>
                  <a:ea typeface="MS Mincho" panose="02020609040205080304" pitchFamily="49" charset="-128"/>
                </a:rPr>
                <a:t>山麓ファイアウォール</a:t>
              </a:r>
              <a:r>
                <a:rPr lang="en-US" altLang="ja-JP" sz="825" dirty="0">
                  <a:solidFill>
                    <a:prstClr val="black"/>
                  </a:solidFill>
                  <a:latin typeface="MS Mincho" panose="02020609040205080304" pitchFamily="49" charset="-128"/>
                  <a:ea typeface="MS Mincho" panose="02020609040205080304" pitchFamily="49" charset="-128"/>
                </a:rPr>
                <a:t>※1</a:t>
              </a:r>
              <a:endParaRPr lang="en-US" sz="825" dirty="0">
                <a:solidFill>
                  <a:prstClr val="black"/>
                </a:solidFill>
                <a:latin typeface="MS Mincho" panose="02020609040205080304" pitchFamily="49" charset="-128"/>
                <a:ea typeface="MS Mincho" panose="02020609040205080304" pitchFamily="49" charset="-128"/>
              </a:endParaRPr>
            </a:p>
          </p:txBody>
        </p:sp>
        <p:sp>
          <p:nvSpPr>
            <p:cNvPr id="94" name="テキスト ボックス 93"/>
            <p:cNvSpPr txBox="1"/>
            <p:nvPr/>
          </p:nvSpPr>
          <p:spPr>
            <a:xfrm>
              <a:off x="3065452" y="5428851"/>
              <a:ext cx="1142015" cy="346249"/>
            </a:xfrm>
            <a:prstGeom prst="rect">
              <a:avLst/>
            </a:prstGeom>
            <a:noFill/>
          </p:spPr>
          <p:txBody>
            <a:bodyPr wrap="square" rtlCol="0">
              <a:spAutoFit/>
            </a:bodyPr>
            <a:lstStyle/>
            <a:p>
              <a:pPr algn="ctr"/>
              <a:r>
                <a:rPr lang="ja-JP" altLang="en-US" sz="825" dirty="0">
                  <a:solidFill>
                    <a:prstClr val="black"/>
                  </a:solidFill>
                  <a:latin typeface="MS Mincho" panose="02020609040205080304" pitchFamily="49" charset="-128"/>
                  <a:ea typeface="MS Mincho" panose="02020609040205080304" pitchFamily="49" charset="-128"/>
                </a:rPr>
                <a:t>すばる望遠鏡データ</a:t>
              </a:r>
              <a:endParaRPr lang="en-US" altLang="ja-JP" sz="825" dirty="0">
                <a:solidFill>
                  <a:prstClr val="black"/>
                </a:solidFill>
                <a:latin typeface="MS Mincho" panose="02020609040205080304" pitchFamily="49" charset="-128"/>
                <a:ea typeface="MS Mincho" panose="02020609040205080304" pitchFamily="49" charset="-128"/>
              </a:endParaRPr>
            </a:p>
            <a:p>
              <a:pPr algn="ctr"/>
              <a:r>
                <a:rPr lang="ja-JP" altLang="en-US" sz="825" dirty="0">
                  <a:solidFill>
                    <a:prstClr val="black"/>
                  </a:solidFill>
                  <a:latin typeface="MS Mincho" panose="02020609040205080304" pitchFamily="49" charset="-128"/>
                  <a:ea typeface="MS Mincho" panose="02020609040205080304" pitchFamily="49" charset="-128"/>
                </a:rPr>
                <a:t>アーカイブシステム</a:t>
              </a:r>
              <a:endParaRPr lang="en-US" sz="825" dirty="0">
                <a:solidFill>
                  <a:prstClr val="black"/>
                </a:solidFill>
                <a:latin typeface="MS Mincho" panose="02020609040205080304" pitchFamily="49" charset="-128"/>
                <a:ea typeface="MS Mincho" panose="02020609040205080304" pitchFamily="49" charset="-128"/>
              </a:endParaRPr>
            </a:p>
          </p:txBody>
        </p:sp>
        <p:sp>
          <p:nvSpPr>
            <p:cNvPr id="149" name="テキスト ボックス 148"/>
            <p:cNvSpPr txBox="1"/>
            <p:nvPr/>
          </p:nvSpPr>
          <p:spPr>
            <a:xfrm>
              <a:off x="5774979" y="3308020"/>
              <a:ext cx="1703336" cy="219291"/>
            </a:xfrm>
            <a:prstGeom prst="rect">
              <a:avLst/>
            </a:prstGeom>
            <a:noFill/>
          </p:spPr>
          <p:txBody>
            <a:bodyPr wrap="square" rtlCol="0">
              <a:spAutoFit/>
            </a:bodyPr>
            <a:lstStyle/>
            <a:p>
              <a:pPr algn="ctr"/>
              <a:r>
                <a:rPr lang="ja-JP" altLang="en-US" sz="825" dirty="0">
                  <a:solidFill>
                    <a:prstClr val="black"/>
                  </a:solidFill>
                  <a:latin typeface="MS Mincho" panose="02020609040205080304" pitchFamily="49" charset="-128"/>
                  <a:ea typeface="MS Mincho" panose="02020609040205080304" pitchFamily="49" charset="-128"/>
                </a:rPr>
                <a:t>ハレポハクファイアウォール</a:t>
              </a:r>
              <a:r>
                <a:rPr lang="en-US" altLang="ja-JP" sz="825" dirty="0">
                  <a:solidFill>
                    <a:prstClr val="black"/>
                  </a:solidFill>
                  <a:latin typeface="MS Mincho" panose="02020609040205080304" pitchFamily="49" charset="-128"/>
                  <a:ea typeface="MS Mincho" panose="02020609040205080304" pitchFamily="49" charset="-128"/>
                </a:rPr>
                <a:t>※1</a:t>
              </a:r>
              <a:endParaRPr lang="en-US" sz="825" dirty="0">
                <a:solidFill>
                  <a:prstClr val="black"/>
                </a:solidFill>
                <a:latin typeface="MS Mincho" panose="02020609040205080304" pitchFamily="49" charset="-128"/>
                <a:ea typeface="MS Mincho" panose="02020609040205080304" pitchFamily="49" charset="-128"/>
              </a:endParaRPr>
            </a:p>
          </p:txBody>
        </p:sp>
        <p:pic>
          <p:nvPicPr>
            <p:cNvPr id="152" name="図 151"/>
            <p:cNvPicPr>
              <a:picLocks noChangeAspect="1"/>
            </p:cNvPicPr>
            <p:nvPr/>
          </p:nvPicPr>
          <p:blipFill>
            <a:blip r:embed="rId11"/>
            <a:stretch>
              <a:fillRect/>
            </a:stretch>
          </p:blipFill>
          <p:spPr>
            <a:xfrm>
              <a:off x="1046928" y="2089092"/>
              <a:ext cx="207243" cy="144117"/>
            </a:xfrm>
            <a:prstGeom prst="rect">
              <a:avLst/>
            </a:prstGeom>
          </p:spPr>
        </p:pic>
        <p:sp>
          <p:nvSpPr>
            <p:cNvPr id="153" name="テキスト ボックス 152"/>
            <p:cNvSpPr txBox="1"/>
            <p:nvPr/>
          </p:nvSpPr>
          <p:spPr>
            <a:xfrm>
              <a:off x="1043611" y="2646778"/>
              <a:ext cx="940498" cy="473206"/>
            </a:xfrm>
            <a:prstGeom prst="rect">
              <a:avLst/>
            </a:prstGeom>
            <a:noFill/>
          </p:spPr>
          <p:txBody>
            <a:bodyPr wrap="square" rtlCol="0">
              <a:spAutoFit/>
            </a:bodyPr>
            <a:lstStyle/>
            <a:p>
              <a:pPr algn="ctr"/>
              <a:r>
                <a:rPr lang="ja-JP" altLang="en-US" sz="825" dirty="0">
                  <a:solidFill>
                    <a:prstClr val="black"/>
                  </a:solidFill>
                  <a:latin typeface="MS Mincho" panose="02020609040205080304" pitchFamily="49" charset="-128"/>
                  <a:ea typeface="MS Mincho" panose="02020609040205080304" pitchFamily="49" charset="-128"/>
                </a:rPr>
                <a:t>山頂ドーム</a:t>
              </a:r>
              <a:endParaRPr lang="en-US" altLang="ja-JP" sz="825" dirty="0">
                <a:solidFill>
                  <a:prstClr val="black"/>
                </a:solidFill>
                <a:latin typeface="MS Mincho" panose="02020609040205080304" pitchFamily="49" charset="-128"/>
                <a:ea typeface="MS Mincho" panose="02020609040205080304" pitchFamily="49" charset="-128"/>
              </a:endParaRPr>
            </a:p>
            <a:p>
              <a:pPr algn="ctr"/>
              <a:r>
                <a:rPr lang="ja-JP" altLang="en-US" sz="825" dirty="0">
                  <a:solidFill>
                    <a:prstClr val="black"/>
                  </a:solidFill>
                  <a:latin typeface="MS Mincho" panose="02020609040205080304" pitchFamily="49" charset="-128"/>
                  <a:ea typeface="MS Mincho" panose="02020609040205080304" pitchFamily="49" charset="-128"/>
                </a:rPr>
                <a:t>ネットワーク</a:t>
              </a:r>
              <a:r>
                <a:rPr lang="en-US" altLang="ja-JP" sz="825" dirty="0">
                  <a:solidFill>
                    <a:prstClr val="black"/>
                  </a:solidFill>
                  <a:latin typeface="MS Mincho" panose="02020609040205080304" pitchFamily="49" charset="-128"/>
                  <a:ea typeface="MS Mincho" panose="02020609040205080304" pitchFamily="49" charset="-128"/>
                </a:rPr>
                <a:t>※1</a:t>
              </a:r>
              <a:endParaRPr lang="en-US" sz="825" dirty="0">
                <a:solidFill>
                  <a:prstClr val="black"/>
                </a:solidFill>
                <a:latin typeface="MS Mincho" panose="02020609040205080304" pitchFamily="49" charset="-128"/>
                <a:ea typeface="MS Mincho" panose="02020609040205080304" pitchFamily="49" charset="-128"/>
              </a:endParaRPr>
            </a:p>
          </p:txBody>
        </p:sp>
        <p:pic>
          <p:nvPicPr>
            <p:cNvPr id="154" name="図 153"/>
            <p:cNvPicPr>
              <a:picLocks noChangeAspect="1"/>
            </p:cNvPicPr>
            <p:nvPr/>
          </p:nvPicPr>
          <p:blipFill>
            <a:blip r:embed="rId11"/>
            <a:stretch>
              <a:fillRect/>
            </a:stretch>
          </p:blipFill>
          <p:spPr>
            <a:xfrm>
              <a:off x="1046928" y="2239165"/>
              <a:ext cx="207243" cy="144117"/>
            </a:xfrm>
            <a:prstGeom prst="rect">
              <a:avLst/>
            </a:prstGeom>
          </p:spPr>
        </p:pic>
        <p:pic>
          <p:nvPicPr>
            <p:cNvPr id="155" name="図 154"/>
            <p:cNvPicPr>
              <a:picLocks noChangeAspect="1"/>
            </p:cNvPicPr>
            <p:nvPr/>
          </p:nvPicPr>
          <p:blipFill>
            <a:blip r:embed="rId11"/>
            <a:stretch>
              <a:fillRect/>
            </a:stretch>
          </p:blipFill>
          <p:spPr>
            <a:xfrm>
              <a:off x="1046928" y="2377730"/>
              <a:ext cx="207243" cy="144117"/>
            </a:xfrm>
            <a:prstGeom prst="rect">
              <a:avLst/>
            </a:prstGeom>
          </p:spPr>
        </p:pic>
        <p:pic>
          <p:nvPicPr>
            <p:cNvPr id="156" name="図 155"/>
            <p:cNvPicPr>
              <a:picLocks noChangeAspect="1"/>
            </p:cNvPicPr>
            <p:nvPr/>
          </p:nvPicPr>
          <p:blipFill>
            <a:blip r:embed="rId11"/>
            <a:stretch>
              <a:fillRect/>
            </a:stretch>
          </p:blipFill>
          <p:spPr>
            <a:xfrm>
              <a:off x="1046928" y="2522117"/>
              <a:ext cx="207243" cy="144117"/>
            </a:xfrm>
            <a:prstGeom prst="rect">
              <a:avLst/>
            </a:prstGeom>
          </p:spPr>
        </p:pic>
        <p:pic>
          <p:nvPicPr>
            <p:cNvPr id="158" name="図 157"/>
            <p:cNvPicPr>
              <a:picLocks noChangeAspect="1"/>
            </p:cNvPicPr>
            <p:nvPr/>
          </p:nvPicPr>
          <p:blipFill>
            <a:blip r:embed="rId11"/>
            <a:stretch>
              <a:fillRect/>
            </a:stretch>
          </p:blipFill>
          <p:spPr>
            <a:xfrm>
              <a:off x="1046928" y="1957245"/>
              <a:ext cx="207243" cy="144117"/>
            </a:xfrm>
            <a:prstGeom prst="rect">
              <a:avLst/>
            </a:prstGeom>
          </p:spPr>
        </p:pic>
        <p:pic>
          <p:nvPicPr>
            <p:cNvPr id="159" name="図 158"/>
            <p:cNvPicPr>
              <a:picLocks noChangeAspect="1"/>
            </p:cNvPicPr>
            <p:nvPr/>
          </p:nvPicPr>
          <p:blipFill>
            <a:blip r:embed="rId11"/>
            <a:stretch>
              <a:fillRect/>
            </a:stretch>
          </p:blipFill>
          <p:spPr>
            <a:xfrm>
              <a:off x="1046928" y="1820692"/>
              <a:ext cx="207243" cy="144117"/>
            </a:xfrm>
            <a:prstGeom prst="rect">
              <a:avLst/>
            </a:prstGeom>
          </p:spPr>
        </p:pic>
        <p:pic>
          <p:nvPicPr>
            <p:cNvPr id="160" name="図 159"/>
            <p:cNvPicPr>
              <a:picLocks noChangeAspect="1"/>
            </p:cNvPicPr>
            <p:nvPr/>
          </p:nvPicPr>
          <p:blipFill>
            <a:blip r:embed="rId11"/>
            <a:stretch>
              <a:fillRect/>
            </a:stretch>
          </p:blipFill>
          <p:spPr>
            <a:xfrm>
              <a:off x="1245648" y="2089092"/>
              <a:ext cx="207243" cy="144117"/>
            </a:xfrm>
            <a:prstGeom prst="rect">
              <a:avLst/>
            </a:prstGeom>
          </p:spPr>
        </p:pic>
        <p:pic>
          <p:nvPicPr>
            <p:cNvPr id="161" name="図 160"/>
            <p:cNvPicPr>
              <a:picLocks noChangeAspect="1"/>
            </p:cNvPicPr>
            <p:nvPr/>
          </p:nvPicPr>
          <p:blipFill>
            <a:blip r:embed="rId11"/>
            <a:stretch>
              <a:fillRect/>
            </a:stretch>
          </p:blipFill>
          <p:spPr>
            <a:xfrm>
              <a:off x="1245648" y="2239165"/>
              <a:ext cx="207243" cy="144117"/>
            </a:xfrm>
            <a:prstGeom prst="rect">
              <a:avLst/>
            </a:prstGeom>
          </p:spPr>
        </p:pic>
        <p:pic>
          <p:nvPicPr>
            <p:cNvPr id="162" name="図 161"/>
            <p:cNvPicPr>
              <a:picLocks noChangeAspect="1"/>
            </p:cNvPicPr>
            <p:nvPr/>
          </p:nvPicPr>
          <p:blipFill>
            <a:blip r:embed="rId11"/>
            <a:stretch>
              <a:fillRect/>
            </a:stretch>
          </p:blipFill>
          <p:spPr>
            <a:xfrm>
              <a:off x="1245648" y="2377730"/>
              <a:ext cx="207243" cy="144117"/>
            </a:xfrm>
            <a:prstGeom prst="rect">
              <a:avLst/>
            </a:prstGeom>
          </p:spPr>
        </p:pic>
        <p:pic>
          <p:nvPicPr>
            <p:cNvPr id="163" name="図 162"/>
            <p:cNvPicPr>
              <a:picLocks noChangeAspect="1"/>
            </p:cNvPicPr>
            <p:nvPr/>
          </p:nvPicPr>
          <p:blipFill>
            <a:blip r:embed="rId11"/>
            <a:stretch>
              <a:fillRect/>
            </a:stretch>
          </p:blipFill>
          <p:spPr>
            <a:xfrm>
              <a:off x="1245648" y="2522117"/>
              <a:ext cx="207243" cy="144117"/>
            </a:xfrm>
            <a:prstGeom prst="rect">
              <a:avLst/>
            </a:prstGeom>
          </p:spPr>
        </p:pic>
        <p:pic>
          <p:nvPicPr>
            <p:cNvPr id="165" name="図 164"/>
            <p:cNvPicPr>
              <a:picLocks noChangeAspect="1"/>
            </p:cNvPicPr>
            <p:nvPr/>
          </p:nvPicPr>
          <p:blipFill>
            <a:blip r:embed="rId11"/>
            <a:stretch>
              <a:fillRect/>
            </a:stretch>
          </p:blipFill>
          <p:spPr>
            <a:xfrm>
              <a:off x="1245648" y="1957245"/>
              <a:ext cx="207243" cy="144117"/>
            </a:xfrm>
            <a:prstGeom prst="rect">
              <a:avLst/>
            </a:prstGeom>
          </p:spPr>
        </p:pic>
        <p:pic>
          <p:nvPicPr>
            <p:cNvPr id="166" name="図 165"/>
            <p:cNvPicPr>
              <a:picLocks noChangeAspect="1"/>
            </p:cNvPicPr>
            <p:nvPr/>
          </p:nvPicPr>
          <p:blipFill>
            <a:blip r:embed="rId11"/>
            <a:stretch>
              <a:fillRect/>
            </a:stretch>
          </p:blipFill>
          <p:spPr>
            <a:xfrm>
              <a:off x="1245648" y="1820692"/>
              <a:ext cx="207243" cy="144117"/>
            </a:xfrm>
            <a:prstGeom prst="rect">
              <a:avLst/>
            </a:prstGeom>
          </p:spPr>
        </p:pic>
        <p:pic>
          <p:nvPicPr>
            <p:cNvPr id="167" name="図 166"/>
            <p:cNvPicPr>
              <a:picLocks noChangeAspect="1"/>
            </p:cNvPicPr>
            <p:nvPr/>
          </p:nvPicPr>
          <p:blipFill>
            <a:blip r:embed="rId11"/>
            <a:stretch>
              <a:fillRect/>
            </a:stretch>
          </p:blipFill>
          <p:spPr>
            <a:xfrm>
              <a:off x="1437503" y="2089092"/>
              <a:ext cx="207243" cy="144117"/>
            </a:xfrm>
            <a:prstGeom prst="rect">
              <a:avLst/>
            </a:prstGeom>
          </p:spPr>
        </p:pic>
        <p:pic>
          <p:nvPicPr>
            <p:cNvPr id="168" name="図 167"/>
            <p:cNvPicPr>
              <a:picLocks noChangeAspect="1"/>
            </p:cNvPicPr>
            <p:nvPr/>
          </p:nvPicPr>
          <p:blipFill>
            <a:blip r:embed="rId11"/>
            <a:stretch>
              <a:fillRect/>
            </a:stretch>
          </p:blipFill>
          <p:spPr>
            <a:xfrm>
              <a:off x="1437503" y="2239165"/>
              <a:ext cx="207243" cy="144117"/>
            </a:xfrm>
            <a:prstGeom prst="rect">
              <a:avLst/>
            </a:prstGeom>
          </p:spPr>
        </p:pic>
        <p:pic>
          <p:nvPicPr>
            <p:cNvPr id="169" name="図 168"/>
            <p:cNvPicPr>
              <a:picLocks noChangeAspect="1"/>
            </p:cNvPicPr>
            <p:nvPr/>
          </p:nvPicPr>
          <p:blipFill>
            <a:blip r:embed="rId11"/>
            <a:stretch>
              <a:fillRect/>
            </a:stretch>
          </p:blipFill>
          <p:spPr>
            <a:xfrm>
              <a:off x="1437503" y="2377730"/>
              <a:ext cx="207243" cy="144117"/>
            </a:xfrm>
            <a:prstGeom prst="rect">
              <a:avLst/>
            </a:prstGeom>
          </p:spPr>
        </p:pic>
        <p:pic>
          <p:nvPicPr>
            <p:cNvPr id="170" name="図 169"/>
            <p:cNvPicPr>
              <a:picLocks noChangeAspect="1"/>
            </p:cNvPicPr>
            <p:nvPr/>
          </p:nvPicPr>
          <p:blipFill>
            <a:blip r:embed="rId11"/>
            <a:stretch>
              <a:fillRect/>
            </a:stretch>
          </p:blipFill>
          <p:spPr>
            <a:xfrm>
              <a:off x="1437503" y="2522117"/>
              <a:ext cx="207243" cy="144117"/>
            </a:xfrm>
            <a:prstGeom prst="rect">
              <a:avLst/>
            </a:prstGeom>
          </p:spPr>
        </p:pic>
        <p:pic>
          <p:nvPicPr>
            <p:cNvPr id="172" name="図 171"/>
            <p:cNvPicPr>
              <a:picLocks noChangeAspect="1"/>
            </p:cNvPicPr>
            <p:nvPr/>
          </p:nvPicPr>
          <p:blipFill>
            <a:blip r:embed="rId11"/>
            <a:stretch>
              <a:fillRect/>
            </a:stretch>
          </p:blipFill>
          <p:spPr>
            <a:xfrm>
              <a:off x="1437503" y="1957245"/>
              <a:ext cx="207243" cy="144117"/>
            </a:xfrm>
            <a:prstGeom prst="rect">
              <a:avLst/>
            </a:prstGeom>
          </p:spPr>
        </p:pic>
        <p:pic>
          <p:nvPicPr>
            <p:cNvPr id="173" name="図 172"/>
            <p:cNvPicPr>
              <a:picLocks noChangeAspect="1"/>
            </p:cNvPicPr>
            <p:nvPr/>
          </p:nvPicPr>
          <p:blipFill>
            <a:blip r:embed="rId11"/>
            <a:stretch>
              <a:fillRect/>
            </a:stretch>
          </p:blipFill>
          <p:spPr>
            <a:xfrm>
              <a:off x="1437503" y="1820692"/>
              <a:ext cx="207243" cy="144117"/>
            </a:xfrm>
            <a:prstGeom prst="rect">
              <a:avLst/>
            </a:prstGeom>
          </p:spPr>
        </p:pic>
        <p:pic>
          <p:nvPicPr>
            <p:cNvPr id="174" name="図 173"/>
            <p:cNvPicPr>
              <a:picLocks noChangeAspect="1"/>
            </p:cNvPicPr>
            <p:nvPr/>
          </p:nvPicPr>
          <p:blipFill>
            <a:blip r:embed="rId11"/>
            <a:stretch>
              <a:fillRect/>
            </a:stretch>
          </p:blipFill>
          <p:spPr>
            <a:xfrm>
              <a:off x="1616114" y="2089092"/>
              <a:ext cx="207243" cy="144117"/>
            </a:xfrm>
            <a:prstGeom prst="rect">
              <a:avLst/>
            </a:prstGeom>
          </p:spPr>
        </p:pic>
        <p:pic>
          <p:nvPicPr>
            <p:cNvPr id="175" name="図 174"/>
            <p:cNvPicPr>
              <a:picLocks noChangeAspect="1"/>
            </p:cNvPicPr>
            <p:nvPr/>
          </p:nvPicPr>
          <p:blipFill>
            <a:blip r:embed="rId11"/>
            <a:stretch>
              <a:fillRect/>
            </a:stretch>
          </p:blipFill>
          <p:spPr>
            <a:xfrm>
              <a:off x="1616114" y="2239165"/>
              <a:ext cx="207243" cy="144117"/>
            </a:xfrm>
            <a:prstGeom prst="rect">
              <a:avLst/>
            </a:prstGeom>
          </p:spPr>
        </p:pic>
        <p:pic>
          <p:nvPicPr>
            <p:cNvPr id="176" name="図 175"/>
            <p:cNvPicPr>
              <a:picLocks noChangeAspect="1"/>
            </p:cNvPicPr>
            <p:nvPr/>
          </p:nvPicPr>
          <p:blipFill>
            <a:blip r:embed="rId11"/>
            <a:stretch>
              <a:fillRect/>
            </a:stretch>
          </p:blipFill>
          <p:spPr>
            <a:xfrm>
              <a:off x="1616114" y="2377730"/>
              <a:ext cx="207243" cy="144117"/>
            </a:xfrm>
            <a:prstGeom prst="rect">
              <a:avLst/>
            </a:prstGeom>
          </p:spPr>
        </p:pic>
        <p:pic>
          <p:nvPicPr>
            <p:cNvPr id="177" name="図 176"/>
            <p:cNvPicPr>
              <a:picLocks noChangeAspect="1"/>
            </p:cNvPicPr>
            <p:nvPr/>
          </p:nvPicPr>
          <p:blipFill>
            <a:blip r:embed="rId11"/>
            <a:stretch>
              <a:fillRect/>
            </a:stretch>
          </p:blipFill>
          <p:spPr>
            <a:xfrm>
              <a:off x="1616114" y="2522117"/>
              <a:ext cx="207243" cy="144117"/>
            </a:xfrm>
            <a:prstGeom prst="rect">
              <a:avLst/>
            </a:prstGeom>
          </p:spPr>
        </p:pic>
        <p:pic>
          <p:nvPicPr>
            <p:cNvPr id="179" name="図 178"/>
            <p:cNvPicPr>
              <a:picLocks noChangeAspect="1"/>
            </p:cNvPicPr>
            <p:nvPr/>
          </p:nvPicPr>
          <p:blipFill>
            <a:blip r:embed="rId11"/>
            <a:stretch>
              <a:fillRect/>
            </a:stretch>
          </p:blipFill>
          <p:spPr>
            <a:xfrm>
              <a:off x="1616114" y="1957245"/>
              <a:ext cx="207243" cy="144117"/>
            </a:xfrm>
            <a:prstGeom prst="rect">
              <a:avLst/>
            </a:prstGeom>
          </p:spPr>
        </p:pic>
        <p:pic>
          <p:nvPicPr>
            <p:cNvPr id="180" name="図 179"/>
            <p:cNvPicPr>
              <a:picLocks noChangeAspect="1"/>
            </p:cNvPicPr>
            <p:nvPr/>
          </p:nvPicPr>
          <p:blipFill>
            <a:blip r:embed="rId11"/>
            <a:stretch>
              <a:fillRect/>
            </a:stretch>
          </p:blipFill>
          <p:spPr>
            <a:xfrm>
              <a:off x="1616114" y="1820692"/>
              <a:ext cx="207243" cy="144117"/>
            </a:xfrm>
            <a:prstGeom prst="rect">
              <a:avLst/>
            </a:prstGeom>
          </p:spPr>
        </p:pic>
        <p:pic>
          <p:nvPicPr>
            <p:cNvPr id="181" name="図 180"/>
            <p:cNvPicPr>
              <a:picLocks noChangeAspect="1"/>
            </p:cNvPicPr>
            <p:nvPr/>
          </p:nvPicPr>
          <p:blipFill>
            <a:blip r:embed="rId11"/>
            <a:stretch>
              <a:fillRect/>
            </a:stretch>
          </p:blipFill>
          <p:spPr>
            <a:xfrm>
              <a:off x="1787691" y="1957245"/>
              <a:ext cx="207243" cy="144117"/>
            </a:xfrm>
            <a:prstGeom prst="rect">
              <a:avLst/>
            </a:prstGeom>
          </p:spPr>
        </p:pic>
        <p:pic>
          <p:nvPicPr>
            <p:cNvPr id="182" name="図 181"/>
            <p:cNvPicPr>
              <a:picLocks noChangeAspect="1"/>
            </p:cNvPicPr>
            <p:nvPr/>
          </p:nvPicPr>
          <p:blipFill>
            <a:blip r:embed="rId11"/>
            <a:stretch>
              <a:fillRect/>
            </a:stretch>
          </p:blipFill>
          <p:spPr>
            <a:xfrm>
              <a:off x="1787691" y="1820692"/>
              <a:ext cx="207243" cy="144117"/>
            </a:xfrm>
            <a:prstGeom prst="rect">
              <a:avLst/>
            </a:prstGeom>
          </p:spPr>
        </p:pic>
        <p:pic>
          <p:nvPicPr>
            <p:cNvPr id="183" name="図 182"/>
            <p:cNvPicPr>
              <a:picLocks noChangeAspect="1"/>
            </p:cNvPicPr>
            <p:nvPr/>
          </p:nvPicPr>
          <p:blipFill>
            <a:blip r:embed="rId11"/>
            <a:stretch>
              <a:fillRect/>
            </a:stretch>
          </p:blipFill>
          <p:spPr>
            <a:xfrm>
              <a:off x="1801292" y="2089092"/>
              <a:ext cx="207243" cy="144117"/>
            </a:xfrm>
            <a:prstGeom prst="rect">
              <a:avLst/>
            </a:prstGeom>
          </p:spPr>
        </p:pic>
        <p:pic>
          <p:nvPicPr>
            <p:cNvPr id="184" name="図 183"/>
            <p:cNvPicPr>
              <a:picLocks noChangeAspect="1"/>
            </p:cNvPicPr>
            <p:nvPr/>
          </p:nvPicPr>
          <p:blipFill>
            <a:blip r:embed="rId11"/>
            <a:stretch>
              <a:fillRect/>
            </a:stretch>
          </p:blipFill>
          <p:spPr>
            <a:xfrm>
              <a:off x="1801292" y="2239165"/>
              <a:ext cx="207243" cy="144117"/>
            </a:xfrm>
            <a:prstGeom prst="rect">
              <a:avLst/>
            </a:prstGeom>
          </p:spPr>
        </p:pic>
        <p:pic>
          <p:nvPicPr>
            <p:cNvPr id="185" name="図 184"/>
            <p:cNvPicPr>
              <a:picLocks noChangeAspect="1"/>
            </p:cNvPicPr>
            <p:nvPr/>
          </p:nvPicPr>
          <p:blipFill>
            <a:blip r:embed="rId11"/>
            <a:stretch>
              <a:fillRect/>
            </a:stretch>
          </p:blipFill>
          <p:spPr>
            <a:xfrm>
              <a:off x="1801292" y="2377730"/>
              <a:ext cx="207243" cy="144117"/>
            </a:xfrm>
            <a:prstGeom prst="rect">
              <a:avLst/>
            </a:prstGeom>
          </p:spPr>
        </p:pic>
        <p:pic>
          <p:nvPicPr>
            <p:cNvPr id="186" name="図 185"/>
            <p:cNvPicPr>
              <a:picLocks noChangeAspect="1"/>
            </p:cNvPicPr>
            <p:nvPr/>
          </p:nvPicPr>
          <p:blipFill>
            <a:blip r:embed="rId11"/>
            <a:stretch>
              <a:fillRect/>
            </a:stretch>
          </p:blipFill>
          <p:spPr>
            <a:xfrm>
              <a:off x="1801292" y="2522117"/>
              <a:ext cx="207243" cy="144117"/>
            </a:xfrm>
            <a:prstGeom prst="rect">
              <a:avLst/>
            </a:prstGeom>
          </p:spPr>
        </p:pic>
        <p:pic>
          <p:nvPicPr>
            <p:cNvPr id="187" name="図 186"/>
            <p:cNvPicPr>
              <a:picLocks noChangeAspect="1"/>
            </p:cNvPicPr>
            <p:nvPr/>
          </p:nvPicPr>
          <p:blipFill>
            <a:blip r:embed="rId2"/>
            <a:stretch>
              <a:fillRect/>
            </a:stretch>
          </p:blipFill>
          <p:spPr>
            <a:xfrm>
              <a:off x="3738719" y="1620406"/>
              <a:ext cx="335136" cy="294514"/>
            </a:xfrm>
            <a:prstGeom prst="rect">
              <a:avLst/>
            </a:prstGeom>
          </p:spPr>
        </p:pic>
        <p:pic>
          <p:nvPicPr>
            <p:cNvPr id="190" name="図 189"/>
            <p:cNvPicPr>
              <a:picLocks noChangeAspect="1"/>
            </p:cNvPicPr>
            <p:nvPr/>
          </p:nvPicPr>
          <p:blipFill>
            <a:blip r:embed="rId2"/>
            <a:stretch>
              <a:fillRect/>
            </a:stretch>
          </p:blipFill>
          <p:spPr>
            <a:xfrm>
              <a:off x="3399368" y="1874883"/>
              <a:ext cx="335136" cy="294514"/>
            </a:xfrm>
            <a:prstGeom prst="rect">
              <a:avLst/>
            </a:prstGeom>
          </p:spPr>
        </p:pic>
        <p:pic>
          <p:nvPicPr>
            <p:cNvPr id="194" name="図 193"/>
            <p:cNvPicPr>
              <a:picLocks noChangeAspect="1"/>
            </p:cNvPicPr>
            <p:nvPr/>
          </p:nvPicPr>
          <p:blipFill>
            <a:blip r:embed="rId2"/>
            <a:stretch>
              <a:fillRect/>
            </a:stretch>
          </p:blipFill>
          <p:spPr>
            <a:xfrm>
              <a:off x="3738719" y="1895215"/>
              <a:ext cx="335136" cy="294514"/>
            </a:xfrm>
            <a:prstGeom prst="rect">
              <a:avLst/>
            </a:prstGeom>
          </p:spPr>
        </p:pic>
        <p:pic>
          <p:nvPicPr>
            <p:cNvPr id="195" name="図 194"/>
            <p:cNvPicPr>
              <a:picLocks noChangeAspect="1"/>
            </p:cNvPicPr>
            <p:nvPr/>
          </p:nvPicPr>
          <p:blipFill>
            <a:blip r:embed="rId2"/>
            <a:stretch>
              <a:fillRect/>
            </a:stretch>
          </p:blipFill>
          <p:spPr>
            <a:xfrm>
              <a:off x="4061389" y="1895215"/>
              <a:ext cx="335136" cy="294514"/>
            </a:xfrm>
            <a:prstGeom prst="rect">
              <a:avLst/>
            </a:prstGeom>
          </p:spPr>
        </p:pic>
        <p:pic>
          <p:nvPicPr>
            <p:cNvPr id="196" name="図 195"/>
            <p:cNvPicPr>
              <a:picLocks noChangeAspect="1"/>
            </p:cNvPicPr>
            <p:nvPr/>
          </p:nvPicPr>
          <p:blipFill>
            <a:blip r:embed="rId6"/>
            <a:stretch>
              <a:fillRect/>
            </a:stretch>
          </p:blipFill>
          <p:spPr>
            <a:xfrm>
              <a:off x="2224212" y="2093471"/>
              <a:ext cx="238843" cy="254765"/>
            </a:xfrm>
            <a:prstGeom prst="rect">
              <a:avLst/>
            </a:prstGeom>
          </p:spPr>
        </p:pic>
        <p:pic>
          <p:nvPicPr>
            <p:cNvPr id="197" name="図 196"/>
            <p:cNvPicPr>
              <a:picLocks noChangeAspect="1"/>
            </p:cNvPicPr>
            <p:nvPr/>
          </p:nvPicPr>
          <p:blipFill>
            <a:blip r:embed="rId6"/>
            <a:stretch>
              <a:fillRect/>
            </a:stretch>
          </p:blipFill>
          <p:spPr>
            <a:xfrm>
              <a:off x="2504950" y="2093471"/>
              <a:ext cx="238843" cy="254765"/>
            </a:xfrm>
            <a:prstGeom prst="rect">
              <a:avLst/>
            </a:prstGeom>
          </p:spPr>
        </p:pic>
        <p:pic>
          <p:nvPicPr>
            <p:cNvPr id="198" name="図 197"/>
            <p:cNvPicPr>
              <a:picLocks noChangeAspect="1"/>
            </p:cNvPicPr>
            <p:nvPr/>
          </p:nvPicPr>
          <p:blipFill>
            <a:blip r:embed="rId6"/>
            <a:stretch>
              <a:fillRect/>
            </a:stretch>
          </p:blipFill>
          <p:spPr>
            <a:xfrm>
              <a:off x="2786977" y="2093471"/>
              <a:ext cx="238843" cy="254765"/>
            </a:xfrm>
            <a:prstGeom prst="rect">
              <a:avLst/>
            </a:prstGeom>
          </p:spPr>
        </p:pic>
        <p:sp>
          <p:nvSpPr>
            <p:cNvPr id="199" name="テキスト ボックス 198"/>
            <p:cNvSpPr txBox="1"/>
            <p:nvPr/>
          </p:nvSpPr>
          <p:spPr>
            <a:xfrm>
              <a:off x="2127400" y="2323520"/>
              <a:ext cx="1118972" cy="219291"/>
            </a:xfrm>
            <a:prstGeom prst="rect">
              <a:avLst/>
            </a:prstGeom>
            <a:noFill/>
          </p:spPr>
          <p:txBody>
            <a:bodyPr wrap="square" rtlCol="0">
              <a:spAutoFit/>
            </a:bodyPr>
            <a:lstStyle/>
            <a:p>
              <a:pPr algn="ctr"/>
              <a:r>
                <a:rPr lang="ja-JP" altLang="en-US" sz="825" dirty="0">
                  <a:solidFill>
                    <a:prstClr val="black"/>
                  </a:solidFill>
                  <a:latin typeface="MS Mincho" panose="02020609040205080304" pitchFamily="49" charset="-128"/>
                  <a:ea typeface="MS Mincho" panose="02020609040205080304" pitchFamily="49" charset="-128"/>
                </a:rPr>
                <a:t>山頂利用者端末</a:t>
              </a:r>
              <a:r>
                <a:rPr lang="en-US" altLang="ja-JP" sz="825" dirty="0">
                  <a:solidFill>
                    <a:prstClr val="black"/>
                  </a:solidFill>
                  <a:latin typeface="MS Mincho" panose="02020609040205080304" pitchFamily="49" charset="-128"/>
                  <a:ea typeface="MS Mincho" panose="02020609040205080304" pitchFamily="49" charset="-128"/>
                </a:rPr>
                <a:t>※1</a:t>
              </a:r>
              <a:endParaRPr lang="en-US" sz="825" dirty="0">
                <a:solidFill>
                  <a:prstClr val="black"/>
                </a:solidFill>
                <a:latin typeface="MS Mincho" panose="02020609040205080304" pitchFamily="49" charset="-128"/>
                <a:ea typeface="MS Mincho" panose="02020609040205080304" pitchFamily="49" charset="-128"/>
              </a:endParaRPr>
            </a:p>
          </p:txBody>
        </p:sp>
        <p:pic>
          <p:nvPicPr>
            <p:cNvPr id="200" name="図 199"/>
            <p:cNvPicPr>
              <a:picLocks noChangeAspect="1"/>
            </p:cNvPicPr>
            <p:nvPr/>
          </p:nvPicPr>
          <p:blipFill>
            <a:blip r:embed="rId12"/>
            <a:stretch>
              <a:fillRect/>
            </a:stretch>
          </p:blipFill>
          <p:spPr>
            <a:xfrm>
              <a:off x="2420351" y="2560282"/>
              <a:ext cx="388694" cy="259771"/>
            </a:xfrm>
            <a:prstGeom prst="rect">
              <a:avLst/>
            </a:prstGeom>
          </p:spPr>
        </p:pic>
        <p:sp>
          <p:nvSpPr>
            <p:cNvPr id="201" name="テキスト ボックス 200"/>
            <p:cNvSpPr txBox="1"/>
            <p:nvPr/>
          </p:nvSpPr>
          <p:spPr>
            <a:xfrm>
              <a:off x="1863633" y="2738849"/>
              <a:ext cx="1555974" cy="346249"/>
            </a:xfrm>
            <a:prstGeom prst="rect">
              <a:avLst/>
            </a:prstGeom>
            <a:noFill/>
          </p:spPr>
          <p:txBody>
            <a:bodyPr wrap="square" rtlCol="0">
              <a:spAutoFit/>
            </a:bodyPr>
            <a:lstStyle/>
            <a:p>
              <a:pPr algn="ctr"/>
              <a:r>
                <a:rPr lang="ja-JP" altLang="en-US" sz="825" dirty="0">
                  <a:solidFill>
                    <a:prstClr val="black"/>
                  </a:solidFill>
                  <a:latin typeface="MS Mincho" panose="02020609040205080304" pitchFamily="49" charset="-128"/>
                  <a:ea typeface="MS Mincho" panose="02020609040205080304" pitchFamily="49" charset="-128"/>
                </a:rPr>
                <a:t>山頂リモート</a:t>
              </a:r>
              <a:endParaRPr lang="en-US" altLang="ja-JP" sz="825" dirty="0">
                <a:solidFill>
                  <a:prstClr val="black"/>
                </a:solidFill>
                <a:latin typeface="MS Mincho" panose="02020609040205080304" pitchFamily="49" charset="-128"/>
                <a:ea typeface="MS Mincho" panose="02020609040205080304" pitchFamily="49" charset="-128"/>
              </a:endParaRPr>
            </a:p>
            <a:p>
              <a:pPr algn="ctr"/>
              <a:r>
                <a:rPr lang="ja-JP" altLang="en-US" sz="825" dirty="0">
                  <a:solidFill>
                    <a:prstClr val="black"/>
                  </a:solidFill>
                  <a:latin typeface="MS Mincho" panose="02020609040205080304" pitchFamily="49" charset="-128"/>
                  <a:ea typeface="MS Mincho" panose="02020609040205080304" pitchFamily="49" charset="-128"/>
                </a:rPr>
                <a:t>アクセス装置</a:t>
              </a:r>
              <a:r>
                <a:rPr lang="en-US" altLang="ja-JP" sz="825" dirty="0">
                  <a:solidFill>
                    <a:prstClr val="black"/>
                  </a:solidFill>
                  <a:latin typeface="MS Mincho" panose="02020609040205080304" pitchFamily="49" charset="-128"/>
                  <a:ea typeface="MS Mincho" panose="02020609040205080304" pitchFamily="49" charset="-128"/>
                </a:rPr>
                <a:t>※1</a:t>
              </a:r>
              <a:endParaRPr lang="en-US" sz="825" dirty="0">
                <a:solidFill>
                  <a:prstClr val="black"/>
                </a:solidFill>
                <a:latin typeface="MS Mincho" panose="02020609040205080304" pitchFamily="49" charset="-128"/>
                <a:ea typeface="MS Mincho" panose="02020609040205080304" pitchFamily="49" charset="-128"/>
              </a:endParaRPr>
            </a:p>
          </p:txBody>
        </p:sp>
        <p:sp>
          <p:nvSpPr>
            <p:cNvPr id="139" name="テキスト ボックス 138"/>
            <p:cNvSpPr txBox="1"/>
            <p:nvPr/>
          </p:nvSpPr>
          <p:spPr>
            <a:xfrm>
              <a:off x="371225" y="4918582"/>
              <a:ext cx="1230702" cy="346249"/>
            </a:xfrm>
            <a:prstGeom prst="rect">
              <a:avLst/>
            </a:prstGeom>
            <a:noFill/>
          </p:spPr>
          <p:txBody>
            <a:bodyPr wrap="square" rtlCol="0">
              <a:spAutoFit/>
            </a:bodyPr>
            <a:lstStyle/>
            <a:p>
              <a:pPr algn="ctr"/>
              <a:r>
                <a:rPr lang="ja-JP" altLang="en-US" sz="825" dirty="0">
                  <a:solidFill>
                    <a:prstClr val="black"/>
                  </a:solidFill>
                  <a:latin typeface="MS Mincho" panose="02020609040205080304" pitchFamily="49" charset="-128"/>
                  <a:ea typeface="MS Mincho" panose="02020609040205080304" pitchFamily="49" charset="-128"/>
                </a:rPr>
                <a:t>三鷹データアーカイブ</a:t>
              </a:r>
              <a:endParaRPr lang="en-US" altLang="ja-JP" sz="825" dirty="0">
                <a:solidFill>
                  <a:prstClr val="black"/>
                </a:solidFill>
                <a:latin typeface="MS Mincho" panose="02020609040205080304" pitchFamily="49" charset="-128"/>
                <a:ea typeface="MS Mincho" panose="02020609040205080304" pitchFamily="49" charset="-128"/>
              </a:endParaRPr>
            </a:p>
            <a:p>
              <a:pPr algn="ctr"/>
              <a:r>
                <a:rPr lang="ja-JP" altLang="en-US" sz="825" dirty="0">
                  <a:solidFill>
                    <a:prstClr val="black"/>
                  </a:solidFill>
                  <a:latin typeface="MS Mincho" panose="02020609040205080304" pitchFamily="49" charset="-128"/>
                  <a:ea typeface="MS Mincho" panose="02020609040205080304" pitchFamily="49" charset="-128"/>
                </a:rPr>
                <a:t>システム</a:t>
              </a:r>
              <a:r>
                <a:rPr lang="en-US" altLang="ja-JP" sz="825" dirty="0">
                  <a:solidFill>
                    <a:prstClr val="black"/>
                  </a:solidFill>
                  <a:latin typeface="MS Mincho" panose="02020609040205080304" pitchFamily="49" charset="-128"/>
                  <a:ea typeface="MS Mincho" panose="02020609040205080304" pitchFamily="49" charset="-128"/>
                </a:rPr>
                <a:t>※1</a:t>
              </a:r>
              <a:endParaRPr lang="en-US" sz="825" dirty="0">
                <a:solidFill>
                  <a:prstClr val="black"/>
                </a:solidFill>
                <a:latin typeface="MS Mincho" panose="02020609040205080304" pitchFamily="49" charset="-128"/>
                <a:ea typeface="MS Mincho" panose="02020609040205080304" pitchFamily="49" charset="-128"/>
              </a:endParaRPr>
            </a:p>
          </p:txBody>
        </p:sp>
        <p:pic>
          <p:nvPicPr>
            <p:cNvPr id="202" name="図 201"/>
            <p:cNvPicPr>
              <a:picLocks noChangeAspect="1"/>
            </p:cNvPicPr>
            <p:nvPr/>
          </p:nvPicPr>
          <p:blipFill>
            <a:blip r:embed="rId11"/>
            <a:stretch>
              <a:fillRect/>
            </a:stretch>
          </p:blipFill>
          <p:spPr>
            <a:xfrm>
              <a:off x="1955796" y="3863755"/>
              <a:ext cx="207243" cy="144117"/>
            </a:xfrm>
            <a:prstGeom prst="rect">
              <a:avLst/>
            </a:prstGeom>
          </p:spPr>
        </p:pic>
        <p:pic>
          <p:nvPicPr>
            <p:cNvPr id="203" name="図 202"/>
            <p:cNvPicPr>
              <a:picLocks noChangeAspect="1"/>
            </p:cNvPicPr>
            <p:nvPr/>
          </p:nvPicPr>
          <p:blipFill>
            <a:blip r:embed="rId11"/>
            <a:stretch>
              <a:fillRect/>
            </a:stretch>
          </p:blipFill>
          <p:spPr>
            <a:xfrm>
              <a:off x="1955796" y="3727202"/>
              <a:ext cx="207243" cy="144117"/>
            </a:xfrm>
            <a:prstGeom prst="rect">
              <a:avLst/>
            </a:prstGeom>
          </p:spPr>
        </p:pic>
        <p:pic>
          <p:nvPicPr>
            <p:cNvPr id="204" name="図 203"/>
            <p:cNvPicPr>
              <a:picLocks noChangeAspect="1"/>
            </p:cNvPicPr>
            <p:nvPr/>
          </p:nvPicPr>
          <p:blipFill>
            <a:blip r:embed="rId11"/>
            <a:stretch>
              <a:fillRect/>
            </a:stretch>
          </p:blipFill>
          <p:spPr>
            <a:xfrm>
              <a:off x="2154516" y="3863755"/>
              <a:ext cx="207243" cy="144117"/>
            </a:xfrm>
            <a:prstGeom prst="rect">
              <a:avLst/>
            </a:prstGeom>
          </p:spPr>
        </p:pic>
        <p:pic>
          <p:nvPicPr>
            <p:cNvPr id="205" name="図 204"/>
            <p:cNvPicPr>
              <a:picLocks noChangeAspect="1"/>
            </p:cNvPicPr>
            <p:nvPr/>
          </p:nvPicPr>
          <p:blipFill>
            <a:blip r:embed="rId11"/>
            <a:stretch>
              <a:fillRect/>
            </a:stretch>
          </p:blipFill>
          <p:spPr>
            <a:xfrm>
              <a:off x="2154516" y="3727202"/>
              <a:ext cx="207243" cy="144117"/>
            </a:xfrm>
            <a:prstGeom prst="rect">
              <a:avLst/>
            </a:prstGeom>
          </p:spPr>
        </p:pic>
        <p:pic>
          <p:nvPicPr>
            <p:cNvPr id="206" name="図 205"/>
            <p:cNvPicPr>
              <a:picLocks noChangeAspect="1"/>
            </p:cNvPicPr>
            <p:nvPr/>
          </p:nvPicPr>
          <p:blipFill>
            <a:blip r:embed="rId11"/>
            <a:stretch>
              <a:fillRect/>
            </a:stretch>
          </p:blipFill>
          <p:spPr>
            <a:xfrm>
              <a:off x="2346371" y="3863755"/>
              <a:ext cx="207243" cy="144117"/>
            </a:xfrm>
            <a:prstGeom prst="rect">
              <a:avLst/>
            </a:prstGeom>
          </p:spPr>
        </p:pic>
        <p:pic>
          <p:nvPicPr>
            <p:cNvPr id="207" name="図 206"/>
            <p:cNvPicPr>
              <a:picLocks noChangeAspect="1"/>
            </p:cNvPicPr>
            <p:nvPr/>
          </p:nvPicPr>
          <p:blipFill>
            <a:blip r:embed="rId11"/>
            <a:stretch>
              <a:fillRect/>
            </a:stretch>
          </p:blipFill>
          <p:spPr>
            <a:xfrm>
              <a:off x="2346371" y="3727202"/>
              <a:ext cx="207243" cy="144117"/>
            </a:xfrm>
            <a:prstGeom prst="rect">
              <a:avLst/>
            </a:prstGeom>
          </p:spPr>
        </p:pic>
        <p:pic>
          <p:nvPicPr>
            <p:cNvPr id="208" name="図 207"/>
            <p:cNvPicPr>
              <a:picLocks noChangeAspect="1"/>
            </p:cNvPicPr>
            <p:nvPr/>
          </p:nvPicPr>
          <p:blipFill>
            <a:blip r:embed="rId11"/>
            <a:stretch>
              <a:fillRect/>
            </a:stretch>
          </p:blipFill>
          <p:spPr>
            <a:xfrm>
              <a:off x="2524982" y="3863755"/>
              <a:ext cx="207243" cy="144117"/>
            </a:xfrm>
            <a:prstGeom prst="rect">
              <a:avLst/>
            </a:prstGeom>
          </p:spPr>
        </p:pic>
        <p:pic>
          <p:nvPicPr>
            <p:cNvPr id="209" name="図 208"/>
            <p:cNvPicPr>
              <a:picLocks noChangeAspect="1"/>
            </p:cNvPicPr>
            <p:nvPr/>
          </p:nvPicPr>
          <p:blipFill>
            <a:blip r:embed="rId11"/>
            <a:stretch>
              <a:fillRect/>
            </a:stretch>
          </p:blipFill>
          <p:spPr>
            <a:xfrm>
              <a:off x="2524982" y="3727202"/>
              <a:ext cx="207243" cy="144117"/>
            </a:xfrm>
            <a:prstGeom prst="rect">
              <a:avLst/>
            </a:prstGeom>
          </p:spPr>
        </p:pic>
        <p:pic>
          <p:nvPicPr>
            <p:cNvPr id="210" name="図 209"/>
            <p:cNvPicPr>
              <a:picLocks noChangeAspect="1"/>
            </p:cNvPicPr>
            <p:nvPr/>
          </p:nvPicPr>
          <p:blipFill>
            <a:blip r:embed="rId11"/>
            <a:stretch>
              <a:fillRect/>
            </a:stretch>
          </p:blipFill>
          <p:spPr>
            <a:xfrm>
              <a:off x="2696559" y="3863755"/>
              <a:ext cx="207243" cy="144117"/>
            </a:xfrm>
            <a:prstGeom prst="rect">
              <a:avLst/>
            </a:prstGeom>
          </p:spPr>
        </p:pic>
        <p:pic>
          <p:nvPicPr>
            <p:cNvPr id="211" name="図 210"/>
            <p:cNvPicPr>
              <a:picLocks noChangeAspect="1"/>
            </p:cNvPicPr>
            <p:nvPr/>
          </p:nvPicPr>
          <p:blipFill>
            <a:blip r:embed="rId11"/>
            <a:stretch>
              <a:fillRect/>
            </a:stretch>
          </p:blipFill>
          <p:spPr>
            <a:xfrm>
              <a:off x="2696559" y="3727202"/>
              <a:ext cx="207243" cy="144117"/>
            </a:xfrm>
            <a:prstGeom prst="rect">
              <a:avLst/>
            </a:prstGeom>
          </p:spPr>
        </p:pic>
        <p:pic>
          <p:nvPicPr>
            <p:cNvPr id="102" name="図 101"/>
            <p:cNvPicPr>
              <a:picLocks noChangeAspect="1"/>
            </p:cNvPicPr>
            <p:nvPr/>
          </p:nvPicPr>
          <p:blipFill>
            <a:blip r:embed="rId2"/>
            <a:stretch>
              <a:fillRect/>
            </a:stretch>
          </p:blipFill>
          <p:spPr>
            <a:xfrm>
              <a:off x="6051869" y="4397021"/>
              <a:ext cx="335136" cy="294514"/>
            </a:xfrm>
            <a:prstGeom prst="rect">
              <a:avLst/>
            </a:prstGeom>
            <a:noFill/>
          </p:spPr>
        </p:pic>
        <p:pic>
          <p:nvPicPr>
            <p:cNvPr id="212" name="図 211"/>
            <p:cNvPicPr>
              <a:picLocks noChangeAspect="1"/>
            </p:cNvPicPr>
            <p:nvPr/>
          </p:nvPicPr>
          <p:blipFill>
            <a:blip r:embed="rId11"/>
            <a:stretch>
              <a:fillRect/>
            </a:stretch>
          </p:blipFill>
          <p:spPr>
            <a:xfrm>
              <a:off x="1955796" y="4109975"/>
              <a:ext cx="207243" cy="144117"/>
            </a:xfrm>
            <a:prstGeom prst="rect">
              <a:avLst/>
            </a:prstGeom>
          </p:spPr>
        </p:pic>
        <p:pic>
          <p:nvPicPr>
            <p:cNvPr id="213" name="図 212"/>
            <p:cNvPicPr>
              <a:picLocks noChangeAspect="1"/>
            </p:cNvPicPr>
            <p:nvPr/>
          </p:nvPicPr>
          <p:blipFill>
            <a:blip r:embed="rId11"/>
            <a:stretch>
              <a:fillRect/>
            </a:stretch>
          </p:blipFill>
          <p:spPr>
            <a:xfrm>
              <a:off x="1955796" y="3973421"/>
              <a:ext cx="207243" cy="144117"/>
            </a:xfrm>
            <a:prstGeom prst="rect">
              <a:avLst/>
            </a:prstGeom>
          </p:spPr>
        </p:pic>
        <p:pic>
          <p:nvPicPr>
            <p:cNvPr id="214" name="図 213"/>
            <p:cNvPicPr>
              <a:picLocks noChangeAspect="1"/>
            </p:cNvPicPr>
            <p:nvPr/>
          </p:nvPicPr>
          <p:blipFill>
            <a:blip r:embed="rId11"/>
            <a:stretch>
              <a:fillRect/>
            </a:stretch>
          </p:blipFill>
          <p:spPr>
            <a:xfrm>
              <a:off x="2154516" y="4109975"/>
              <a:ext cx="207243" cy="144117"/>
            </a:xfrm>
            <a:prstGeom prst="rect">
              <a:avLst/>
            </a:prstGeom>
          </p:spPr>
        </p:pic>
        <p:pic>
          <p:nvPicPr>
            <p:cNvPr id="215" name="図 214"/>
            <p:cNvPicPr>
              <a:picLocks noChangeAspect="1"/>
            </p:cNvPicPr>
            <p:nvPr/>
          </p:nvPicPr>
          <p:blipFill>
            <a:blip r:embed="rId11"/>
            <a:stretch>
              <a:fillRect/>
            </a:stretch>
          </p:blipFill>
          <p:spPr>
            <a:xfrm>
              <a:off x="2154516" y="3973421"/>
              <a:ext cx="207243" cy="144117"/>
            </a:xfrm>
            <a:prstGeom prst="rect">
              <a:avLst/>
            </a:prstGeom>
          </p:spPr>
        </p:pic>
        <p:pic>
          <p:nvPicPr>
            <p:cNvPr id="216" name="図 215"/>
            <p:cNvPicPr>
              <a:picLocks noChangeAspect="1"/>
            </p:cNvPicPr>
            <p:nvPr/>
          </p:nvPicPr>
          <p:blipFill>
            <a:blip r:embed="rId11"/>
            <a:stretch>
              <a:fillRect/>
            </a:stretch>
          </p:blipFill>
          <p:spPr>
            <a:xfrm>
              <a:off x="2346371" y="4109975"/>
              <a:ext cx="207243" cy="144117"/>
            </a:xfrm>
            <a:prstGeom prst="rect">
              <a:avLst/>
            </a:prstGeom>
          </p:spPr>
        </p:pic>
        <p:pic>
          <p:nvPicPr>
            <p:cNvPr id="217" name="図 216"/>
            <p:cNvPicPr>
              <a:picLocks noChangeAspect="1"/>
            </p:cNvPicPr>
            <p:nvPr/>
          </p:nvPicPr>
          <p:blipFill>
            <a:blip r:embed="rId11"/>
            <a:stretch>
              <a:fillRect/>
            </a:stretch>
          </p:blipFill>
          <p:spPr>
            <a:xfrm>
              <a:off x="2346371" y="3973421"/>
              <a:ext cx="207243" cy="144117"/>
            </a:xfrm>
            <a:prstGeom prst="rect">
              <a:avLst/>
            </a:prstGeom>
          </p:spPr>
        </p:pic>
        <p:pic>
          <p:nvPicPr>
            <p:cNvPr id="219" name="図 218"/>
            <p:cNvPicPr>
              <a:picLocks noChangeAspect="1"/>
            </p:cNvPicPr>
            <p:nvPr/>
          </p:nvPicPr>
          <p:blipFill>
            <a:blip r:embed="rId11"/>
            <a:stretch>
              <a:fillRect/>
            </a:stretch>
          </p:blipFill>
          <p:spPr>
            <a:xfrm>
              <a:off x="2524982" y="3973421"/>
              <a:ext cx="207243" cy="144117"/>
            </a:xfrm>
            <a:prstGeom prst="rect">
              <a:avLst/>
            </a:prstGeom>
          </p:spPr>
        </p:pic>
        <p:pic>
          <p:nvPicPr>
            <p:cNvPr id="221" name="図 220"/>
            <p:cNvPicPr>
              <a:picLocks noChangeAspect="1"/>
            </p:cNvPicPr>
            <p:nvPr/>
          </p:nvPicPr>
          <p:blipFill>
            <a:blip r:embed="rId11"/>
            <a:stretch>
              <a:fillRect/>
            </a:stretch>
          </p:blipFill>
          <p:spPr>
            <a:xfrm>
              <a:off x="2696559" y="3973421"/>
              <a:ext cx="207243" cy="144117"/>
            </a:xfrm>
            <a:prstGeom prst="rect">
              <a:avLst/>
            </a:prstGeom>
          </p:spPr>
        </p:pic>
        <p:sp>
          <p:nvSpPr>
            <p:cNvPr id="222" name="テキスト ボックス 221"/>
            <p:cNvSpPr txBox="1"/>
            <p:nvPr/>
          </p:nvSpPr>
          <p:spPr>
            <a:xfrm>
              <a:off x="1907852" y="4210856"/>
              <a:ext cx="940498" cy="473206"/>
            </a:xfrm>
            <a:prstGeom prst="rect">
              <a:avLst/>
            </a:prstGeom>
            <a:noFill/>
          </p:spPr>
          <p:txBody>
            <a:bodyPr wrap="square" rtlCol="0">
              <a:spAutoFit/>
            </a:bodyPr>
            <a:lstStyle/>
            <a:p>
              <a:pPr algn="ctr"/>
              <a:r>
                <a:rPr lang="ja-JP" altLang="en-US" sz="825" dirty="0">
                  <a:solidFill>
                    <a:prstClr val="black"/>
                  </a:solidFill>
                  <a:latin typeface="MS Mincho" panose="02020609040205080304" pitchFamily="49" charset="-128"/>
                  <a:ea typeface="MS Mincho" panose="02020609040205080304" pitchFamily="49" charset="-128"/>
                </a:rPr>
                <a:t>山麓施設</a:t>
              </a:r>
              <a:endParaRPr lang="en-US" altLang="ja-JP" sz="825" dirty="0">
                <a:solidFill>
                  <a:prstClr val="black"/>
                </a:solidFill>
                <a:latin typeface="MS Mincho" panose="02020609040205080304" pitchFamily="49" charset="-128"/>
                <a:ea typeface="MS Mincho" panose="02020609040205080304" pitchFamily="49" charset="-128"/>
              </a:endParaRPr>
            </a:p>
            <a:p>
              <a:pPr algn="ctr"/>
              <a:r>
                <a:rPr lang="ja-JP" altLang="en-US" sz="825" dirty="0">
                  <a:solidFill>
                    <a:prstClr val="black"/>
                  </a:solidFill>
                  <a:latin typeface="MS Mincho" panose="02020609040205080304" pitchFamily="49" charset="-128"/>
                  <a:ea typeface="MS Mincho" panose="02020609040205080304" pitchFamily="49" charset="-128"/>
                </a:rPr>
                <a:t>ネットワーク</a:t>
              </a:r>
              <a:r>
                <a:rPr lang="en-US" altLang="ja-JP" sz="825" dirty="0">
                  <a:solidFill>
                    <a:prstClr val="black"/>
                  </a:solidFill>
                  <a:latin typeface="MS Mincho" panose="02020609040205080304" pitchFamily="49" charset="-128"/>
                  <a:ea typeface="MS Mincho" panose="02020609040205080304" pitchFamily="49" charset="-128"/>
                </a:rPr>
                <a:t>※1</a:t>
              </a:r>
              <a:endParaRPr lang="en-US" sz="825" dirty="0">
                <a:solidFill>
                  <a:prstClr val="black"/>
                </a:solidFill>
                <a:latin typeface="MS Mincho" panose="02020609040205080304" pitchFamily="49" charset="-128"/>
                <a:ea typeface="MS Mincho" panose="02020609040205080304" pitchFamily="49" charset="-128"/>
              </a:endParaRPr>
            </a:p>
          </p:txBody>
        </p:sp>
        <p:pic>
          <p:nvPicPr>
            <p:cNvPr id="223" name="図 222"/>
            <p:cNvPicPr>
              <a:picLocks noChangeAspect="1"/>
            </p:cNvPicPr>
            <p:nvPr/>
          </p:nvPicPr>
          <p:blipFill>
            <a:blip r:embed="rId13"/>
            <a:stretch>
              <a:fillRect/>
            </a:stretch>
          </p:blipFill>
          <p:spPr>
            <a:xfrm>
              <a:off x="1990217" y="4540508"/>
              <a:ext cx="170977" cy="179634"/>
            </a:xfrm>
            <a:prstGeom prst="rect">
              <a:avLst/>
            </a:prstGeom>
          </p:spPr>
        </p:pic>
        <p:pic>
          <p:nvPicPr>
            <p:cNvPr id="224" name="図 223"/>
            <p:cNvPicPr>
              <a:picLocks noChangeAspect="1"/>
            </p:cNvPicPr>
            <p:nvPr/>
          </p:nvPicPr>
          <p:blipFill>
            <a:blip r:embed="rId13"/>
            <a:stretch>
              <a:fillRect/>
            </a:stretch>
          </p:blipFill>
          <p:spPr>
            <a:xfrm>
              <a:off x="1990217" y="4720985"/>
              <a:ext cx="170977" cy="179634"/>
            </a:xfrm>
            <a:prstGeom prst="rect">
              <a:avLst/>
            </a:prstGeom>
          </p:spPr>
        </p:pic>
        <p:pic>
          <p:nvPicPr>
            <p:cNvPr id="225" name="図 224"/>
            <p:cNvPicPr>
              <a:picLocks noChangeAspect="1"/>
            </p:cNvPicPr>
            <p:nvPr/>
          </p:nvPicPr>
          <p:blipFill>
            <a:blip r:embed="rId13"/>
            <a:stretch>
              <a:fillRect/>
            </a:stretch>
          </p:blipFill>
          <p:spPr>
            <a:xfrm>
              <a:off x="2155106" y="4540508"/>
              <a:ext cx="170977" cy="179634"/>
            </a:xfrm>
            <a:prstGeom prst="rect">
              <a:avLst/>
            </a:prstGeom>
          </p:spPr>
        </p:pic>
        <p:pic>
          <p:nvPicPr>
            <p:cNvPr id="226" name="図 225"/>
            <p:cNvPicPr>
              <a:picLocks noChangeAspect="1"/>
            </p:cNvPicPr>
            <p:nvPr/>
          </p:nvPicPr>
          <p:blipFill>
            <a:blip r:embed="rId13"/>
            <a:stretch>
              <a:fillRect/>
            </a:stretch>
          </p:blipFill>
          <p:spPr>
            <a:xfrm>
              <a:off x="2155106" y="4720985"/>
              <a:ext cx="170977" cy="179634"/>
            </a:xfrm>
            <a:prstGeom prst="rect">
              <a:avLst/>
            </a:prstGeom>
          </p:spPr>
        </p:pic>
        <p:pic>
          <p:nvPicPr>
            <p:cNvPr id="227" name="図 226"/>
            <p:cNvPicPr>
              <a:picLocks noChangeAspect="1"/>
            </p:cNvPicPr>
            <p:nvPr/>
          </p:nvPicPr>
          <p:blipFill>
            <a:blip r:embed="rId13"/>
            <a:stretch>
              <a:fillRect/>
            </a:stretch>
          </p:blipFill>
          <p:spPr>
            <a:xfrm>
              <a:off x="2328142" y="4540508"/>
              <a:ext cx="170977" cy="179634"/>
            </a:xfrm>
            <a:prstGeom prst="rect">
              <a:avLst/>
            </a:prstGeom>
          </p:spPr>
        </p:pic>
        <p:pic>
          <p:nvPicPr>
            <p:cNvPr id="228" name="図 227"/>
            <p:cNvPicPr>
              <a:picLocks noChangeAspect="1"/>
            </p:cNvPicPr>
            <p:nvPr/>
          </p:nvPicPr>
          <p:blipFill>
            <a:blip r:embed="rId13"/>
            <a:stretch>
              <a:fillRect/>
            </a:stretch>
          </p:blipFill>
          <p:spPr>
            <a:xfrm>
              <a:off x="2328142" y="4720985"/>
              <a:ext cx="170977" cy="179634"/>
            </a:xfrm>
            <a:prstGeom prst="rect">
              <a:avLst/>
            </a:prstGeom>
          </p:spPr>
        </p:pic>
        <p:pic>
          <p:nvPicPr>
            <p:cNvPr id="229" name="図 228"/>
            <p:cNvPicPr>
              <a:picLocks noChangeAspect="1"/>
            </p:cNvPicPr>
            <p:nvPr/>
          </p:nvPicPr>
          <p:blipFill>
            <a:blip r:embed="rId13"/>
            <a:stretch>
              <a:fillRect/>
            </a:stretch>
          </p:blipFill>
          <p:spPr>
            <a:xfrm>
              <a:off x="2493386" y="4540508"/>
              <a:ext cx="170977" cy="179634"/>
            </a:xfrm>
            <a:prstGeom prst="rect">
              <a:avLst/>
            </a:prstGeom>
          </p:spPr>
        </p:pic>
        <p:pic>
          <p:nvPicPr>
            <p:cNvPr id="230" name="図 229"/>
            <p:cNvPicPr>
              <a:picLocks noChangeAspect="1"/>
            </p:cNvPicPr>
            <p:nvPr/>
          </p:nvPicPr>
          <p:blipFill>
            <a:blip r:embed="rId13"/>
            <a:stretch>
              <a:fillRect/>
            </a:stretch>
          </p:blipFill>
          <p:spPr>
            <a:xfrm>
              <a:off x="2493386" y="4720985"/>
              <a:ext cx="170977" cy="179634"/>
            </a:xfrm>
            <a:prstGeom prst="rect">
              <a:avLst/>
            </a:prstGeom>
          </p:spPr>
        </p:pic>
        <p:pic>
          <p:nvPicPr>
            <p:cNvPr id="231" name="図 230"/>
            <p:cNvPicPr>
              <a:picLocks noChangeAspect="1"/>
            </p:cNvPicPr>
            <p:nvPr/>
          </p:nvPicPr>
          <p:blipFill>
            <a:blip r:embed="rId13"/>
            <a:stretch>
              <a:fillRect/>
            </a:stretch>
          </p:blipFill>
          <p:spPr>
            <a:xfrm>
              <a:off x="2659033" y="4540508"/>
              <a:ext cx="170977" cy="179634"/>
            </a:xfrm>
            <a:prstGeom prst="rect">
              <a:avLst/>
            </a:prstGeom>
          </p:spPr>
        </p:pic>
        <p:pic>
          <p:nvPicPr>
            <p:cNvPr id="232" name="図 231"/>
            <p:cNvPicPr>
              <a:picLocks noChangeAspect="1"/>
            </p:cNvPicPr>
            <p:nvPr/>
          </p:nvPicPr>
          <p:blipFill>
            <a:blip r:embed="rId13"/>
            <a:stretch>
              <a:fillRect/>
            </a:stretch>
          </p:blipFill>
          <p:spPr>
            <a:xfrm>
              <a:off x="2659033" y="4720985"/>
              <a:ext cx="170977" cy="179634"/>
            </a:xfrm>
            <a:prstGeom prst="rect">
              <a:avLst/>
            </a:prstGeom>
          </p:spPr>
        </p:pic>
        <p:pic>
          <p:nvPicPr>
            <p:cNvPr id="233" name="図 232"/>
            <p:cNvPicPr>
              <a:picLocks noChangeAspect="1"/>
            </p:cNvPicPr>
            <p:nvPr/>
          </p:nvPicPr>
          <p:blipFill>
            <a:blip r:embed="rId13"/>
            <a:stretch>
              <a:fillRect/>
            </a:stretch>
          </p:blipFill>
          <p:spPr>
            <a:xfrm>
              <a:off x="1990217" y="4901457"/>
              <a:ext cx="170977" cy="179634"/>
            </a:xfrm>
            <a:prstGeom prst="rect">
              <a:avLst/>
            </a:prstGeom>
          </p:spPr>
        </p:pic>
        <p:pic>
          <p:nvPicPr>
            <p:cNvPr id="235" name="図 234"/>
            <p:cNvPicPr>
              <a:picLocks noChangeAspect="1"/>
            </p:cNvPicPr>
            <p:nvPr/>
          </p:nvPicPr>
          <p:blipFill>
            <a:blip r:embed="rId12"/>
            <a:stretch>
              <a:fillRect/>
            </a:stretch>
          </p:blipFill>
          <p:spPr>
            <a:xfrm>
              <a:off x="2255065" y="5274613"/>
              <a:ext cx="388694" cy="259771"/>
            </a:xfrm>
            <a:prstGeom prst="rect">
              <a:avLst/>
            </a:prstGeom>
          </p:spPr>
        </p:pic>
        <p:sp>
          <p:nvSpPr>
            <p:cNvPr id="236" name="テキスト ボックス 235"/>
            <p:cNvSpPr txBox="1"/>
            <p:nvPr/>
          </p:nvSpPr>
          <p:spPr>
            <a:xfrm>
              <a:off x="1698347" y="5460399"/>
              <a:ext cx="1555974" cy="346249"/>
            </a:xfrm>
            <a:prstGeom prst="rect">
              <a:avLst/>
            </a:prstGeom>
            <a:noFill/>
          </p:spPr>
          <p:txBody>
            <a:bodyPr wrap="square" rtlCol="0">
              <a:spAutoFit/>
            </a:bodyPr>
            <a:lstStyle/>
            <a:p>
              <a:pPr algn="ctr"/>
              <a:r>
                <a:rPr lang="ja-JP" altLang="en-US" sz="825" dirty="0">
                  <a:solidFill>
                    <a:prstClr val="black"/>
                  </a:solidFill>
                  <a:latin typeface="MS Mincho" panose="02020609040205080304" pitchFamily="49" charset="-128"/>
                  <a:ea typeface="MS Mincho" panose="02020609040205080304" pitchFamily="49" charset="-128"/>
                </a:rPr>
                <a:t>山麓リモート</a:t>
              </a:r>
              <a:endParaRPr lang="en-US" altLang="ja-JP" sz="825" dirty="0">
                <a:solidFill>
                  <a:prstClr val="black"/>
                </a:solidFill>
                <a:latin typeface="MS Mincho" panose="02020609040205080304" pitchFamily="49" charset="-128"/>
                <a:ea typeface="MS Mincho" panose="02020609040205080304" pitchFamily="49" charset="-128"/>
              </a:endParaRPr>
            </a:p>
            <a:p>
              <a:pPr algn="ctr"/>
              <a:r>
                <a:rPr lang="ja-JP" altLang="en-US" sz="825" dirty="0">
                  <a:solidFill>
                    <a:prstClr val="black"/>
                  </a:solidFill>
                  <a:latin typeface="MS Mincho" panose="02020609040205080304" pitchFamily="49" charset="-128"/>
                  <a:ea typeface="MS Mincho" panose="02020609040205080304" pitchFamily="49" charset="-128"/>
                </a:rPr>
                <a:t>アクセス装置</a:t>
              </a:r>
              <a:r>
                <a:rPr lang="en-US" altLang="ja-JP" sz="825" dirty="0">
                  <a:solidFill>
                    <a:prstClr val="black"/>
                  </a:solidFill>
                  <a:latin typeface="MS Mincho" panose="02020609040205080304" pitchFamily="49" charset="-128"/>
                  <a:ea typeface="MS Mincho" panose="02020609040205080304" pitchFamily="49" charset="-128"/>
                </a:rPr>
                <a:t>※1</a:t>
              </a:r>
              <a:endParaRPr lang="en-US" sz="825" dirty="0">
                <a:solidFill>
                  <a:prstClr val="black"/>
                </a:solidFill>
                <a:latin typeface="MS Mincho" panose="02020609040205080304" pitchFamily="49" charset="-128"/>
                <a:ea typeface="MS Mincho" panose="02020609040205080304" pitchFamily="49" charset="-128"/>
              </a:endParaRPr>
            </a:p>
          </p:txBody>
        </p:sp>
        <p:pic>
          <p:nvPicPr>
            <p:cNvPr id="237" name="図 236"/>
            <p:cNvPicPr>
              <a:picLocks noChangeAspect="1"/>
            </p:cNvPicPr>
            <p:nvPr/>
          </p:nvPicPr>
          <p:blipFill>
            <a:blip r:embed="rId6"/>
            <a:stretch>
              <a:fillRect/>
            </a:stretch>
          </p:blipFill>
          <p:spPr>
            <a:xfrm>
              <a:off x="5519385" y="3572674"/>
              <a:ext cx="238843" cy="254765"/>
            </a:xfrm>
            <a:prstGeom prst="rect">
              <a:avLst/>
            </a:prstGeom>
          </p:spPr>
        </p:pic>
        <p:pic>
          <p:nvPicPr>
            <p:cNvPr id="238" name="図 237"/>
            <p:cNvPicPr>
              <a:picLocks noChangeAspect="1"/>
            </p:cNvPicPr>
            <p:nvPr/>
          </p:nvPicPr>
          <p:blipFill>
            <a:blip r:embed="rId6"/>
            <a:stretch>
              <a:fillRect/>
            </a:stretch>
          </p:blipFill>
          <p:spPr>
            <a:xfrm>
              <a:off x="5813840" y="3572674"/>
              <a:ext cx="238843" cy="254765"/>
            </a:xfrm>
            <a:prstGeom prst="rect">
              <a:avLst/>
            </a:prstGeom>
          </p:spPr>
        </p:pic>
        <p:pic>
          <p:nvPicPr>
            <p:cNvPr id="239" name="図 238"/>
            <p:cNvPicPr>
              <a:picLocks noChangeAspect="1"/>
            </p:cNvPicPr>
            <p:nvPr/>
          </p:nvPicPr>
          <p:blipFill>
            <a:blip r:embed="rId6"/>
            <a:stretch>
              <a:fillRect/>
            </a:stretch>
          </p:blipFill>
          <p:spPr>
            <a:xfrm>
              <a:off x="6123299" y="3572674"/>
              <a:ext cx="238843" cy="254765"/>
            </a:xfrm>
            <a:prstGeom prst="rect">
              <a:avLst/>
            </a:prstGeom>
          </p:spPr>
        </p:pic>
        <p:pic>
          <p:nvPicPr>
            <p:cNvPr id="240" name="図 239"/>
            <p:cNvPicPr>
              <a:picLocks noChangeAspect="1"/>
            </p:cNvPicPr>
            <p:nvPr/>
          </p:nvPicPr>
          <p:blipFill>
            <a:blip r:embed="rId6"/>
            <a:stretch>
              <a:fillRect/>
            </a:stretch>
          </p:blipFill>
          <p:spPr>
            <a:xfrm>
              <a:off x="6450236" y="3572674"/>
              <a:ext cx="238843" cy="254765"/>
            </a:xfrm>
            <a:prstGeom prst="rect">
              <a:avLst/>
            </a:prstGeom>
          </p:spPr>
        </p:pic>
        <p:pic>
          <p:nvPicPr>
            <p:cNvPr id="241" name="図 240"/>
            <p:cNvPicPr>
              <a:picLocks noChangeAspect="1"/>
            </p:cNvPicPr>
            <p:nvPr/>
          </p:nvPicPr>
          <p:blipFill>
            <a:blip r:embed="rId6"/>
            <a:stretch>
              <a:fillRect/>
            </a:stretch>
          </p:blipFill>
          <p:spPr>
            <a:xfrm>
              <a:off x="6754973" y="3572674"/>
              <a:ext cx="238843" cy="254765"/>
            </a:xfrm>
            <a:prstGeom prst="rect">
              <a:avLst/>
            </a:prstGeom>
          </p:spPr>
        </p:pic>
        <p:sp>
          <p:nvSpPr>
            <p:cNvPr id="242" name="テキスト ボックス 241"/>
            <p:cNvSpPr txBox="1"/>
            <p:nvPr/>
          </p:nvSpPr>
          <p:spPr>
            <a:xfrm>
              <a:off x="5565429" y="3810027"/>
              <a:ext cx="1477914" cy="219291"/>
            </a:xfrm>
            <a:prstGeom prst="rect">
              <a:avLst/>
            </a:prstGeom>
            <a:noFill/>
          </p:spPr>
          <p:txBody>
            <a:bodyPr wrap="square" rtlCol="0">
              <a:spAutoFit/>
            </a:bodyPr>
            <a:lstStyle/>
            <a:p>
              <a:pPr algn="ctr"/>
              <a:r>
                <a:rPr lang="ja-JP" altLang="en-US" sz="825" dirty="0">
                  <a:solidFill>
                    <a:prstClr val="black"/>
                  </a:solidFill>
                  <a:latin typeface="MS Mincho" panose="02020609040205080304" pitchFamily="49" charset="-128"/>
                  <a:ea typeface="MS Mincho" panose="02020609040205080304" pitchFamily="49" charset="-128"/>
                </a:rPr>
                <a:t>山麓施設利用者端末</a:t>
              </a:r>
              <a:r>
                <a:rPr lang="en-US" altLang="ja-JP" sz="825" dirty="0">
                  <a:solidFill>
                    <a:prstClr val="black"/>
                  </a:solidFill>
                  <a:latin typeface="MS Mincho" panose="02020609040205080304" pitchFamily="49" charset="-128"/>
                  <a:ea typeface="MS Mincho" panose="02020609040205080304" pitchFamily="49" charset="-128"/>
                </a:rPr>
                <a:t>※1</a:t>
              </a:r>
              <a:endParaRPr lang="en-US" sz="825" dirty="0">
                <a:solidFill>
                  <a:prstClr val="black"/>
                </a:solidFill>
                <a:latin typeface="MS Mincho" panose="02020609040205080304" pitchFamily="49" charset="-128"/>
                <a:ea typeface="MS Mincho" panose="02020609040205080304" pitchFamily="49" charset="-128"/>
              </a:endParaRPr>
            </a:p>
          </p:txBody>
        </p:sp>
        <p:pic>
          <p:nvPicPr>
            <p:cNvPr id="243" name="図 242"/>
            <p:cNvPicPr>
              <a:picLocks noChangeAspect="1"/>
            </p:cNvPicPr>
            <p:nvPr/>
          </p:nvPicPr>
          <p:blipFill>
            <a:blip r:embed="rId2"/>
            <a:stretch>
              <a:fillRect/>
            </a:stretch>
          </p:blipFill>
          <p:spPr>
            <a:xfrm>
              <a:off x="8145566" y="4749566"/>
              <a:ext cx="335136" cy="294514"/>
            </a:xfrm>
            <a:prstGeom prst="rect">
              <a:avLst/>
            </a:prstGeom>
            <a:noFill/>
          </p:spPr>
        </p:pic>
        <p:pic>
          <p:nvPicPr>
            <p:cNvPr id="245" name="図 244"/>
            <p:cNvPicPr>
              <a:picLocks noChangeAspect="1"/>
            </p:cNvPicPr>
            <p:nvPr/>
          </p:nvPicPr>
          <p:blipFill>
            <a:blip r:embed="rId2"/>
            <a:stretch>
              <a:fillRect/>
            </a:stretch>
          </p:blipFill>
          <p:spPr>
            <a:xfrm>
              <a:off x="7170726" y="3509507"/>
              <a:ext cx="335136" cy="294514"/>
            </a:xfrm>
            <a:prstGeom prst="rect">
              <a:avLst/>
            </a:prstGeom>
            <a:noFill/>
          </p:spPr>
        </p:pic>
        <p:pic>
          <p:nvPicPr>
            <p:cNvPr id="246" name="図 245"/>
            <p:cNvPicPr>
              <a:picLocks noChangeAspect="1"/>
            </p:cNvPicPr>
            <p:nvPr/>
          </p:nvPicPr>
          <p:blipFill>
            <a:blip r:embed="rId2"/>
            <a:stretch>
              <a:fillRect/>
            </a:stretch>
          </p:blipFill>
          <p:spPr>
            <a:xfrm>
              <a:off x="7493780" y="3509507"/>
              <a:ext cx="335136" cy="294514"/>
            </a:xfrm>
            <a:prstGeom prst="rect">
              <a:avLst/>
            </a:prstGeom>
            <a:noFill/>
          </p:spPr>
        </p:pic>
        <p:pic>
          <p:nvPicPr>
            <p:cNvPr id="247" name="図 246"/>
            <p:cNvPicPr>
              <a:picLocks noChangeAspect="1"/>
            </p:cNvPicPr>
            <p:nvPr/>
          </p:nvPicPr>
          <p:blipFill>
            <a:blip r:embed="rId2"/>
            <a:stretch>
              <a:fillRect/>
            </a:stretch>
          </p:blipFill>
          <p:spPr>
            <a:xfrm>
              <a:off x="7782039" y="3509507"/>
              <a:ext cx="335136" cy="294514"/>
            </a:xfrm>
            <a:prstGeom prst="rect">
              <a:avLst/>
            </a:prstGeom>
            <a:noFill/>
          </p:spPr>
        </p:pic>
        <p:pic>
          <p:nvPicPr>
            <p:cNvPr id="248" name="図 247"/>
            <p:cNvPicPr>
              <a:picLocks noChangeAspect="1"/>
            </p:cNvPicPr>
            <p:nvPr/>
          </p:nvPicPr>
          <p:blipFill>
            <a:blip r:embed="rId2"/>
            <a:stretch>
              <a:fillRect/>
            </a:stretch>
          </p:blipFill>
          <p:spPr>
            <a:xfrm>
              <a:off x="8106633" y="3509507"/>
              <a:ext cx="335136" cy="294514"/>
            </a:xfrm>
            <a:prstGeom prst="rect">
              <a:avLst/>
            </a:prstGeom>
            <a:noFill/>
          </p:spPr>
        </p:pic>
        <p:pic>
          <p:nvPicPr>
            <p:cNvPr id="249" name="図 248"/>
            <p:cNvPicPr>
              <a:picLocks noChangeAspect="1"/>
            </p:cNvPicPr>
            <p:nvPr/>
          </p:nvPicPr>
          <p:blipFill>
            <a:blip r:embed="rId2"/>
            <a:stretch>
              <a:fillRect/>
            </a:stretch>
          </p:blipFill>
          <p:spPr>
            <a:xfrm>
              <a:off x="7170726" y="3770916"/>
              <a:ext cx="335136" cy="294514"/>
            </a:xfrm>
            <a:prstGeom prst="rect">
              <a:avLst/>
            </a:prstGeom>
            <a:noFill/>
          </p:spPr>
        </p:pic>
        <p:pic>
          <p:nvPicPr>
            <p:cNvPr id="250" name="図 249"/>
            <p:cNvPicPr>
              <a:picLocks noChangeAspect="1"/>
            </p:cNvPicPr>
            <p:nvPr/>
          </p:nvPicPr>
          <p:blipFill>
            <a:blip r:embed="rId2"/>
            <a:stretch>
              <a:fillRect/>
            </a:stretch>
          </p:blipFill>
          <p:spPr>
            <a:xfrm>
              <a:off x="7493780" y="3770916"/>
              <a:ext cx="335136" cy="294514"/>
            </a:xfrm>
            <a:prstGeom prst="rect">
              <a:avLst/>
            </a:prstGeom>
            <a:noFill/>
          </p:spPr>
        </p:pic>
        <p:pic>
          <p:nvPicPr>
            <p:cNvPr id="251" name="図 250"/>
            <p:cNvPicPr>
              <a:picLocks noChangeAspect="1"/>
            </p:cNvPicPr>
            <p:nvPr/>
          </p:nvPicPr>
          <p:blipFill>
            <a:blip r:embed="rId2"/>
            <a:stretch>
              <a:fillRect/>
            </a:stretch>
          </p:blipFill>
          <p:spPr>
            <a:xfrm>
              <a:off x="7782039" y="3770916"/>
              <a:ext cx="335136" cy="294514"/>
            </a:xfrm>
            <a:prstGeom prst="rect">
              <a:avLst/>
            </a:prstGeom>
            <a:noFill/>
          </p:spPr>
        </p:pic>
        <p:pic>
          <p:nvPicPr>
            <p:cNvPr id="252" name="図 251"/>
            <p:cNvPicPr>
              <a:picLocks noChangeAspect="1"/>
            </p:cNvPicPr>
            <p:nvPr/>
          </p:nvPicPr>
          <p:blipFill>
            <a:blip r:embed="rId2"/>
            <a:stretch>
              <a:fillRect/>
            </a:stretch>
          </p:blipFill>
          <p:spPr>
            <a:xfrm>
              <a:off x="8106633" y="3770916"/>
              <a:ext cx="335136" cy="294514"/>
            </a:xfrm>
            <a:prstGeom prst="rect">
              <a:avLst/>
            </a:prstGeom>
            <a:noFill/>
          </p:spPr>
        </p:pic>
        <p:pic>
          <p:nvPicPr>
            <p:cNvPr id="253" name="図 252"/>
            <p:cNvPicPr>
              <a:picLocks noChangeAspect="1"/>
            </p:cNvPicPr>
            <p:nvPr/>
          </p:nvPicPr>
          <p:blipFill>
            <a:blip r:embed="rId2"/>
            <a:stretch>
              <a:fillRect/>
            </a:stretch>
          </p:blipFill>
          <p:spPr>
            <a:xfrm>
              <a:off x="7170726" y="4021893"/>
              <a:ext cx="335136" cy="294514"/>
            </a:xfrm>
            <a:prstGeom prst="rect">
              <a:avLst/>
            </a:prstGeom>
            <a:noFill/>
          </p:spPr>
        </p:pic>
        <p:pic>
          <p:nvPicPr>
            <p:cNvPr id="254" name="図 253"/>
            <p:cNvPicPr>
              <a:picLocks noChangeAspect="1"/>
            </p:cNvPicPr>
            <p:nvPr/>
          </p:nvPicPr>
          <p:blipFill>
            <a:blip r:embed="rId2"/>
            <a:stretch>
              <a:fillRect/>
            </a:stretch>
          </p:blipFill>
          <p:spPr>
            <a:xfrm>
              <a:off x="7493780" y="4021893"/>
              <a:ext cx="335136" cy="294514"/>
            </a:xfrm>
            <a:prstGeom prst="rect">
              <a:avLst/>
            </a:prstGeom>
            <a:noFill/>
          </p:spPr>
        </p:pic>
        <p:pic>
          <p:nvPicPr>
            <p:cNvPr id="255" name="図 254"/>
            <p:cNvPicPr>
              <a:picLocks noChangeAspect="1"/>
            </p:cNvPicPr>
            <p:nvPr/>
          </p:nvPicPr>
          <p:blipFill>
            <a:blip r:embed="rId2"/>
            <a:stretch>
              <a:fillRect/>
            </a:stretch>
          </p:blipFill>
          <p:spPr>
            <a:xfrm>
              <a:off x="7782039" y="4021893"/>
              <a:ext cx="335136" cy="294514"/>
            </a:xfrm>
            <a:prstGeom prst="rect">
              <a:avLst/>
            </a:prstGeom>
            <a:noFill/>
          </p:spPr>
        </p:pic>
        <p:pic>
          <p:nvPicPr>
            <p:cNvPr id="256" name="図 255"/>
            <p:cNvPicPr>
              <a:picLocks noChangeAspect="1"/>
            </p:cNvPicPr>
            <p:nvPr/>
          </p:nvPicPr>
          <p:blipFill>
            <a:blip r:embed="rId2"/>
            <a:stretch>
              <a:fillRect/>
            </a:stretch>
          </p:blipFill>
          <p:spPr>
            <a:xfrm>
              <a:off x="8106633" y="4021893"/>
              <a:ext cx="335136" cy="294514"/>
            </a:xfrm>
            <a:prstGeom prst="rect">
              <a:avLst/>
            </a:prstGeom>
            <a:noFill/>
          </p:spPr>
        </p:pic>
        <p:pic>
          <p:nvPicPr>
            <p:cNvPr id="257" name="図 256"/>
            <p:cNvPicPr>
              <a:picLocks noChangeAspect="1"/>
            </p:cNvPicPr>
            <p:nvPr/>
          </p:nvPicPr>
          <p:blipFill>
            <a:blip r:embed="rId2"/>
            <a:stretch>
              <a:fillRect/>
            </a:stretch>
          </p:blipFill>
          <p:spPr>
            <a:xfrm>
              <a:off x="7170726" y="4289003"/>
              <a:ext cx="335136" cy="294514"/>
            </a:xfrm>
            <a:prstGeom prst="rect">
              <a:avLst/>
            </a:prstGeom>
            <a:noFill/>
          </p:spPr>
        </p:pic>
        <p:pic>
          <p:nvPicPr>
            <p:cNvPr id="258" name="図 257"/>
            <p:cNvPicPr>
              <a:picLocks noChangeAspect="1"/>
            </p:cNvPicPr>
            <p:nvPr/>
          </p:nvPicPr>
          <p:blipFill>
            <a:blip r:embed="rId2"/>
            <a:stretch>
              <a:fillRect/>
            </a:stretch>
          </p:blipFill>
          <p:spPr>
            <a:xfrm>
              <a:off x="7493780" y="4289003"/>
              <a:ext cx="335136" cy="294514"/>
            </a:xfrm>
            <a:prstGeom prst="rect">
              <a:avLst/>
            </a:prstGeom>
            <a:noFill/>
          </p:spPr>
        </p:pic>
        <p:pic>
          <p:nvPicPr>
            <p:cNvPr id="261" name="図 260"/>
            <p:cNvPicPr>
              <a:picLocks noChangeAspect="1"/>
            </p:cNvPicPr>
            <p:nvPr/>
          </p:nvPicPr>
          <p:blipFill>
            <a:blip r:embed="rId3"/>
            <a:stretch>
              <a:fillRect/>
            </a:stretch>
          </p:blipFill>
          <p:spPr>
            <a:xfrm>
              <a:off x="8457872" y="3507345"/>
              <a:ext cx="497231" cy="685835"/>
            </a:xfrm>
            <a:prstGeom prst="rect">
              <a:avLst/>
            </a:prstGeom>
          </p:spPr>
        </p:pic>
        <p:sp>
          <p:nvSpPr>
            <p:cNvPr id="262" name="テキスト ボックス 261"/>
            <p:cNvSpPr txBox="1"/>
            <p:nvPr/>
          </p:nvSpPr>
          <p:spPr>
            <a:xfrm>
              <a:off x="8477487" y="3543536"/>
              <a:ext cx="552256" cy="253916"/>
            </a:xfrm>
            <a:prstGeom prst="rect">
              <a:avLst/>
            </a:prstGeom>
            <a:noFill/>
          </p:spPr>
          <p:txBody>
            <a:bodyPr wrap="square" rtlCol="0">
              <a:spAutoFit/>
            </a:bodyPr>
            <a:lstStyle/>
            <a:p>
              <a:r>
                <a:rPr lang="en-US" altLang="ja-JP" sz="1050" dirty="0">
                  <a:solidFill>
                    <a:prstClr val="black"/>
                  </a:solidFill>
                </a:rPr>
                <a:t>100TB</a:t>
              </a:r>
              <a:endParaRPr lang="en-US" sz="1050" dirty="0">
                <a:solidFill>
                  <a:prstClr val="black"/>
                </a:solidFill>
              </a:endParaRPr>
            </a:p>
          </p:txBody>
        </p:sp>
        <p:pic>
          <p:nvPicPr>
            <p:cNvPr id="264" name="図 263"/>
            <p:cNvPicPr>
              <a:picLocks noChangeAspect="1"/>
            </p:cNvPicPr>
            <p:nvPr/>
          </p:nvPicPr>
          <p:blipFill>
            <a:blip r:embed="rId2"/>
            <a:stretch>
              <a:fillRect/>
            </a:stretch>
          </p:blipFill>
          <p:spPr>
            <a:xfrm>
              <a:off x="6666034" y="5240682"/>
              <a:ext cx="335136" cy="294514"/>
            </a:xfrm>
            <a:prstGeom prst="rect">
              <a:avLst/>
            </a:prstGeom>
          </p:spPr>
        </p:pic>
        <p:pic>
          <p:nvPicPr>
            <p:cNvPr id="265" name="図 264"/>
            <p:cNvPicPr>
              <a:picLocks noChangeAspect="1"/>
            </p:cNvPicPr>
            <p:nvPr/>
          </p:nvPicPr>
          <p:blipFill>
            <a:blip r:embed="rId3"/>
            <a:stretch>
              <a:fillRect/>
            </a:stretch>
          </p:blipFill>
          <p:spPr>
            <a:xfrm>
              <a:off x="7298006" y="4936419"/>
              <a:ext cx="497231" cy="685835"/>
            </a:xfrm>
            <a:prstGeom prst="rect">
              <a:avLst/>
            </a:prstGeom>
          </p:spPr>
        </p:pic>
        <p:sp>
          <p:nvSpPr>
            <p:cNvPr id="266" name="テキスト ボックス 265"/>
            <p:cNvSpPr txBox="1"/>
            <p:nvPr/>
          </p:nvSpPr>
          <p:spPr>
            <a:xfrm>
              <a:off x="7318077" y="4980167"/>
              <a:ext cx="552256" cy="253916"/>
            </a:xfrm>
            <a:prstGeom prst="rect">
              <a:avLst/>
            </a:prstGeom>
            <a:noFill/>
          </p:spPr>
          <p:txBody>
            <a:bodyPr wrap="square" rtlCol="0">
              <a:spAutoFit/>
            </a:bodyPr>
            <a:lstStyle/>
            <a:p>
              <a:r>
                <a:rPr lang="en-US" altLang="ja-JP" sz="1050" dirty="0">
                  <a:solidFill>
                    <a:prstClr val="black"/>
                  </a:solidFill>
                </a:rPr>
                <a:t>72TB</a:t>
              </a:r>
              <a:endParaRPr lang="en-US" sz="1050" dirty="0">
                <a:solidFill>
                  <a:prstClr val="black"/>
                </a:solidFill>
              </a:endParaRPr>
            </a:p>
          </p:txBody>
        </p:sp>
        <p:sp>
          <p:nvSpPr>
            <p:cNvPr id="267" name="テキスト ボックス 266"/>
            <p:cNvSpPr txBox="1"/>
            <p:nvPr/>
          </p:nvSpPr>
          <p:spPr>
            <a:xfrm>
              <a:off x="6509655" y="5508715"/>
              <a:ext cx="1411105" cy="219291"/>
            </a:xfrm>
            <a:prstGeom prst="rect">
              <a:avLst/>
            </a:prstGeom>
            <a:noFill/>
          </p:spPr>
          <p:txBody>
            <a:bodyPr wrap="square" rtlCol="0">
              <a:spAutoFit/>
            </a:bodyPr>
            <a:lstStyle/>
            <a:p>
              <a:pPr algn="ctr"/>
              <a:r>
                <a:rPr lang="en-US" altLang="ja-JP" sz="800" dirty="0">
                  <a:solidFill>
                    <a:prstClr val="black"/>
                  </a:solidFill>
                  <a:latin typeface="MS Mincho" panose="02020609040205080304" pitchFamily="49" charset="-128"/>
                  <a:ea typeface="MS Mincho" panose="02020609040205080304" pitchFamily="49" charset="-128"/>
                </a:rPr>
                <a:t>HSC</a:t>
              </a:r>
              <a:r>
                <a:rPr lang="ja-JP" altLang="en-US" sz="700" dirty="0">
                  <a:solidFill>
                    <a:prstClr val="black"/>
                  </a:solidFill>
                  <a:latin typeface="MS Mincho" panose="02020609040205080304" pitchFamily="49" charset="-128"/>
                  <a:ea typeface="MS Mincho" panose="02020609040205080304" pitchFamily="49" charset="-128"/>
                </a:rPr>
                <a:t>所員用</a:t>
              </a:r>
              <a:r>
                <a:rPr lang="ja-JP" altLang="en-US" sz="800" dirty="0">
                  <a:solidFill>
                    <a:prstClr val="black"/>
                  </a:solidFill>
                  <a:latin typeface="MS Mincho" panose="02020609040205080304" pitchFamily="49" charset="-128"/>
                  <a:ea typeface="MS Mincho" panose="02020609040205080304" pitchFamily="49" charset="-128"/>
                </a:rPr>
                <a:t>解析システム</a:t>
              </a:r>
              <a:r>
                <a:rPr lang="en-US" altLang="ja-JP" sz="800" dirty="0">
                  <a:solidFill>
                    <a:prstClr val="black"/>
                  </a:solidFill>
                  <a:latin typeface="MS Mincho" panose="02020609040205080304" pitchFamily="49" charset="-128"/>
                  <a:ea typeface="MS Mincho" panose="02020609040205080304" pitchFamily="49" charset="-128"/>
                </a:rPr>
                <a:t>※2</a:t>
              </a:r>
              <a:endParaRPr lang="en-US" sz="800" dirty="0">
                <a:solidFill>
                  <a:prstClr val="black"/>
                </a:solidFill>
                <a:latin typeface="MS Mincho" panose="02020609040205080304" pitchFamily="49" charset="-128"/>
                <a:ea typeface="MS Mincho" panose="02020609040205080304" pitchFamily="49" charset="-128"/>
              </a:endParaRPr>
            </a:p>
          </p:txBody>
        </p:sp>
        <p:pic>
          <p:nvPicPr>
            <p:cNvPr id="269" name="図 268"/>
            <p:cNvPicPr>
              <a:picLocks noChangeAspect="1"/>
            </p:cNvPicPr>
            <p:nvPr/>
          </p:nvPicPr>
          <p:blipFill>
            <a:blip r:embed="rId2"/>
            <a:stretch>
              <a:fillRect/>
            </a:stretch>
          </p:blipFill>
          <p:spPr>
            <a:xfrm>
              <a:off x="6666034" y="4937178"/>
              <a:ext cx="335136" cy="294514"/>
            </a:xfrm>
            <a:prstGeom prst="rect">
              <a:avLst/>
            </a:prstGeom>
          </p:spPr>
        </p:pic>
        <p:pic>
          <p:nvPicPr>
            <p:cNvPr id="270" name="図 269"/>
            <p:cNvPicPr>
              <a:picLocks noChangeAspect="1"/>
            </p:cNvPicPr>
            <p:nvPr/>
          </p:nvPicPr>
          <p:blipFill>
            <a:blip r:embed="rId2"/>
            <a:stretch>
              <a:fillRect/>
            </a:stretch>
          </p:blipFill>
          <p:spPr>
            <a:xfrm>
              <a:off x="6970370" y="4959681"/>
              <a:ext cx="335136" cy="294514"/>
            </a:xfrm>
            <a:prstGeom prst="rect">
              <a:avLst/>
            </a:prstGeom>
            <a:noFill/>
          </p:spPr>
        </p:pic>
        <p:pic>
          <p:nvPicPr>
            <p:cNvPr id="259" name="図 258"/>
            <p:cNvPicPr>
              <a:picLocks noChangeAspect="1"/>
            </p:cNvPicPr>
            <p:nvPr/>
          </p:nvPicPr>
          <p:blipFill>
            <a:blip r:embed="rId3"/>
            <a:stretch>
              <a:fillRect/>
            </a:stretch>
          </p:blipFill>
          <p:spPr>
            <a:xfrm>
              <a:off x="8456529" y="4128237"/>
              <a:ext cx="497231" cy="685835"/>
            </a:xfrm>
            <a:prstGeom prst="rect">
              <a:avLst/>
            </a:prstGeom>
          </p:spPr>
        </p:pic>
        <p:sp>
          <p:nvSpPr>
            <p:cNvPr id="260" name="テキスト ボックス 259"/>
            <p:cNvSpPr txBox="1"/>
            <p:nvPr/>
          </p:nvSpPr>
          <p:spPr>
            <a:xfrm>
              <a:off x="8476599" y="4171985"/>
              <a:ext cx="552256" cy="253916"/>
            </a:xfrm>
            <a:prstGeom prst="rect">
              <a:avLst/>
            </a:prstGeom>
            <a:noFill/>
          </p:spPr>
          <p:txBody>
            <a:bodyPr wrap="square" rtlCol="0">
              <a:spAutoFit/>
            </a:bodyPr>
            <a:lstStyle/>
            <a:p>
              <a:r>
                <a:rPr lang="en-US" altLang="ja-JP" sz="1050" dirty="0">
                  <a:solidFill>
                    <a:prstClr val="black"/>
                  </a:solidFill>
                </a:rPr>
                <a:t>100TB</a:t>
              </a:r>
              <a:endParaRPr lang="en-US" sz="1050" dirty="0">
                <a:solidFill>
                  <a:prstClr val="black"/>
                </a:solidFill>
              </a:endParaRPr>
            </a:p>
          </p:txBody>
        </p:sp>
        <p:sp>
          <p:nvSpPr>
            <p:cNvPr id="2" name="角丸四角形 1"/>
            <p:cNvSpPr/>
            <p:nvPr/>
          </p:nvSpPr>
          <p:spPr>
            <a:xfrm>
              <a:off x="998358" y="1732087"/>
              <a:ext cx="1040687" cy="959721"/>
            </a:xfrm>
            <a:prstGeom prst="roundRect">
              <a:avLst/>
            </a:prstGeom>
            <a:solidFill>
              <a:schemeClr val="accent6">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8" name="角丸四角形 267"/>
            <p:cNvSpPr/>
            <p:nvPr/>
          </p:nvSpPr>
          <p:spPr>
            <a:xfrm>
              <a:off x="2156995" y="2067667"/>
              <a:ext cx="1040687" cy="304542"/>
            </a:xfrm>
            <a:prstGeom prst="roundRect">
              <a:avLst/>
            </a:prstGeom>
            <a:solidFill>
              <a:schemeClr val="accent6">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1" name="角丸四角形 270"/>
            <p:cNvSpPr/>
            <p:nvPr/>
          </p:nvSpPr>
          <p:spPr>
            <a:xfrm>
              <a:off x="2156995" y="2487491"/>
              <a:ext cx="1040687" cy="304542"/>
            </a:xfrm>
            <a:prstGeom prst="roundRect">
              <a:avLst/>
            </a:prstGeom>
            <a:solidFill>
              <a:schemeClr val="accent6">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2" name="角丸四角形 271"/>
            <p:cNvSpPr/>
            <p:nvPr/>
          </p:nvSpPr>
          <p:spPr>
            <a:xfrm>
              <a:off x="4376758" y="2576417"/>
              <a:ext cx="484673" cy="590365"/>
            </a:xfrm>
            <a:prstGeom prst="roundRect">
              <a:avLst/>
            </a:prstGeom>
            <a:solidFill>
              <a:schemeClr val="accent6">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3" name="角丸四角形 272"/>
            <p:cNvSpPr/>
            <p:nvPr/>
          </p:nvSpPr>
          <p:spPr>
            <a:xfrm>
              <a:off x="6395772" y="2806426"/>
              <a:ext cx="507839" cy="590365"/>
            </a:xfrm>
            <a:prstGeom prst="roundRect">
              <a:avLst/>
            </a:prstGeom>
            <a:solidFill>
              <a:schemeClr val="accent6">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4" name="角丸四角形 273"/>
            <p:cNvSpPr/>
            <p:nvPr/>
          </p:nvSpPr>
          <p:spPr>
            <a:xfrm>
              <a:off x="3362577" y="3309501"/>
              <a:ext cx="507839" cy="590365"/>
            </a:xfrm>
            <a:prstGeom prst="roundRect">
              <a:avLst/>
            </a:prstGeom>
            <a:solidFill>
              <a:schemeClr val="accent6">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5" name="角丸四角形 274"/>
            <p:cNvSpPr/>
            <p:nvPr/>
          </p:nvSpPr>
          <p:spPr>
            <a:xfrm>
              <a:off x="1929562" y="3638701"/>
              <a:ext cx="963128" cy="615391"/>
            </a:xfrm>
            <a:prstGeom prst="roundRect">
              <a:avLst/>
            </a:prstGeom>
            <a:solidFill>
              <a:schemeClr val="accent6">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6" name="角丸四角形 275"/>
            <p:cNvSpPr/>
            <p:nvPr/>
          </p:nvSpPr>
          <p:spPr>
            <a:xfrm>
              <a:off x="1929563" y="4491546"/>
              <a:ext cx="963127" cy="615391"/>
            </a:xfrm>
            <a:prstGeom prst="roundRect">
              <a:avLst/>
            </a:prstGeom>
            <a:solidFill>
              <a:schemeClr val="accent6">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7" name="角丸四角形 276"/>
            <p:cNvSpPr/>
            <p:nvPr/>
          </p:nvSpPr>
          <p:spPr>
            <a:xfrm>
              <a:off x="5495673" y="3508685"/>
              <a:ext cx="1547671" cy="336663"/>
            </a:xfrm>
            <a:prstGeom prst="roundRect">
              <a:avLst/>
            </a:prstGeom>
            <a:solidFill>
              <a:schemeClr val="accent6">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8" name="角丸四角形 277"/>
            <p:cNvSpPr/>
            <p:nvPr/>
          </p:nvSpPr>
          <p:spPr>
            <a:xfrm>
              <a:off x="7077737" y="3480037"/>
              <a:ext cx="1855289" cy="1279976"/>
            </a:xfrm>
            <a:prstGeom prst="roundRect">
              <a:avLst/>
            </a:prstGeom>
            <a:solidFill>
              <a:schemeClr val="accent6">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3" name="テキスト ボックス 262"/>
            <p:cNvSpPr txBox="1"/>
            <p:nvPr/>
          </p:nvSpPr>
          <p:spPr>
            <a:xfrm>
              <a:off x="6903611" y="4541438"/>
              <a:ext cx="1612389" cy="346249"/>
            </a:xfrm>
            <a:prstGeom prst="rect">
              <a:avLst/>
            </a:prstGeom>
            <a:noFill/>
          </p:spPr>
          <p:txBody>
            <a:bodyPr wrap="square" rtlCol="0">
              <a:spAutoFit/>
            </a:bodyPr>
            <a:lstStyle/>
            <a:p>
              <a:pPr algn="ctr"/>
              <a:r>
                <a:rPr lang="en-US" altLang="ja-JP" sz="825" dirty="0">
                  <a:solidFill>
                    <a:prstClr val="black"/>
                  </a:solidFill>
                  <a:latin typeface="MS Mincho" panose="02020609040205080304" pitchFamily="49" charset="-128"/>
                  <a:ea typeface="MS Mincho" panose="02020609040205080304" pitchFamily="49" charset="-128"/>
                </a:rPr>
                <a:t>HSC</a:t>
              </a:r>
              <a:r>
                <a:rPr lang="ja-JP" altLang="en-US" sz="825" dirty="0">
                  <a:solidFill>
                    <a:prstClr val="black"/>
                  </a:solidFill>
                  <a:latin typeface="MS Mincho" panose="02020609040205080304" pitchFamily="49" charset="-128"/>
                  <a:ea typeface="MS Mincho" panose="02020609040205080304" pitchFamily="49" charset="-128"/>
                </a:rPr>
                <a:t>オンサイト解析システム</a:t>
              </a:r>
              <a:r>
                <a:rPr lang="en-US" altLang="ja-JP" sz="825" dirty="0">
                  <a:solidFill>
                    <a:prstClr val="black"/>
                  </a:solidFill>
                  <a:latin typeface="MS Mincho" panose="02020609040205080304" pitchFamily="49" charset="-128"/>
                  <a:ea typeface="MS Mincho" panose="02020609040205080304" pitchFamily="49" charset="-128"/>
                </a:rPr>
                <a:t>※2</a:t>
              </a:r>
              <a:endParaRPr lang="en-US" sz="825" dirty="0">
                <a:solidFill>
                  <a:prstClr val="black"/>
                </a:solidFill>
                <a:latin typeface="MS Mincho" panose="02020609040205080304" pitchFamily="49" charset="-128"/>
                <a:ea typeface="MS Mincho" panose="02020609040205080304" pitchFamily="49" charset="-128"/>
              </a:endParaRPr>
            </a:p>
          </p:txBody>
        </p:sp>
        <p:sp>
          <p:nvSpPr>
            <p:cNvPr id="234" name="テキスト ボックス 233"/>
            <p:cNvSpPr txBox="1"/>
            <p:nvPr/>
          </p:nvSpPr>
          <p:spPr>
            <a:xfrm>
              <a:off x="2016136" y="4940004"/>
              <a:ext cx="940498" cy="473206"/>
            </a:xfrm>
            <a:prstGeom prst="rect">
              <a:avLst/>
            </a:prstGeom>
            <a:noFill/>
          </p:spPr>
          <p:txBody>
            <a:bodyPr wrap="square" rtlCol="0">
              <a:spAutoFit/>
            </a:bodyPr>
            <a:lstStyle/>
            <a:p>
              <a:pPr algn="ctr"/>
              <a:r>
                <a:rPr lang="ja-JP" altLang="en-US" sz="825" dirty="0">
                  <a:solidFill>
                    <a:prstClr val="black"/>
                  </a:solidFill>
                  <a:latin typeface="MS Mincho" panose="02020609040205080304" pitchFamily="49" charset="-128"/>
                  <a:ea typeface="MS Mincho" panose="02020609040205080304" pitchFamily="49" charset="-128"/>
                </a:rPr>
                <a:t>山麓無線</a:t>
              </a:r>
              <a:r>
                <a:rPr lang="en-US" altLang="ja-JP" sz="825" dirty="0">
                  <a:solidFill>
                    <a:prstClr val="black"/>
                  </a:solidFill>
                  <a:latin typeface="MS Mincho" panose="02020609040205080304" pitchFamily="49" charset="-128"/>
                  <a:ea typeface="MS Mincho" panose="02020609040205080304" pitchFamily="49" charset="-128"/>
                </a:rPr>
                <a:t>LAN</a:t>
              </a:r>
            </a:p>
            <a:p>
              <a:pPr algn="ctr"/>
              <a:r>
                <a:rPr lang="ja-JP" altLang="en-US" sz="825" dirty="0">
                  <a:solidFill>
                    <a:prstClr val="black"/>
                  </a:solidFill>
                  <a:latin typeface="MS Mincho" panose="02020609040205080304" pitchFamily="49" charset="-128"/>
                  <a:ea typeface="MS Mincho" panose="02020609040205080304" pitchFamily="49" charset="-128"/>
                </a:rPr>
                <a:t>ネットワーク</a:t>
              </a:r>
              <a:r>
                <a:rPr lang="en-US" altLang="ja-JP" sz="825" dirty="0">
                  <a:solidFill>
                    <a:prstClr val="black"/>
                  </a:solidFill>
                  <a:latin typeface="MS Mincho" panose="02020609040205080304" pitchFamily="49" charset="-128"/>
                  <a:ea typeface="MS Mincho" panose="02020609040205080304" pitchFamily="49" charset="-128"/>
                </a:rPr>
                <a:t>※1</a:t>
              </a:r>
              <a:endParaRPr lang="en-US" sz="825" dirty="0">
                <a:solidFill>
                  <a:prstClr val="black"/>
                </a:solidFill>
                <a:latin typeface="MS Mincho" panose="02020609040205080304" pitchFamily="49" charset="-128"/>
                <a:ea typeface="MS Mincho" panose="02020609040205080304" pitchFamily="49" charset="-128"/>
              </a:endParaRPr>
            </a:p>
          </p:txBody>
        </p:sp>
        <p:sp>
          <p:nvSpPr>
            <p:cNvPr id="142" name="テキスト ボックス 141"/>
            <p:cNvSpPr txBox="1"/>
            <p:nvPr/>
          </p:nvSpPr>
          <p:spPr>
            <a:xfrm>
              <a:off x="4620454" y="2905778"/>
              <a:ext cx="1459824" cy="219291"/>
            </a:xfrm>
            <a:prstGeom prst="rect">
              <a:avLst/>
            </a:prstGeom>
            <a:noFill/>
          </p:spPr>
          <p:txBody>
            <a:bodyPr wrap="square" rtlCol="0">
              <a:spAutoFit/>
            </a:bodyPr>
            <a:lstStyle/>
            <a:p>
              <a:pPr algn="ctr"/>
              <a:r>
                <a:rPr lang="ja-JP" altLang="en-US" sz="825" dirty="0">
                  <a:solidFill>
                    <a:prstClr val="black"/>
                  </a:solidFill>
                  <a:latin typeface="MS Mincho" panose="02020609040205080304" pitchFamily="49" charset="-128"/>
                  <a:ea typeface="MS Mincho" panose="02020609040205080304" pitchFamily="49" charset="-128"/>
                </a:rPr>
                <a:t>山頂ファイアウォール</a:t>
              </a:r>
              <a:r>
                <a:rPr lang="en-US" altLang="ja-JP" sz="825" dirty="0">
                  <a:solidFill>
                    <a:prstClr val="black"/>
                  </a:solidFill>
                  <a:latin typeface="MS Mincho" panose="02020609040205080304" pitchFamily="49" charset="-128"/>
                  <a:ea typeface="MS Mincho" panose="02020609040205080304" pitchFamily="49" charset="-128"/>
                </a:rPr>
                <a:t>※1</a:t>
              </a:r>
              <a:endParaRPr lang="en-US" sz="825" dirty="0">
                <a:solidFill>
                  <a:prstClr val="black"/>
                </a:solidFill>
                <a:latin typeface="MS Mincho" panose="02020609040205080304" pitchFamily="49" charset="-128"/>
                <a:ea typeface="MS Mincho" panose="02020609040205080304" pitchFamily="49" charset="-128"/>
              </a:endParaRPr>
            </a:p>
          </p:txBody>
        </p:sp>
        <p:sp>
          <p:nvSpPr>
            <p:cNvPr id="279" name="角丸四角形 278"/>
            <p:cNvSpPr/>
            <p:nvPr/>
          </p:nvSpPr>
          <p:spPr>
            <a:xfrm>
              <a:off x="6590269" y="4831464"/>
              <a:ext cx="1298984" cy="711485"/>
            </a:xfrm>
            <a:prstGeom prst="roundRect">
              <a:avLst/>
            </a:prstGeom>
            <a:solidFill>
              <a:schemeClr val="accent6">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0" name="角丸四角形 279"/>
            <p:cNvSpPr/>
            <p:nvPr/>
          </p:nvSpPr>
          <p:spPr>
            <a:xfrm>
              <a:off x="7924483" y="4756089"/>
              <a:ext cx="902480" cy="358302"/>
            </a:xfrm>
            <a:prstGeom prst="roundRect">
              <a:avLst/>
            </a:prstGeom>
            <a:solidFill>
              <a:schemeClr val="accent6">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1" name="角丸四角形 280"/>
            <p:cNvSpPr/>
            <p:nvPr/>
          </p:nvSpPr>
          <p:spPr>
            <a:xfrm>
              <a:off x="2162569" y="5233426"/>
              <a:ext cx="592514" cy="246713"/>
            </a:xfrm>
            <a:prstGeom prst="roundRect">
              <a:avLst/>
            </a:prstGeom>
            <a:solidFill>
              <a:schemeClr val="accent6">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4" name="テキスト ボックス 243"/>
            <p:cNvSpPr txBox="1"/>
            <p:nvPr/>
          </p:nvSpPr>
          <p:spPr>
            <a:xfrm>
              <a:off x="7891730" y="4983345"/>
              <a:ext cx="944262" cy="473206"/>
            </a:xfrm>
            <a:prstGeom prst="rect">
              <a:avLst/>
            </a:prstGeom>
            <a:noFill/>
          </p:spPr>
          <p:txBody>
            <a:bodyPr wrap="square" rtlCol="0">
              <a:spAutoFit/>
            </a:bodyPr>
            <a:lstStyle/>
            <a:p>
              <a:pPr algn="ctr"/>
              <a:r>
                <a:rPr lang="en-US" altLang="ja-JP" sz="825" dirty="0">
                  <a:solidFill>
                    <a:prstClr val="black"/>
                  </a:solidFill>
                  <a:latin typeface="MS Mincho" panose="02020609040205080304" pitchFamily="49" charset="-128"/>
                  <a:ea typeface="MS Mincho" panose="02020609040205080304" pitchFamily="49" charset="-128"/>
                </a:rPr>
                <a:t>ALMA</a:t>
              </a:r>
              <a:r>
                <a:rPr lang="ja-JP" altLang="en-US" sz="825" dirty="0">
                  <a:solidFill>
                    <a:prstClr val="black"/>
                  </a:solidFill>
                  <a:latin typeface="MS Mincho" panose="02020609040205080304" pitchFamily="49" charset="-128"/>
                  <a:ea typeface="MS Mincho" panose="02020609040205080304" pitchFamily="49" charset="-128"/>
                </a:rPr>
                <a:t>データ</a:t>
              </a:r>
              <a:endParaRPr lang="en-US" altLang="ja-JP" sz="825" dirty="0">
                <a:solidFill>
                  <a:prstClr val="black"/>
                </a:solidFill>
                <a:latin typeface="MS Mincho" panose="02020609040205080304" pitchFamily="49" charset="-128"/>
                <a:ea typeface="MS Mincho" panose="02020609040205080304" pitchFamily="49" charset="-128"/>
              </a:endParaRPr>
            </a:p>
            <a:p>
              <a:pPr algn="ctr"/>
              <a:r>
                <a:rPr lang="ja-JP" altLang="en-US" sz="825" dirty="0">
                  <a:solidFill>
                    <a:prstClr val="black"/>
                  </a:solidFill>
                  <a:latin typeface="MS Mincho" panose="02020609040205080304" pitchFamily="49" charset="-128"/>
                  <a:ea typeface="MS Mincho" panose="02020609040205080304" pitchFamily="49" charset="-128"/>
                </a:rPr>
                <a:t>解析システム</a:t>
              </a:r>
              <a:r>
                <a:rPr lang="en-US" altLang="ja-JP" sz="825" dirty="0">
                  <a:solidFill>
                    <a:prstClr val="black"/>
                  </a:solidFill>
                  <a:latin typeface="MS Mincho" panose="02020609040205080304" pitchFamily="49" charset="-128"/>
                  <a:ea typeface="MS Mincho" panose="02020609040205080304" pitchFamily="49" charset="-128"/>
                </a:rPr>
                <a:t>※2</a:t>
              </a:r>
              <a:endParaRPr lang="en-US" sz="825" dirty="0">
                <a:solidFill>
                  <a:prstClr val="black"/>
                </a:solidFill>
                <a:latin typeface="MS Mincho" panose="02020609040205080304" pitchFamily="49" charset="-128"/>
                <a:ea typeface="MS Mincho" panose="02020609040205080304" pitchFamily="49" charset="-128"/>
              </a:endParaRPr>
            </a:p>
          </p:txBody>
        </p:sp>
        <p:sp>
          <p:nvSpPr>
            <p:cNvPr id="282" name="角丸四角形 281"/>
            <p:cNvSpPr/>
            <p:nvPr/>
          </p:nvSpPr>
          <p:spPr>
            <a:xfrm>
              <a:off x="223186" y="5598319"/>
              <a:ext cx="191900" cy="119123"/>
            </a:xfrm>
            <a:prstGeom prst="roundRect">
              <a:avLst/>
            </a:prstGeom>
            <a:solidFill>
              <a:schemeClr val="accent6">
                <a:lumMod val="20000"/>
                <a:lumOff val="80000"/>
                <a:alpha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3" name="角丸四角形 282"/>
            <p:cNvSpPr/>
            <p:nvPr/>
          </p:nvSpPr>
          <p:spPr>
            <a:xfrm>
              <a:off x="7087444" y="2669227"/>
              <a:ext cx="1546778" cy="353956"/>
            </a:xfrm>
            <a:prstGeom prst="roundRect">
              <a:avLst/>
            </a:prstGeom>
            <a:solidFill>
              <a:schemeClr val="accent6">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284" name="図 283"/>
            <p:cNvPicPr>
              <a:picLocks noChangeAspect="1"/>
            </p:cNvPicPr>
            <p:nvPr/>
          </p:nvPicPr>
          <p:blipFill>
            <a:blip r:embed="rId2"/>
            <a:stretch>
              <a:fillRect/>
            </a:stretch>
          </p:blipFill>
          <p:spPr>
            <a:xfrm>
              <a:off x="4721567" y="3552819"/>
              <a:ext cx="335136" cy="294514"/>
            </a:xfrm>
            <a:prstGeom prst="rect">
              <a:avLst/>
            </a:prstGeom>
            <a:noFill/>
          </p:spPr>
        </p:pic>
        <p:pic>
          <p:nvPicPr>
            <p:cNvPr id="285" name="図 284"/>
            <p:cNvPicPr>
              <a:picLocks noChangeAspect="1"/>
            </p:cNvPicPr>
            <p:nvPr/>
          </p:nvPicPr>
          <p:blipFill>
            <a:blip r:embed="rId2"/>
            <a:stretch>
              <a:fillRect/>
            </a:stretch>
          </p:blipFill>
          <p:spPr>
            <a:xfrm>
              <a:off x="6051869" y="4114683"/>
              <a:ext cx="335136" cy="294514"/>
            </a:xfrm>
            <a:prstGeom prst="rect">
              <a:avLst/>
            </a:prstGeom>
            <a:noFill/>
          </p:spPr>
        </p:pic>
        <p:pic>
          <p:nvPicPr>
            <p:cNvPr id="288" name="図 287"/>
            <p:cNvPicPr>
              <a:picLocks noChangeAspect="1"/>
            </p:cNvPicPr>
            <p:nvPr/>
          </p:nvPicPr>
          <p:blipFill>
            <a:blip r:embed="rId2"/>
            <a:stretch>
              <a:fillRect/>
            </a:stretch>
          </p:blipFill>
          <p:spPr>
            <a:xfrm>
              <a:off x="5741048" y="5294777"/>
              <a:ext cx="335136" cy="294514"/>
            </a:xfrm>
            <a:prstGeom prst="rect">
              <a:avLst/>
            </a:prstGeom>
            <a:noFill/>
          </p:spPr>
        </p:pic>
        <p:pic>
          <p:nvPicPr>
            <p:cNvPr id="126" name="図 125"/>
            <p:cNvPicPr>
              <a:picLocks noChangeAspect="1"/>
            </p:cNvPicPr>
            <p:nvPr/>
          </p:nvPicPr>
          <p:blipFill>
            <a:blip r:embed="rId3"/>
            <a:stretch>
              <a:fillRect/>
            </a:stretch>
          </p:blipFill>
          <p:spPr>
            <a:xfrm>
              <a:off x="6044302" y="4912485"/>
              <a:ext cx="497231" cy="685835"/>
            </a:xfrm>
            <a:prstGeom prst="rect">
              <a:avLst/>
            </a:prstGeom>
          </p:spPr>
        </p:pic>
        <p:sp>
          <p:nvSpPr>
            <p:cNvPr id="127" name="テキスト ボックス 126"/>
            <p:cNvSpPr txBox="1"/>
            <p:nvPr/>
          </p:nvSpPr>
          <p:spPr>
            <a:xfrm>
              <a:off x="6064373" y="4956233"/>
              <a:ext cx="552256" cy="253916"/>
            </a:xfrm>
            <a:prstGeom prst="rect">
              <a:avLst/>
            </a:prstGeom>
            <a:noFill/>
          </p:spPr>
          <p:txBody>
            <a:bodyPr wrap="square" rtlCol="0">
              <a:spAutoFit/>
            </a:bodyPr>
            <a:lstStyle/>
            <a:p>
              <a:r>
                <a:rPr lang="en-US" altLang="ja-JP" sz="1050" dirty="0">
                  <a:solidFill>
                    <a:prstClr val="black"/>
                  </a:solidFill>
                </a:rPr>
                <a:t>100TB</a:t>
              </a:r>
              <a:endParaRPr lang="en-US" sz="1050" dirty="0">
                <a:solidFill>
                  <a:prstClr val="black"/>
                </a:solidFill>
              </a:endParaRPr>
            </a:p>
          </p:txBody>
        </p:sp>
        <p:pic>
          <p:nvPicPr>
            <p:cNvPr id="289" name="図 288"/>
            <p:cNvPicPr>
              <a:picLocks noChangeAspect="1"/>
            </p:cNvPicPr>
            <p:nvPr/>
          </p:nvPicPr>
          <p:blipFill>
            <a:blip r:embed="rId3"/>
            <a:stretch>
              <a:fillRect/>
            </a:stretch>
          </p:blipFill>
          <p:spPr>
            <a:xfrm>
              <a:off x="5572054" y="1995130"/>
              <a:ext cx="497231" cy="685835"/>
            </a:xfrm>
            <a:prstGeom prst="rect">
              <a:avLst/>
            </a:prstGeom>
          </p:spPr>
        </p:pic>
        <p:sp>
          <p:nvSpPr>
            <p:cNvPr id="290" name="テキスト ボックス 289"/>
            <p:cNvSpPr txBox="1"/>
            <p:nvPr/>
          </p:nvSpPr>
          <p:spPr>
            <a:xfrm>
              <a:off x="5592124" y="2038877"/>
              <a:ext cx="552256" cy="253916"/>
            </a:xfrm>
            <a:prstGeom prst="rect">
              <a:avLst/>
            </a:prstGeom>
            <a:noFill/>
          </p:spPr>
          <p:txBody>
            <a:bodyPr wrap="square" rtlCol="0">
              <a:spAutoFit/>
            </a:bodyPr>
            <a:lstStyle/>
            <a:p>
              <a:r>
                <a:rPr lang="en-US" altLang="ja-JP" sz="1050" dirty="0">
                  <a:solidFill>
                    <a:prstClr val="black"/>
                  </a:solidFill>
                </a:rPr>
                <a:t>50TB</a:t>
              </a:r>
              <a:endParaRPr lang="en-US" sz="1050" dirty="0">
                <a:solidFill>
                  <a:prstClr val="black"/>
                </a:solidFill>
              </a:endParaRPr>
            </a:p>
          </p:txBody>
        </p:sp>
        <p:pic>
          <p:nvPicPr>
            <p:cNvPr id="27" name="図 26"/>
            <p:cNvPicPr>
              <a:picLocks noChangeAspect="1"/>
            </p:cNvPicPr>
            <p:nvPr/>
          </p:nvPicPr>
          <p:blipFill>
            <a:blip r:embed="rId2"/>
            <a:stretch>
              <a:fillRect/>
            </a:stretch>
          </p:blipFill>
          <p:spPr>
            <a:xfrm>
              <a:off x="5225786" y="2298757"/>
              <a:ext cx="335136" cy="294514"/>
            </a:xfrm>
            <a:prstGeom prst="rect">
              <a:avLst/>
            </a:prstGeom>
            <a:noFill/>
          </p:spPr>
        </p:pic>
        <p:sp>
          <p:nvSpPr>
            <p:cNvPr id="74" name="テキスト ボックス 73"/>
            <p:cNvSpPr txBox="1"/>
            <p:nvPr/>
          </p:nvSpPr>
          <p:spPr>
            <a:xfrm>
              <a:off x="4911304" y="2570577"/>
              <a:ext cx="1005166" cy="346249"/>
            </a:xfrm>
            <a:prstGeom prst="rect">
              <a:avLst/>
            </a:prstGeom>
            <a:noFill/>
          </p:spPr>
          <p:txBody>
            <a:bodyPr wrap="square" rtlCol="0">
              <a:spAutoFit/>
            </a:bodyPr>
            <a:lstStyle/>
            <a:p>
              <a:pPr algn="ctr"/>
              <a:r>
                <a:rPr lang="ja-JP" altLang="en-US" sz="825" dirty="0">
                  <a:solidFill>
                    <a:prstClr val="black"/>
                  </a:solidFill>
                  <a:latin typeface="MS Mincho" panose="02020609040205080304" pitchFamily="49" charset="-128"/>
                  <a:ea typeface="MS Mincho" panose="02020609040205080304" pitchFamily="49" charset="-128"/>
                </a:rPr>
                <a:t>山頂観測データ</a:t>
              </a:r>
              <a:endParaRPr lang="en-US" altLang="ja-JP" sz="825" dirty="0">
                <a:solidFill>
                  <a:prstClr val="black"/>
                </a:solidFill>
                <a:latin typeface="MS Mincho" panose="02020609040205080304" pitchFamily="49" charset="-128"/>
                <a:ea typeface="MS Mincho" panose="02020609040205080304" pitchFamily="49" charset="-128"/>
              </a:endParaRPr>
            </a:p>
            <a:p>
              <a:pPr algn="ctr"/>
              <a:r>
                <a:rPr lang="ja-JP" altLang="en-US" sz="825" dirty="0">
                  <a:solidFill>
                    <a:prstClr val="black"/>
                  </a:solidFill>
                  <a:latin typeface="MS Mincho" panose="02020609040205080304" pitchFamily="49" charset="-128"/>
                  <a:ea typeface="MS Mincho" panose="02020609040205080304" pitchFamily="49" charset="-128"/>
                </a:rPr>
                <a:t>転送システム</a:t>
              </a:r>
              <a:endParaRPr lang="en-US" sz="825" dirty="0">
                <a:solidFill>
                  <a:prstClr val="black"/>
                </a:solidFill>
                <a:latin typeface="MS Mincho" panose="02020609040205080304" pitchFamily="49" charset="-128"/>
                <a:ea typeface="MS Mincho" panose="02020609040205080304" pitchFamily="49" charset="-128"/>
              </a:endParaRPr>
            </a:p>
          </p:txBody>
        </p:sp>
        <p:pic>
          <p:nvPicPr>
            <p:cNvPr id="291" name="図 290"/>
            <p:cNvPicPr>
              <a:picLocks noChangeAspect="1"/>
            </p:cNvPicPr>
            <p:nvPr/>
          </p:nvPicPr>
          <p:blipFill>
            <a:blip r:embed="rId3"/>
            <a:stretch>
              <a:fillRect/>
            </a:stretch>
          </p:blipFill>
          <p:spPr>
            <a:xfrm>
              <a:off x="5036402" y="3258006"/>
              <a:ext cx="497231" cy="685835"/>
            </a:xfrm>
            <a:prstGeom prst="rect">
              <a:avLst/>
            </a:prstGeom>
          </p:spPr>
        </p:pic>
        <p:sp>
          <p:nvSpPr>
            <p:cNvPr id="292" name="テキスト ボックス 291"/>
            <p:cNvSpPr txBox="1"/>
            <p:nvPr/>
          </p:nvSpPr>
          <p:spPr>
            <a:xfrm>
              <a:off x="5056473" y="3301754"/>
              <a:ext cx="552256" cy="253916"/>
            </a:xfrm>
            <a:prstGeom prst="rect">
              <a:avLst/>
            </a:prstGeom>
            <a:noFill/>
          </p:spPr>
          <p:txBody>
            <a:bodyPr wrap="square" rtlCol="0">
              <a:spAutoFit/>
            </a:bodyPr>
            <a:lstStyle/>
            <a:p>
              <a:r>
                <a:rPr lang="en-US" altLang="ja-JP" sz="1050" dirty="0">
                  <a:solidFill>
                    <a:prstClr val="black"/>
                  </a:solidFill>
                </a:rPr>
                <a:t>50TB</a:t>
              </a:r>
              <a:endParaRPr lang="en-US" sz="1050" dirty="0">
                <a:solidFill>
                  <a:prstClr val="black"/>
                </a:solidFill>
              </a:endParaRPr>
            </a:p>
          </p:txBody>
        </p:sp>
        <p:sp>
          <p:nvSpPr>
            <p:cNvPr id="100" name="テキスト ボックス 99"/>
            <p:cNvSpPr txBox="1"/>
            <p:nvPr/>
          </p:nvSpPr>
          <p:spPr>
            <a:xfrm>
              <a:off x="4459695" y="3768429"/>
              <a:ext cx="963942" cy="346249"/>
            </a:xfrm>
            <a:prstGeom prst="rect">
              <a:avLst/>
            </a:prstGeom>
            <a:noFill/>
          </p:spPr>
          <p:txBody>
            <a:bodyPr wrap="square" rtlCol="0">
              <a:spAutoFit/>
            </a:bodyPr>
            <a:lstStyle/>
            <a:p>
              <a:pPr algn="ctr"/>
              <a:r>
                <a:rPr lang="ja-JP" altLang="en-US" sz="825" dirty="0">
                  <a:solidFill>
                    <a:prstClr val="black"/>
                  </a:solidFill>
                  <a:latin typeface="MS Mincho" panose="02020609040205080304" pitchFamily="49" charset="-128"/>
                  <a:ea typeface="MS Mincho" panose="02020609040205080304" pitchFamily="49" charset="-128"/>
                </a:rPr>
                <a:t>山麓観測データ</a:t>
              </a:r>
              <a:endParaRPr lang="en-US" altLang="ja-JP" sz="825" dirty="0">
                <a:solidFill>
                  <a:prstClr val="black"/>
                </a:solidFill>
                <a:latin typeface="MS Mincho" panose="02020609040205080304" pitchFamily="49" charset="-128"/>
                <a:ea typeface="MS Mincho" panose="02020609040205080304" pitchFamily="49" charset="-128"/>
              </a:endParaRPr>
            </a:p>
            <a:p>
              <a:pPr algn="ctr"/>
              <a:r>
                <a:rPr lang="ja-JP" altLang="en-US" sz="825" dirty="0">
                  <a:solidFill>
                    <a:prstClr val="black"/>
                  </a:solidFill>
                  <a:latin typeface="MS Mincho" panose="02020609040205080304" pitchFamily="49" charset="-128"/>
                  <a:ea typeface="MS Mincho" panose="02020609040205080304" pitchFamily="49" charset="-128"/>
                </a:rPr>
                <a:t>転送システム</a:t>
              </a:r>
              <a:endParaRPr lang="en-US" sz="825" dirty="0">
                <a:solidFill>
                  <a:prstClr val="black"/>
                </a:solidFill>
                <a:latin typeface="MS Mincho" panose="02020609040205080304" pitchFamily="49" charset="-128"/>
                <a:ea typeface="MS Mincho" panose="02020609040205080304" pitchFamily="49" charset="-128"/>
              </a:endParaRPr>
            </a:p>
          </p:txBody>
        </p:sp>
        <p:sp>
          <p:nvSpPr>
            <p:cNvPr id="12" name="Rounded Rectangle 11">
              <a:extLst>
                <a:ext uri="{FF2B5EF4-FFF2-40B4-BE49-F238E27FC236}">
                  <a16:creationId xmlns:a16="http://schemas.microsoft.com/office/drawing/2014/main" id="{D51F1C26-7748-4049-90B8-14188E61513D}"/>
                </a:ext>
              </a:extLst>
            </p:cNvPr>
            <p:cNvSpPr/>
            <p:nvPr/>
          </p:nvSpPr>
          <p:spPr>
            <a:xfrm>
              <a:off x="3222668" y="1301470"/>
              <a:ext cx="1609656" cy="1151329"/>
            </a:xfrm>
            <a:prstGeom prst="roundRect">
              <a:avLst/>
            </a:prstGeom>
            <a:solidFill>
              <a:srgbClr val="FF0000">
                <a:alpha val="37000"/>
              </a:srgbClr>
            </a:solidFill>
            <a:ln w="12700">
              <a:solidFill>
                <a:srgbClr val="FF0000">
                  <a:alpha val="4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Rounded Rectangle 285">
              <a:extLst>
                <a:ext uri="{FF2B5EF4-FFF2-40B4-BE49-F238E27FC236}">
                  <a16:creationId xmlns:a16="http://schemas.microsoft.com/office/drawing/2014/main" id="{C0040EE4-0E72-0E4A-BE73-99CDAD9890FA}"/>
                </a:ext>
              </a:extLst>
            </p:cNvPr>
            <p:cNvSpPr/>
            <p:nvPr/>
          </p:nvSpPr>
          <p:spPr>
            <a:xfrm>
              <a:off x="2869739" y="4093053"/>
              <a:ext cx="1609656" cy="1703768"/>
            </a:xfrm>
            <a:prstGeom prst="roundRect">
              <a:avLst/>
            </a:prstGeom>
            <a:solidFill>
              <a:srgbClr val="FF0000">
                <a:alpha val="37000"/>
              </a:srgbClr>
            </a:solidFill>
            <a:ln w="12700">
              <a:solidFill>
                <a:srgbClr val="FF0000">
                  <a:alpha val="4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 name="Rounded Rectangle 286">
              <a:extLst>
                <a:ext uri="{FF2B5EF4-FFF2-40B4-BE49-F238E27FC236}">
                  <a16:creationId xmlns:a16="http://schemas.microsoft.com/office/drawing/2014/main" id="{CBDDC57B-4B30-C941-A1B8-063C6307AEBD}"/>
                </a:ext>
              </a:extLst>
            </p:cNvPr>
            <p:cNvSpPr/>
            <p:nvPr/>
          </p:nvSpPr>
          <p:spPr>
            <a:xfrm>
              <a:off x="116889" y="3440217"/>
              <a:ext cx="1609656" cy="1746089"/>
            </a:xfrm>
            <a:prstGeom prst="roundRect">
              <a:avLst/>
            </a:prstGeom>
            <a:solidFill>
              <a:srgbClr val="FF0000">
                <a:alpha val="37000"/>
              </a:srgbClr>
            </a:solidFill>
            <a:ln w="12700">
              <a:solidFill>
                <a:srgbClr val="FF0000">
                  <a:alpha val="4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a:extLst>
              <a:ext uri="{FF2B5EF4-FFF2-40B4-BE49-F238E27FC236}">
                <a16:creationId xmlns:a16="http://schemas.microsoft.com/office/drawing/2014/main" id="{3A86B55F-DD75-6E40-BF6B-1B74239D18D2}"/>
              </a:ext>
            </a:extLst>
          </p:cNvPr>
          <p:cNvSpPr txBox="1"/>
          <p:nvPr/>
        </p:nvSpPr>
        <p:spPr>
          <a:xfrm>
            <a:off x="3226675" y="1278346"/>
            <a:ext cx="705642" cy="369332"/>
          </a:xfrm>
          <a:prstGeom prst="rect">
            <a:avLst/>
          </a:prstGeom>
          <a:noFill/>
        </p:spPr>
        <p:txBody>
          <a:bodyPr wrap="none" rtlCol="0">
            <a:spAutoFit/>
          </a:bodyPr>
          <a:lstStyle/>
          <a:p>
            <a:r>
              <a:rPr lang="en-US" dirty="0">
                <a:solidFill>
                  <a:schemeClr val="bg1"/>
                </a:solidFill>
              </a:rPr>
              <a:t>Gen2</a:t>
            </a:r>
          </a:p>
        </p:txBody>
      </p:sp>
      <p:pic>
        <p:nvPicPr>
          <p:cNvPr id="4" name="図 3"/>
          <p:cNvPicPr>
            <a:picLocks noChangeAspect="1"/>
          </p:cNvPicPr>
          <p:nvPr/>
        </p:nvPicPr>
        <p:blipFill>
          <a:blip r:embed="rId14"/>
          <a:stretch>
            <a:fillRect/>
          </a:stretch>
        </p:blipFill>
        <p:spPr>
          <a:xfrm>
            <a:off x="14767" y="1427641"/>
            <a:ext cx="989150" cy="1000671"/>
          </a:xfrm>
          <a:prstGeom prst="rect">
            <a:avLst/>
          </a:prstGeom>
        </p:spPr>
      </p:pic>
      <p:sp>
        <p:nvSpPr>
          <p:cNvPr id="15" name="TextBox 14">
            <a:extLst>
              <a:ext uri="{FF2B5EF4-FFF2-40B4-BE49-F238E27FC236}">
                <a16:creationId xmlns:a16="http://schemas.microsoft.com/office/drawing/2014/main" id="{E785E6CC-6FD9-434C-86E7-EDCAAA3CBBC3}"/>
              </a:ext>
            </a:extLst>
          </p:cNvPr>
          <p:cNvSpPr txBox="1"/>
          <p:nvPr/>
        </p:nvSpPr>
        <p:spPr>
          <a:xfrm>
            <a:off x="189187" y="3414766"/>
            <a:ext cx="1084143" cy="369332"/>
          </a:xfrm>
          <a:prstGeom prst="rect">
            <a:avLst/>
          </a:prstGeom>
          <a:noFill/>
        </p:spPr>
        <p:txBody>
          <a:bodyPr wrap="none" rtlCol="0">
            <a:spAutoFit/>
          </a:bodyPr>
          <a:lstStyle/>
          <a:p>
            <a:r>
              <a:rPr lang="en-US" dirty="0">
                <a:solidFill>
                  <a:schemeClr val="bg1"/>
                </a:solidFill>
              </a:rPr>
              <a:t>MASTARS</a:t>
            </a:r>
          </a:p>
        </p:txBody>
      </p:sp>
      <p:sp>
        <p:nvSpPr>
          <p:cNvPr id="16" name="TextBox 15">
            <a:extLst>
              <a:ext uri="{FF2B5EF4-FFF2-40B4-BE49-F238E27FC236}">
                <a16:creationId xmlns:a16="http://schemas.microsoft.com/office/drawing/2014/main" id="{252DFFAB-E4BA-F74C-A586-315003E39A4D}"/>
              </a:ext>
            </a:extLst>
          </p:cNvPr>
          <p:cNvSpPr txBox="1"/>
          <p:nvPr/>
        </p:nvSpPr>
        <p:spPr>
          <a:xfrm>
            <a:off x="2963917" y="4018982"/>
            <a:ext cx="766748" cy="369332"/>
          </a:xfrm>
          <a:prstGeom prst="rect">
            <a:avLst/>
          </a:prstGeom>
          <a:noFill/>
        </p:spPr>
        <p:txBody>
          <a:bodyPr wrap="none" rtlCol="0">
            <a:spAutoFit/>
          </a:bodyPr>
          <a:lstStyle/>
          <a:p>
            <a:r>
              <a:rPr lang="en-US" dirty="0">
                <a:solidFill>
                  <a:schemeClr val="bg1"/>
                </a:solidFill>
              </a:rPr>
              <a:t>STARS</a:t>
            </a:r>
          </a:p>
        </p:txBody>
      </p:sp>
      <p:sp>
        <p:nvSpPr>
          <p:cNvPr id="79" name="テキスト ボックス 78"/>
          <p:cNvSpPr txBox="1"/>
          <p:nvPr/>
        </p:nvSpPr>
        <p:spPr>
          <a:xfrm>
            <a:off x="22843" y="2403891"/>
            <a:ext cx="1031679" cy="473206"/>
          </a:xfrm>
          <a:prstGeom prst="rect">
            <a:avLst/>
          </a:prstGeom>
          <a:solidFill>
            <a:srgbClr val="FF0000">
              <a:alpha val="48000"/>
            </a:srgbClr>
          </a:solidFill>
        </p:spPr>
        <p:txBody>
          <a:bodyPr wrap="square" rtlCol="0">
            <a:spAutoFit/>
          </a:bodyPr>
          <a:lstStyle/>
          <a:p>
            <a:pPr algn="ctr"/>
            <a:r>
              <a:rPr lang="ja-JP" altLang="en-US" sz="825">
                <a:solidFill>
                  <a:prstClr val="black"/>
                </a:solidFill>
                <a:latin typeface="MS Mincho" panose="02020609040205080304" pitchFamily="49" charset="-128"/>
                <a:ea typeface="MS Mincho" panose="02020609040205080304" pitchFamily="49" charset="-128"/>
              </a:rPr>
              <a:t>すばる望遠鏡</a:t>
            </a:r>
            <a:r>
              <a:rPr lang="en-US" altLang="ja-JP" sz="825" dirty="0">
                <a:solidFill>
                  <a:prstClr val="black"/>
                </a:solidFill>
                <a:latin typeface="MS Mincho" panose="02020609040205080304" pitchFamily="49" charset="-128"/>
                <a:ea typeface="MS Mincho" panose="02020609040205080304" pitchFamily="49" charset="-128"/>
              </a:rPr>
              <a:t> + </a:t>
            </a:r>
            <a:r>
              <a:rPr lang="ja-JP" altLang="en-US" sz="825">
                <a:solidFill>
                  <a:prstClr val="black"/>
                </a:solidFill>
                <a:latin typeface="MS Mincho" panose="02020609040205080304" pitchFamily="49" charset="-128"/>
                <a:ea typeface="MS Mincho" panose="02020609040205080304" pitchFamily="49" charset="-128"/>
              </a:rPr>
              <a:t>観測装置</a:t>
            </a:r>
            <a:r>
              <a:rPr lang="en-US" altLang="ja-JP" sz="825" dirty="0">
                <a:solidFill>
                  <a:prstClr val="black"/>
                </a:solidFill>
                <a:latin typeface="MS Mincho" panose="02020609040205080304" pitchFamily="49" charset="-128"/>
                <a:ea typeface="MS Mincho" panose="02020609040205080304" pitchFamily="49" charset="-128"/>
              </a:rPr>
              <a:t>OBCPs</a:t>
            </a:r>
          </a:p>
          <a:p>
            <a:pPr algn="ctr"/>
            <a:r>
              <a:rPr lang="en-US" altLang="ja-JP" sz="825" dirty="0">
                <a:solidFill>
                  <a:prstClr val="black"/>
                </a:solidFill>
                <a:latin typeface="MS Mincho" panose="02020609040205080304" pitchFamily="49" charset="-128"/>
                <a:ea typeface="MS Mincho" panose="02020609040205080304" pitchFamily="49" charset="-128"/>
              </a:rPr>
              <a:t>※1</a:t>
            </a:r>
            <a:endParaRPr lang="en-US" sz="825" dirty="0">
              <a:solidFill>
                <a:prstClr val="black"/>
              </a:solidFill>
              <a:latin typeface="MS Mincho" panose="02020609040205080304" pitchFamily="49" charset="-128"/>
              <a:ea typeface="MS Mincho" panose="02020609040205080304" pitchFamily="49" charset="-128"/>
            </a:endParaRPr>
          </a:p>
        </p:txBody>
      </p:sp>
    </p:spTree>
    <p:extLst>
      <p:ext uri="{BB962C8B-B14F-4D97-AF65-F5344CB8AC3E}">
        <p14:creationId xmlns:p14="http://schemas.microsoft.com/office/powerpoint/2010/main" val="2845525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64"/>
          <p:cNvSpPr/>
          <p:nvPr/>
        </p:nvSpPr>
        <p:spPr>
          <a:xfrm>
            <a:off x="254285" y="3896467"/>
            <a:ext cx="1432662" cy="513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50" dirty="0">
                <a:solidFill>
                  <a:prstClr val="white"/>
                </a:solidFill>
              </a:rPr>
              <a:t>国立天文台三鷹</a:t>
            </a:r>
          </a:p>
        </p:txBody>
      </p:sp>
      <p:sp>
        <p:nvSpPr>
          <p:cNvPr id="7" name="角丸四角形 65"/>
          <p:cNvSpPr/>
          <p:nvPr/>
        </p:nvSpPr>
        <p:spPr>
          <a:xfrm>
            <a:off x="3418188" y="3896468"/>
            <a:ext cx="1772831" cy="513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prstClr val="white"/>
                </a:solidFill>
              </a:rPr>
              <a:t>ヒロ山麓施設</a:t>
            </a:r>
            <a:endParaRPr kumimoji="1" lang="ja-JP" altLang="en-US" sz="1350" dirty="0">
              <a:solidFill>
                <a:prstClr val="white"/>
              </a:solidFill>
            </a:endParaRPr>
          </a:p>
        </p:txBody>
      </p:sp>
      <p:sp>
        <p:nvSpPr>
          <p:cNvPr id="8" name="角丸四角形 66"/>
          <p:cNvSpPr/>
          <p:nvPr/>
        </p:nvSpPr>
        <p:spPr>
          <a:xfrm>
            <a:off x="3298738" y="2975037"/>
            <a:ext cx="1671797" cy="513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prstClr val="white"/>
                </a:solidFill>
              </a:rPr>
              <a:t>ハレポハク中間施設</a:t>
            </a:r>
            <a:endParaRPr lang="en-US" altLang="ja-JP" sz="1350" dirty="0">
              <a:solidFill>
                <a:prstClr val="white"/>
              </a:solidFill>
            </a:endParaRPr>
          </a:p>
        </p:txBody>
      </p:sp>
      <p:sp>
        <p:nvSpPr>
          <p:cNvPr id="9" name="角丸四角形 67"/>
          <p:cNvSpPr/>
          <p:nvPr/>
        </p:nvSpPr>
        <p:spPr>
          <a:xfrm>
            <a:off x="3437437" y="2176839"/>
            <a:ext cx="1625513" cy="513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prstClr val="white"/>
                </a:solidFill>
              </a:rPr>
              <a:t>山頂施設</a:t>
            </a:r>
            <a:endParaRPr lang="en-US" altLang="ja-JP" sz="1350" dirty="0">
              <a:solidFill>
                <a:prstClr val="white"/>
              </a:solidFill>
            </a:endParaRPr>
          </a:p>
        </p:txBody>
      </p:sp>
      <p:sp>
        <p:nvSpPr>
          <p:cNvPr id="10" name="Cloud"/>
          <p:cNvSpPr>
            <a:spLocks noChangeAspect="1" noEditPoints="1" noChangeArrowheads="1"/>
          </p:cNvSpPr>
          <p:nvPr/>
        </p:nvSpPr>
        <p:spPr bwMode="auto">
          <a:xfrm>
            <a:off x="134841" y="2433499"/>
            <a:ext cx="1671551" cy="82291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68580" tIns="34290" rIns="68580" bIns="34290" numCol="1" anchor="ctr" anchorCtr="0" compatLnSpc="1">
            <a:prstTxWarp prst="textNoShape">
              <a:avLst/>
            </a:prstTxWarp>
          </a:bodyPr>
          <a:lstStyle/>
          <a:p>
            <a:pPr algn="ctr"/>
            <a:r>
              <a:rPr lang="ja-JP" altLang="en-US" sz="1200" dirty="0">
                <a:solidFill>
                  <a:prstClr val="black"/>
                </a:solidFill>
              </a:rPr>
              <a:t>インターネット</a:t>
            </a:r>
          </a:p>
        </p:txBody>
      </p:sp>
      <p:sp>
        <p:nvSpPr>
          <p:cNvPr id="11" name="角丸四角形 126"/>
          <p:cNvSpPr/>
          <p:nvPr/>
        </p:nvSpPr>
        <p:spPr>
          <a:xfrm>
            <a:off x="7205035" y="2972487"/>
            <a:ext cx="1087583" cy="513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50" dirty="0">
                <a:solidFill>
                  <a:prstClr val="white"/>
                </a:solidFill>
              </a:rPr>
              <a:t>ハワイ大学</a:t>
            </a:r>
          </a:p>
        </p:txBody>
      </p:sp>
      <p:cxnSp>
        <p:nvCxnSpPr>
          <p:cNvPr id="12" name="直線コネクタ 127"/>
          <p:cNvCxnSpPr>
            <a:stCxn id="8" idx="3"/>
            <a:endCxn id="11" idx="1"/>
          </p:cNvCxnSpPr>
          <p:nvPr/>
        </p:nvCxnSpPr>
        <p:spPr>
          <a:xfrm flipV="1">
            <a:off x="4970534" y="3229148"/>
            <a:ext cx="2234501" cy="2550"/>
          </a:xfrm>
          <a:prstGeom prst="line">
            <a:avLst/>
          </a:prstGeom>
          <a:ln w="28575">
            <a:solidFill>
              <a:schemeClr val="bg1">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5" name="テキスト ボックス 131"/>
          <p:cNvSpPr txBox="1"/>
          <p:nvPr/>
        </p:nvSpPr>
        <p:spPr>
          <a:xfrm>
            <a:off x="4680461" y="2626076"/>
            <a:ext cx="1127232" cy="253916"/>
          </a:xfrm>
          <a:prstGeom prst="rect">
            <a:avLst/>
          </a:prstGeom>
          <a:noFill/>
        </p:spPr>
        <p:txBody>
          <a:bodyPr wrap="none" rtlCol="0">
            <a:spAutoFit/>
          </a:bodyPr>
          <a:lstStyle/>
          <a:p>
            <a:r>
              <a:rPr kumimoji="1" lang="ja-JP" altLang="en-US" sz="1050" dirty="0">
                <a:solidFill>
                  <a:prstClr val="black"/>
                </a:solidFill>
              </a:rPr>
              <a:t>ファイアウォール</a:t>
            </a:r>
          </a:p>
        </p:txBody>
      </p:sp>
      <p:cxnSp>
        <p:nvCxnSpPr>
          <p:cNvPr id="16" name="図形 132"/>
          <p:cNvCxnSpPr>
            <a:stCxn id="18" idx="3"/>
            <a:endCxn id="11" idx="0"/>
          </p:cNvCxnSpPr>
          <p:nvPr/>
        </p:nvCxnSpPr>
        <p:spPr>
          <a:xfrm>
            <a:off x="5188620" y="2433499"/>
            <a:ext cx="2560206" cy="538988"/>
          </a:xfrm>
          <a:prstGeom prst="bentConnector2">
            <a:avLst/>
          </a:prstGeom>
          <a:ln w="28575">
            <a:solidFill>
              <a:schemeClr val="bg1">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 name="図形 134"/>
          <p:cNvCxnSpPr>
            <a:stCxn id="7" idx="3"/>
            <a:endCxn id="11" idx="2"/>
          </p:cNvCxnSpPr>
          <p:nvPr/>
        </p:nvCxnSpPr>
        <p:spPr>
          <a:xfrm flipV="1">
            <a:off x="5191018" y="3485809"/>
            <a:ext cx="2557808" cy="667320"/>
          </a:xfrm>
          <a:prstGeom prst="bentConnector2">
            <a:avLst/>
          </a:prstGeom>
          <a:ln w="28575">
            <a:solidFill>
              <a:schemeClr val="bg1">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8" name="正方形/長方形 130"/>
          <p:cNvSpPr/>
          <p:nvPr/>
        </p:nvSpPr>
        <p:spPr>
          <a:xfrm>
            <a:off x="5073123" y="2279502"/>
            <a:ext cx="115498" cy="30799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prstClr val="white"/>
              </a:solidFill>
            </a:endParaRPr>
          </a:p>
        </p:txBody>
      </p:sp>
      <p:sp>
        <p:nvSpPr>
          <p:cNvPr id="19" name="正方形/長方形 78"/>
          <p:cNvSpPr/>
          <p:nvPr/>
        </p:nvSpPr>
        <p:spPr>
          <a:xfrm>
            <a:off x="5178448" y="3973465"/>
            <a:ext cx="115498" cy="30799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prstClr val="white"/>
              </a:solidFill>
            </a:endParaRPr>
          </a:p>
        </p:txBody>
      </p:sp>
      <p:cxnSp>
        <p:nvCxnSpPr>
          <p:cNvPr id="21" name="直線矢印コネクタ 71"/>
          <p:cNvCxnSpPr>
            <a:stCxn id="7" idx="1"/>
            <a:endCxn id="6" idx="3"/>
          </p:cNvCxnSpPr>
          <p:nvPr/>
        </p:nvCxnSpPr>
        <p:spPr>
          <a:xfrm flipH="1" flipV="1">
            <a:off x="1686947" y="4153128"/>
            <a:ext cx="1731240" cy="1"/>
          </a:xfrm>
          <a:prstGeom prst="straightConnector1">
            <a:avLst/>
          </a:prstGeom>
          <a:ln w="28575">
            <a:solidFill>
              <a:schemeClr val="accent3">
                <a:lumMod val="50000"/>
              </a:schemeClr>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22" name="直線矢印コネクタ 73"/>
          <p:cNvCxnSpPr>
            <a:stCxn id="6" idx="0"/>
            <a:endCxn id="10" idx="1"/>
          </p:cNvCxnSpPr>
          <p:nvPr/>
        </p:nvCxnSpPr>
        <p:spPr>
          <a:xfrm flipV="1">
            <a:off x="970616" y="3255540"/>
            <a:ext cx="0" cy="640927"/>
          </a:xfrm>
          <a:prstGeom prst="straightConnector1">
            <a:avLst/>
          </a:prstGeom>
          <a:ln w="28575">
            <a:solidFill>
              <a:schemeClr val="accent3">
                <a:lumMod val="50000"/>
              </a:schemeClr>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sp>
        <p:nvSpPr>
          <p:cNvPr id="24" name="テキスト ボックス 76"/>
          <p:cNvSpPr txBox="1"/>
          <p:nvPr/>
        </p:nvSpPr>
        <p:spPr>
          <a:xfrm>
            <a:off x="5441474" y="4741972"/>
            <a:ext cx="2065176" cy="276999"/>
          </a:xfrm>
          <a:prstGeom prst="rect">
            <a:avLst/>
          </a:prstGeom>
          <a:noFill/>
        </p:spPr>
        <p:txBody>
          <a:bodyPr wrap="square" rtlCol="0">
            <a:spAutoFit/>
          </a:bodyPr>
          <a:lstStyle/>
          <a:p>
            <a:r>
              <a:rPr lang="en-US" altLang="ja-JP" sz="1200" dirty="0">
                <a:solidFill>
                  <a:prstClr val="black"/>
                </a:solidFill>
              </a:rPr>
              <a:t>Ethernet</a:t>
            </a:r>
            <a:r>
              <a:rPr kumimoji="1" lang="en-US" altLang="ja-JP" sz="1200" dirty="0">
                <a:solidFill>
                  <a:prstClr val="black"/>
                </a:solidFill>
              </a:rPr>
              <a:t> (10Mbps)</a:t>
            </a:r>
            <a:r>
              <a:rPr kumimoji="1" lang="ja-JP" altLang="en-US" sz="1200" dirty="0">
                <a:solidFill>
                  <a:prstClr val="black"/>
                </a:solidFill>
              </a:rPr>
              <a:t>専用線</a:t>
            </a:r>
          </a:p>
        </p:txBody>
      </p:sp>
      <p:cxnSp>
        <p:nvCxnSpPr>
          <p:cNvPr id="25" name="カギ線コネクタ 50"/>
          <p:cNvCxnSpPr/>
          <p:nvPr/>
        </p:nvCxnSpPr>
        <p:spPr>
          <a:xfrm rot="10800000" flipH="1" flipV="1">
            <a:off x="3437435" y="2433500"/>
            <a:ext cx="442740" cy="1462967"/>
          </a:xfrm>
          <a:prstGeom prst="bentConnector4">
            <a:avLst>
              <a:gd name="adj1" fmla="val -55211"/>
              <a:gd name="adj2" fmla="val 87177"/>
            </a:avLst>
          </a:prstGeom>
          <a:ln w="28575">
            <a:solidFill>
              <a:schemeClr val="accent3">
                <a:lumMod val="50000"/>
              </a:schemeClr>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sp>
        <p:nvSpPr>
          <p:cNvPr id="28" name="テキスト ボックス 81"/>
          <p:cNvSpPr txBox="1"/>
          <p:nvPr/>
        </p:nvSpPr>
        <p:spPr>
          <a:xfrm>
            <a:off x="1728561" y="3918981"/>
            <a:ext cx="1708874" cy="276999"/>
          </a:xfrm>
          <a:prstGeom prst="rect">
            <a:avLst/>
          </a:prstGeom>
          <a:noFill/>
        </p:spPr>
        <p:txBody>
          <a:bodyPr wrap="square" rtlCol="0">
            <a:spAutoFit/>
          </a:bodyPr>
          <a:lstStyle/>
          <a:p>
            <a:r>
              <a:rPr lang="en-US" altLang="ja-JP" sz="1200" dirty="0">
                <a:solidFill>
                  <a:prstClr val="black"/>
                </a:solidFill>
              </a:rPr>
              <a:t>Ethernet</a:t>
            </a:r>
            <a:r>
              <a:rPr kumimoji="1" lang="en-US" altLang="ja-JP" sz="1200" dirty="0">
                <a:solidFill>
                  <a:prstClr val="black"/>
                </a:solidFill>
              </a:rPr>
              <a:t> (1Gbps)</a:t>
            </a:r>
            <a:r>
              <a:rPr kumimoji="1" lang="ja-JP" altLang="en-US" sz="1200" dirty="0">
                <a:solidFill>
                  <a:prstClr val="black"/>
                </a:solidFill>
              </a:rPr>
              <a:t>専用線</a:t>
            </a:r>
          </a:p>
        </p:txBody>
      </p:sp>
      <p:sp>
        <p:nvSpPr>
          <p:cNvPr id="30" name="テキスト ボックス 131"/>
          <p:cNvSpPr txBox="1"/>
          <p:nvPr/>
        </p:nvSpPr>
        <p:spPr>
          <a:xfrm>
            <a:off x="4938234" y="3020536"/>
            <a:ext cx="2310120" cy="461665"/>
          </a:xfrm>
          <a:prstGeom prst="rect">
            <a:avLst/>
          </a:prstGeom>
          <a:noFill/>
        </p:spPr>
        <p:txBody>
          <a:bodyPr wrap="none" rtlCol="0">
            <a:spAutoFit/>
          </a:bodyPr>
          <a:lstStyle/>
          <a:p>
            <a:r>
              <a:rPr lang="en-US" altLang="ja-JP" sz="1200" dirty="0">
                <a:solidFill>
                  <a:prstClr val="black"/>
                </a:solidFill>
              </a:rPr>
              <a:t>Ethernet (1Gbps)</a:t>
            </a:r>
            <a:r>
              <a:rPr lang="ja-JP" altLang="en-US" sz="1200" dirty="0">
                <a:solidFill>
                  <a:prstClr val="black"/>
                </a:solidFill>
              </a:rPr>
              <a:t>ハワイ大学回線</a:t>
            </a:r>
            <a:r>
              <a:rPr lang="en-US" altLang="ja-JP" sz="1200" dirty="0">
                <a:solidFill>
                  <a:prstClr val="black"/>
                </a:solidFill>
              </a:rPr>
              <a:t> </a:t>
            </a:r>
          </a:p>
          <a:p>
            <a:r>
              <a:rPr lang="en-US" altLang="ja-JP" sz="1200" dirty="0">
                <a:solidFill>
                  <a:prstClr val="black"/>
                </a:solidFill>
              </a:rPr>
              <a:t>naoj.hawaii.edu </a:t>
            </a:r>
            <a:r>
              <a:rPr lang="ja-JP" altLang="en-US" sz="1200" dirty="0">
                <a:solidFill>
                  <a:prstClr val="black"/>
                </a:solidFill>
              </a:rPr>
              <a:t>ドメイン</a:t>
            </a:r>
            <a:endParaRPr kumimoji="1" lang="ja-JP" altLang="en-US" sz="1200" dirty="0">
              <a:solidFill>
                <a:prstClr val="black"/>
              </a:solidFill>
            </a:endParaRPr>
          </a:p>
        </p:txBody>
      </p:sp>
      <p:sp>
        <p:nvSpPr>
          <p:cNvPr id="31" name="テキスト ボックス 81"/>
          <p:cNvSpPr txBox="1"/>
          <p:nvPr/>
        </p:nvSpPr>
        <p:spPr>
          <a:xfrm>
            <a:off x="1722653" y="4150337"/>
            <a:ext cx="1705307" cy="276999"/>
          </a:xfrm>
          <a:prstGeom prst="rect">
            <a:avLst/>
          </a:prstGeom>
          <a:noFill/>
        </p:spPr>
        <p:txBody>
          <a:bodyPr wrap="square" rtlCol="0">
            <a:spAutoFit/>
          </a:bodyPr>
          <a:lstStyle/>
          <a:p>
            <a:r>
              <a:rPr lang="en-US" altLang="ja-JP" sz="1200" dirty="0">
                <a:solidFill>
                  <a:prstClr val="black"/>
                </a:solidFill>
              </a:rPr>
              <a:t>subaru.nao.ac.jp</a:t>
            </a:r>
            <a:r>
              <a:rPr lang="ja-JP" altLang="en-US" sz="1200" dirty="0">
                <a:solidFill>
                  <a:prstClr val="black"/>
                </a:solidFill>
              </a:rPr>
              <a:t> ドメイン</a:t>
            </a:r>
            <a:endParaRPr kumimoji="1" lang="ja-JP" altLang="en-US" sz="1200" dirty="0">
              <a:solidFill>
                <a:prstClr val="black"/>
              </a:solidFill>
            </a:endParaRPr>
          </a:p>
        </p:txBody>
      </p:sp>
      <p:sp>
        <p:nvSpPr>
          <p:cNvPr id="33" name="テキスト ボックス 131"/>
          <p:cNvSpPr txBox="1"/>
          <p:nvPr/>
        </p:nvSpPr>
        <p:spPr>
          <a:xfrm>
            <a:off x="5281036" y="2211355"/>
            <a:ext cx="2386055" cy="461665"/>
          </a:xfrm>
          <a:prstGeom prst="rect">
            <a:avLst/>
          </a:prstGeom>
          <a:noFill/>
        </p:spPr>
        <p:txBody>
          <a:bodyPr wrap="square" rtlCol="0">
            <a:spAutoFit/>
          </a:bodyPr>
          <a:lstStyle/>
          <a:p>
            <a:r>
              <a:rPr lang="en-US" altLang="ja-JP" sz="1200" dirty="0">
                <a:solidFill>
                  <a:prstClr val="black"/>
                </a:solidFill>
              </a:rPr>
              <a:t>Ethernet (10Gbps) </a:t>
            </a:r>
            <a:r>
              <a:rPr lang="ja-JP" altLang="en-US" sz="1200" dirty="0">
                <a:solidFill>
                  <a:prstClr val="black"/>
                </a:solidFill>
              </a:rPr>
              <a:t>ハワイ大学回線</a:t>
            </a:r>
            <a:endParaRPr lang="en-US" altLang="ja-JP" sz="1200" dirty="0">
              <a:solidFill>
                <a:prstClr val="black"/>
              </a:solidFill>
            </a:endParaRPr>
          </a:p>
          <a:p>
            <a:r>
              <a:rPr lang="en-US" altLang="ja-JP" sz="1200" dirty="0">
                <a:solidFill>
                  <a:prstClr val="black"/>
                </a:solidFill>
              </a:rPr>
              <a:t>naoj.hawaii.edu </a:t>
            </a:r>
            <a:r>
              <a:rPr lang="ja-JP" altLang="en-US" sz="1200" dirty="0">
                <a:solidFill>
                  <a:prstClr val="black"/>
                </a:solidFill>
              </a:rPr>
              <a:t>ドメイン</a:t>
            </a:r>
            <a:endParaRPr kumimoji="1" lang="ja-JP" altLang="en-US" sz="1200" dirty="0">
              <a:solidFill>
                <a:prstClr val="black"/>
              </a:solidFill>
            </a:endParaRPr>
          </a:p>
        </p:txBody>
      </p:sp>
      <p:sp>
        <p:nvSpPr>
          <p:cNvPr id="3" name="テキスト ボックス 2"/>
          <p:cNvSpPr txBox="1"/>
          <p:nvPr/>
        </p:nvSpPr>
        <p:spPr>
          <a:xfrm rot="16200000">
            <a:off x="2111974" y="2680480"/>
            <a:ext cx="1827431" cy="300082"/>
          </a:xfrm>
          <a:prstGeom prst="rect">
            <a:avLst/>
          </a:prstGeom>
          <a:noFill/>
        </p:spPr>
        <p:txBody>
          <a:bodyPr wrap="square" rtlCol="0">
            <a:spAutoFit/>
          </a:bodyPr>
          <a:lstStyle/>
          <a:p>
            <a:r>
              <a:rPr lang="en-US" altLang="ja-JP" sz="1350" dirty="0">
                <a:solidFill>
                  <a:prstClr val="black"/>
                </a:solidFill>
              </a:rPr>
              <a:t>Ethernet(1Gbps)</a:t>
            </a:r>
            <a:r>
              <a:rPr lang="ja-JP" altLang="en-US" sz="1350" dirty="0">
                <a:solidFill>
                  <a:prstClr val="black"/>
                </a:solidFill>
              </a:rPr>
              <a:t>専用線</a:t>
            </a:r>
            <a:endParaRPr lang="en-US" sz="1350" dirty="0">
              <a:solidFill>
                <a:prstClr val="black"/>
              </a:solidFill>
            </a:endParaRPr>
          </a:p>
        </p:txBody>
      </p:sp>
      <p:cxnSp>
        <p:nvCxnSpPr>
          <p:cNvPr id="35" name="直線コネクタ 34"/>
          <p:cNvCxnSpPr/>
          <p:nvPr/>
        </p:nvCxnSpPr>
        <p:spPr>
          <a:xfrm>
            <a:off x="36096" y="1359233"/>
            <a:ext cx="907903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340710" y="878907"/>
            <a:ext cx="3899986" cy="461665"/>
          </a:xfrm>
          <a:prstGeom prst="rect">
            <a:avLst/>
          </a:prstGeom>
          <a:noFill/>
        </p:spPr>
        <p:txBody>
          <a:bodyPr wrap="square" rtlCol="0">
            <a:spAutoFit/>
          </a:bodyPr>
          <a:lstStyle/>
          <a:p>
            <a:r>
              <a:rPr lang="ja-JP" altLang="en-US" sz="2400" dirty="0">
                <a:solidFill>
                  <a:prstClr val="black"/>
                </a:solidFill>
              </a:rPr>
              <a:t>ネットワーク構成概念図</a:t>
            </a:r>
            <a:endParaRPr lang="en-US" sz="2400" dirty="0">
              <a:solidFill>
                <a:prstClr val="black"/>
              </a:solidFill>
            </a:endParaRPr>
          </a:p>
        </p:txBody>
      </p:sp>
      <p:sp>
        <p:nvSpPr>
          <p:cNvPr id="59" name="テキスト ボックス 81"/>
          <p:cNvSpPr txBox="1"/>
          <p:nvPr/>
        </p:nvSpPr>
        <p:spPr>
          <a:xfrm>
            <a:off x="5441474" y="4965186"/>
            <a:ext cx="1218531" cy="276999"/>
          </a:xfrm>
          <a:prstGeom prst="rect">
            <a:avLst/>
          </a:prstGeom>
          <a:noFill/>
        </p:spPr>
        <p:txBody>
          <a:bodyPr wrap="square" rtlCol="0">
            <a:spAutoFit/>
          </a:bodyPr>
          <a:lstStyle/>
          <a:p>
            <a:r>
              <a:rPr lang="en-US" altLang="ja-JP" sz="1200" dirty="0">
                <a:solidFill>
                  <a:prstClr val="black"/>
                </a:solidFill>
              </a:rPr>
              <a:t>naoj.org</a:t>
            </a:r>
            <a:r>
              <a:rPr lang="ja-JP" altLang="en-US" sz="1200" dirty="0">
                <a:solidFill>
                  <a:prstClr val="black"/>
                </a:solidFill>
              </a:rPr>
              <a:t> ドメイン</a:t>
            </a:r>
            <a:endParaRPr kumimoji="1" lang="ja-JP" altLang="en-US" sz="1200" dirty="0">
              <a:solidFill>
                <a:prstClr val="black"/>
              </a:solidFill>
            </a:endParaRPr>
          </a:p>
        </p:txBody>
      </p:sp>
      <p:sp>
        <p:nvSpPr>
          <p:cNvPr id="71" name="テキスト ボックス 131"/>
          <p:cNvSpPr txBox="1"/>
          <p:nvPr/>
        </p:nvSpPr>
        <p:spPr>
          <a:xfrm>
            <a:off x="5275696" y="3910539"/>
            <a:ext cx="2386055" cy="461665"/>
          </a:xfrm>
          <a:prstGeom prst="rect">
            <a:avLst/>
          </a:prstGeom>
          <a:noFill/>
        </p:spPr>
        <p:txBody>
          <a:bodyPr wrap="square" rtlCol="0">
            <a:spAutoFit/>
          </a:bodyPr>
          <a:lstStyle/>
          <a:p>
            <a:r>
              <a:rPr lang="en-US" altLang="ja-JP" sz="1200" dirty="0">
                <a:solidFill>
                  <a:prstClr val="black"/>
                </a:solidFill>
              </a:rPr>
              <a:t>Ethernet (10Gbps) </a:t>
            </a:r>
            <a:r>
              <a:rPr lang="ja-JP" altLang="en-US" sz="1200" dirty="0">
                <a:solidFill>
                  <a:prstClr val="black"/>
                </a:solidFill>
              </a:rPr>
              <a:t>ハワイ大学回線</a:t>
            </a:r>
            <a:endParaRPr lang="en-US" altLang="ja-JP" sz="1200" dirty="0">
              <a:solidFill>
                <a:prstClr val="black"/>
              </a:solidFill>
            </a:endParaRPr>
          </a:p>
          <a:p>
            <a:r>
              <a:rPr lang="en-US" altLang="ja-JP" sz="1200" dirty="0">
                <a:solidFill>
                  <a:prstClr val="black"/>
                </a:solidFill>
              </a:rPr>
              <a:t>naoj.hawaii.edu </a:t>
            </a:r>
            <a:r>
              <a:rPr lang="ja-JP" altLang="en-US" sz="1200" dirty="0">
                <a:solidFill>
                  <a:prstClr val="black"/>
                </a:solidFill>
              </a:rPr>
              <a:t>ドメイン</a:t>
            </a:r>
            <a:endParaRPr kumimoji="1" lang="ja-JP" altLang="en-US" sz="1200" dirty="0">
              <a:solidFill>
                <a:prstClr val="black"/>
              </a:solidFill>
            </a:endParaRPr>
          </a:p>
        </p:txBody>
      </p:sp>
      <p:cxnSp>
        <p:nvCxnSpPr>
          <p:cNvPr id="74" name="図形 134"/>
          <p:cNvCxnSpPr>
            <a:stCxn id="7" idx="2"/>
            <a:endCxn id="13" idx="0"/>
          </p:cNvCxnSpPr>
          <p:nvPr/>
        </p:nvCxnSpPr>
        <p:spPr>
          <a:xfrm rot="16200000" flipH="1">
            <a:off x="5557735" y="3156659"/>
            <a:ext cx="578513" cy="3084774"/>
          </a:xfrm>
          <a:prstGeom prst="bentConnector4">
            <a:avLst>
              <a:gd name="adj1" fmla="val 20533"/>
              <a:gd name="adj2" fmla="val -17"/>
            </a:avLst>
          </a:prstGeom>
          <a:ln w="28575">
            <a:solidFill>
              <a:schemeClr val="bg1">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77" name="図形 134"/>
          <p:cNvCxnSpPr>
            <a:endCxn id="11" idx="3"/>
          </p:cNvCxnSpPr>
          <p:nvPr/>
        </p:nvCxnSpPr>
        <p:spPr>
          <a:xfrm rot="5400000" flipH="1" flipV="1">
            <a:off x="7546641" y="3901384"/>
            <a:ext cx="1418212" cy="73742"/>
          </a:xfrm>
          <a:prstGeom prst="bentConnector4">
            <a:avLst>
              <a:gd name="adj1" fmla="val -10666"/>
              <a:gd name="adj2" fmla="val 332499"/>
            </a:avLst>
          </a:prstGeom>
          <a:ln w="28575">
            <a:solidFill>
              <a:schemeClr val="bg1">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3" name="Cloud"/>
          <p:cNvSpPr>
            <a:spLocks noChangeAspect="1" noEditPoints="1" noChangeArrowheads="1"/>
          </p:cNvSpPr>
          <p:nvPr/>
        </p:nvSpPr>
        <p:spPr bwMode="auto">
          <a:xfrm>
            <a:off x="7384199" y="4647361"/>
            <a:ext cx="1669352" cy="68188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68580" tIns="34290" rIns="68580" bIns="34290" numCol="1" anchor="ctr" anchorCtr="0" compatLnSpc="1">
            <a:prstTxWarp prst="textNoShape">
              <a:avLst/>
            </a:prstTxWarp>
          </a:bodyPr>
          <a:lstStyle/>
          <a:p>
            <a:pPr algn="ctr"/>
            <a:r>
              <a:rPr lang="ja-JP" altLang="en-US" sz="1200" dirty="0">
                <a:solidFill>
                  <a:prstClr val="black"/>
                </a:solidFill>
              </a:rPr>
              <a:t>インターネット</a:t>
            </a:r>
          </a:p>
        </p:txBody>
      </p:sp>
      <p:sp>
        <p:nvSpPr>
          <p:cNvPr id="85" name="テキスト ボックス 131"/>
          <p:cNvSpPr txBox="1"/>
          <p:nvPr/>
        </p:nvSpPr>
        <p:spPr>
          <a:xfrm>
            <a:off x="4680461" y="4386114"/>
            <a:ext cx="1127232" cy="253916"/>
          </a:xfrm>
          <a:prstGeom prst="rect">
            <a:avLst/>
          </a:prstGeom>
          <a:noFill/>
        </p:spPr>
        <p:txBody>
          <a:bodyPr wrap="none" rtlCol="0">
            <a:spAutoFit/>
          </a:bodyPr>
          <a:lstStyle/>
          <a:p>
            <a:r>
              <a:rPr kumimoji="1" lang="ja-JP" altLang="en-US" sz="1050" dirty="0">
                <a:solidFill>
                  <a:prstClr val="black"/>
                </a:solidFill>
              </a:rPr>
              <a:t>ファイアウォール</a:t>
            </a:r>
          </a:p>
        </p:txBody>
      </p:sp>
      <p:sp>
        <p:nvSpPr>
          <p:cNvPr id="2" name="Date Placeholder 1">
            <a:extLst>
              <a:ext uri="{FF2B5EF4-FFF2-40B4-BE49-F238E27FC236}">
                <a16:creationId xmlns:a16="http://schemas.microsoft.com/office/drawing/2014/main" id="{9B2C690C-4BAE-1046-9387-275399A4E871}"/>
              </a:ext>
            </a:extLst>
          </p:cNvPr>
          <p:cNvSpPr>
            <a:spLocks noGrp="1"/>
          </p:cNvSpPr>
          <p:nvPr>
            <p:ph type="dt" sz="half" idx="10"/>
          </p:nvPr>
        </p:nvSpPr>
        <p:spPr/>
        <p:txBody>
          <a:bodyPr/>
          <a:lstStyle/>
          <a:p>
            <a:r>
              <a:rPr lang="en-US"/>
              <a:t>1/29/20</a:t>
            </a:r>
          </a:p>
        </p:txBody>
      </p:sp>
      <p:sp>
        <p:nvSpPr>
          <p:cNvPr id="4" name="Footer Placeholder 3">
            <a:extLst>
              <a:ext uri="{FF2B5EF4-FFF2-40B4-BE49-F238E27FC236}">
                <a16:creationId xmlns:a16="http://schemas.microsoft.com/office/drawing/2014/main" id="{7CE003EC-0394-9941-945F-6162AF468F65}"/>
              </a:ext>
            </a:extLst>
          </p:cNvPr>
          <p:cNvSpPr>
            <a:spLocks noGrp="1"/>
          </p:cNvSpPr>
          <p:nvPr>
            <p:ph type="ftr" sz="quarter" idx="11"/>
          </p:nvPr>
        </p:nvSpPr>
        <p:spPr/>
        <p:txBody>
          <a:bodyPr/>
          <a:lstStyle/>
          <a:p>
            <a:r>
              <a:rPr lang="en-US"/>
              <a:t>Data Archive Workshop, January 29-30 2020</a:t>
            </a:r>
          </a:p>
        </p:txBody>
      </p:sp>
      <p:sp>
        <p:nvSpPr>
          <p:cNvPr id="5" name="Slide Number Placeholder 4">
            <a:extLst>
              <a:ext uri="{FF2B5EF4-FFF2-40B4-BE49-F238E27FC236}">
                <a16:creationId xmlns:a16="http://schemas.microsoft.com/office/drawing/2014/main" id="{95507626-9288-0246-AAA9-C5293A0A69C5}"/>
              </a:ext>
            </a:extLst>
          </p:cNvPr>
          <p:cNvSpPr>
            <a:spLocks noGrp="1"/>
          </p:cNvSpPr>
          <p:nvPr>
            <p:ph type="sldNum" sz="quarter" idx="12"/>
          </p:nvPr>
        </p:nvSpPr>
        <p:spPr/>
        <p:txBody>
          <a:bodyPr/>
          <a:lstStyle/>
          <a:p>
            <a:fld id="{1B52DA1F-2F4E-4147-95FB-11BF57AFFB06}" type="slidenum">
              <a:rPr lang="en-US" smtClean="0"/>
              <a:t>3</a:t>
            </a:fld>
            <a:endParaRPr lang="en-US"/>
          </a:p>
        </p:txBody>
      </p:sp>
    </p:spTree>
    <p:extLst>
      <p:ext uri="{BB962C8B-B14F-4D97-AF65-F5344CB8AC3E}">
        <p14:creationId xmlns:p14="http://schemas.microsoft.com/office/powerpoint/2010/main" val="2145266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096EA-CC8A-B341-863D-8CF96FD3EDE1}"/>
              </a:ext>
            </a:extLst>
          </p:cNvPr>
          <p:cNvSpPr>
            <a:spLocks noGrp="1"/>
          </p:cNvSpPr>
          <p:nvPr>
            <p:ph type="title"/>
          </p:nvPr>
        </p:nvSpPr>
        <p:spPr/>
        <p:txBody>
          <a:bodyPr/>
          <a:lstStyle/>
          <a:p>
            <a:r>
              <a:rPr lang="en-US" dirty="0"/>
              <a:t>Purpose of </a:t>
            </a:r>
            <a:r>
              <a:rPr lang="en-US" dirty="0" err="1"/>
              <a:t>DaTA</a:t>
            </a:r>
            <a:r>
              <a:rPr lang="en-US" dirty="0"/>
              <a:t> Archive </a:t>
            </a:r>
          </a:p>
        </p:txBody>
      </p:sp>
      <p:sp>
        <p:nvSpPr>
          <p:cNvPr id="3" name="Content Placeholder 2">
            <a:extLst>
              <a:ext uri="{FF2B5EF4-FFF2-40B4-BE49-F238E27FC236}">
                <a16:creationId xmlns:a16="http://schemas.microsoft.com/office/drawing/2014/main" id="{3DB0CA77-957D-9E4B-A6F8-0028C11B66A2}"/>
              </a:ext>
            </a:extLst>
          </p:cNvPr>
          <p:cNvSpPr>
            <a:spLocks noGrp="1"/>
          </p:cNvSpPr>
          <p:nvPr>
            <p:ph idx="1"/>
          </p:nvPr>
        </p:nvSpPr>
        <p:spPr>
          <a:xfrm>
            <a:off x="856060" y="1881352"/>
            <a:ext cx="7429499" cy="3909849"/>
          </a:xfrm>
        </p:spPr>
        <p:txBody>
          <a:bodyPr>
            <a:normAutofit fontScale="77500" lnSpcReduction="20000"/>
          </a:bodyPr>
          <a:lstStyle/>
          <a:p>
            <a:r>
              <a:rPr lang="en-US" dirty="0"/>
              <a:t>STARS and MASTARS, Subaru Telescope’s data archive is designed to keep the </a:t>
            </a:r>
            <a:r>
              <a:rPr lang="en-US" dirty="0">
                <a:solidFill>
                  <a:srgbClr val="C00000"/>
                </a:solidFill>
              </a:rPr>
              <a:t>raw data of all observed data </a:t>
            </a:r>
            <a:r>
              <a:rPr lang="en-US" dirty="0"/>
              <a:t>available to observers. </a:t>
            </a:r>
          </a:p>
          <a:p>
            <a:pPr lvl="1"/>
            <a:r>
              <a:rPr lang="ja-JP" altLang="en-US"/>
              <a:t>基本は</a:t>
            </a:r>
            <a:r>
              <a:rPr lang="en-US" altLang="ja-JP" dirty="0"/>
              <a:t>facility instruments</a:t>
            </a:r>
            <a:r>
              <a:rPr lang="ja-JP" altLang="en-US"/>
              <a:t>を対象にしていた。</a:t>
            </a:r>
            <a:r>
              <a:rPr lang="en-US" altLang="ja-JP" dirty="0"/>
              <a:t>PI</a:t>
            </a:r>
            <a:r>
              <a:rPr lang="ja-JP" altLang="en-US"/>
              <a:t>装置についても共同利用公開には</a:t>
            </a:r>
            <a:r>
              <a:rPr lang="en-US" altLang="ja-JP" dirty="0"/>
              <a:t>FITS</a:t>
            </a:r>
            <a:r>
              <a:rPr lang="ja-JP" altLang="en-US"/>
              <a:t>規約を従うことを前提にしている。</a:t>
            </a:r>
            <a:endParaRPr lang="en-US" dirty="0"/>
          </a:p>
          <a:p>
            <a:r>
              <a:rPr lang="en-US" dirty="0"/>
              <a:t>SMOKA provides raw data to worldwide researchers. SMOKA (Subaru </a:t>
            </a:r>
            <a:r>
              <a:rPr lang="en-US" dirty="0" err="1"/>
              <a:t>Mitaka</a:t>
            </a:r>
            <a:r>
              <a:rPr lang="en-US" dirty="0"/>
              <a:t> Okayama Kiso Archive) has been developed and is operated by NAOJ Astronomical Data Center (ADC). Subaru shares the partial cost of the operation.</a:t>
            </a:r>
          </a:p>
          <a:p>
            <a:r>
              <a:rPr lang="en-US" dirty="0"/>
              <a:t>Currently </a:t>
            </a:r>
            <a:r>
              <a:rPr lang="en-US" dirty="0">
                <a:solidFill>
                  <a:srgbClr val="C00000"/>
                </a:solidFill>
              </a:rPr>
              <a:t>only raw data </a:t>
            </a:r>
            <a:r>
              <a:rPr lang="en-US" dirty="0"/>
              <a:t>is archived at Subaru Telescope because of shortage of manpower since the beginning of operation and because reduced data archive has been put to low priority by NAOJ and the Subaru Telescope management.</a:t>
            </a:r>
          </a:p>
          <a:p>
            <a:pPr marL="0" indent="0">
              <a:buNone/>
            </a:pPr>
            <a:endParaRPr lang="en-US" dirty="0"/>
          </a:p>
        </p:txBody>
      </p:sp>
      <p:sp>
        <p:nvSpPr>
          <p:cNvPr id="4" name="Date Placeholder 3">
            <a:extLst>
              <a:ext uri="{FF2B5EF4-FFF2-40B4-BE49-F238E27FC236}">
                <a16:creationId xmlns:a16="http://schemas.microsoft.com/office/drawing/2014/main" id="{75BA0BF2-F79E-EC41-8064-A672C0284BFB}"/>
              </a:ext>
            </a:extLst>
          </p:cNvPr>
          <p:cNvSpPr>
            <a:spLocks noGrp="1"/>
          </p:cNvSpPr>
          <p:nvPr>
            <p:ph type="dt" sz="half" idx="10"/>
          </p:nvPr>
        </p:nvSpPr>
        <p:spPr/>
        <p:txBody>
          <a:bodyPr/>
          <a:lstStyle/>
          <a:p>
            <a:r>
              <a:rPr lang="en-US"/>
              <a:t>1/29/20</a:t>
            </a:r>
          </a:p>
        </p:txBody>
      </p:sp>
      <p:sp>
        <p:nvSpPr>
          <p:cNvPr id="5" name="Footer Placeholder 4">
            <a:extLst>
              <a:ext uri="{FF2B5EF4-FFF2-40B4-BE49-F238E27FC236}">
                <a16:creationId xmlns:a16="http://schemas.microsoft.com/office/drawing/2014/main" id="{29B3E1B6-464E-064E-AEED-430B4474B5C6}"/>
              </a:ext>
            </a:extLst>
          </p:cNvPr>
          <p:cNvSpPr>
            <a:spLocks noGrp="1"/>
          </p:cNvSpPr>
          <p:nvPr>
            <p:ph type="ftr" sz="quarter" idx="11"/>
          </p:nvPr>
        </p:nvSpPr>
        <p:spPr/>
        <p:txBody>
          <a:bodyPr/>
          <a:lstStyle/>
          <a:p>
            <a:r>
              <a:rPr lang="en-US"/>
              <a:t>Data Archive Workshop, January 29-30 2020</a:t>
            </a:r>
          </a:p>
        </p:txBody>
      </p:sp>
      <p:sp>
        <p:nvSpPr>
          <p:cNvPr id="6" name="Slide Number Placeholder 5">
            <a:extLst>
              <a:ext uri="{FF2B5EF4-FFF2-40B4-BE49-F238E27FC236}">
                <a16:creationId xmlns:a16="http://schemas.microsoft.com/office/drawing/2014/main" id="{FE316879-D78B-2549-BBD5-AFB0E19DDDDA}"/>
              </a:ext>
            </a:extLst>
          </p:cNvPr>
          <p:cNvSpPr>
            <a:spLocks noGrp="1"/>
          </p:cNvSpPr>
          <p:nvPr>
            <p:ph type="sldNum" sz="quarter" idx="12"/>
          </p:nvPr>
        </p:nvSpPr>
        <p:spPr/>
        <p:txBody>
          <a:bodyPr/>
          <a:lstStyle/>
          <a:p>
            <a:fld id="{1B52DA1F-2F4E-4147-95FB-11BF57AFFB06}" type="slidenum">
              <a:rPr lang="en-US" smtClean="0"/>
              <a:t>4</a:t>
            </a:fld>
            <a:endParaRPr lang="en-US"/>
          </a:p>
        </p:txBody>
      </p:sp>
    </p:spTree>
    <p:extLst>
      <p:ext uri="{BB962C8B-B14F-4D97-AF65-F5344CB8AC3E}">
        <p14:creationId xmlns:p14="http://schemas.microsoft.com/office/powerpoint/2010/main" val="2333634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6558F-87A4-294F-B553-AA50D36F4624}"/>
              </a:ext>
            </a:extLst>
          </p:cNvPr>
          <p:cNvSpPr>
            <a:spLocks noGrp="1"/>
          </p:cNvSpPr>
          <p:nvPr>
            <p:ph type="title"/>
          </p:nvPr>
        </p:nvSpPr>
        <p:spPr/>
        <p:txBody>
          <a:bodyPr/>
          <a:lstStyle/>
          <a:p>
            <a:r>
              <a:rPr lang="en-US" dirty="0"/>
              <a:t>Ownership of DATA</a:t>
            </a:r>
          </a:p>
        </p:txBody>
      </p:sp>
      <p:sp>
        <p:nvSpPr>
          <p:cNvPr id="3" name="Content Placeholder 2">
            <a:extLst>
              <a:ext uri="{FF2B5EF4-FFF2-40B4-BE49-F238E27FC236}">
                <a16:creationId xmlns:a16="http://schemas.microsoft.com/office/drawing/2014/main" id="{0AA248AC-53A8-0E4F-8BCF-06680CD952DD}"/>
              </a:ext>
            </a:extLst>
          </p:cNvPr>
          <p:cNvSpPr>
            <a:spLocks noGrp="1"/>
          </p:cNvSpPr>
          <p:nvPr>
            <p:ph idx="1"/>
          </p:nvPr>
        </p:nvSpPr>
        <p:spPr/>
        <p:txBody>
          <a:bodyPr/>
          <a:lstStyle/>
          <a:p>
            <a:r>
              <a:rPr lang="en-US" dirty="0"/>
              <a:t>Observers of Subaru Telescope will have exclusive access to their data for a period of </a:t>
            </a:r>
            <a:r>
              <a:rPr lang="en-US" dirty="0">
                <a:solidFill>
                  <a:srgbClr val="C00000"/>
                </a:solidFill>
              </a:rPr>
              <a:t>18 months </a:t>
            </a:r>
            <a:r>
              <a:rPr lang="en-US" dirty="0"/>
              <a:t>from the time of observation, after which the data will be made open to the public in the Subaru archival database.</a:t>
            </a:r>
          </a:p>
          <a:p>
            <a:r>
              <a:rPr lang="en-US" dirty="0"/>
              <a:t>Conventionally all data obtained by using Subaru Telescope are attributed to the </a:t>
            </a:r>
            <a:r>
              <a:rPr lang="en-US" dirty="0">
                <a:solidFill>
                  <a:srgbClr val="C00000"/>
                </a:solidFill>
              </a:rPr>
              <a:t>observer(s) and Subaru Telescope.</a:t>
            </a:r>
          </a:p>
        </p:txBody>
      </p:sp>
      <p:sp>
        <p:nvSpPr>
          <p:cNvPr id="4" name="Date Placeholder 3">
            <a:extLst>
              <a:ext uri="{FF2B5EF4-FFF2-40B4-BE49-F238E27FC236}">
                <a16:creationId xmlns:a16="http://schemas.microsoft.com/office/drawing/2014/main" id="{0DF0AC5C-AB60-5143-AFB4-46591A8F49AB}"/>
              </a:ext>
            </a:extLst>
          </p:cNvPr>
          <p:cNvSpPr>
            <a:spLocks noGrp="1"/>
          </p:cNvSpPr>
          <p:nvPr>
            <p:ph type="dt" sz="half" idx="10"/>
          </p:nvPr>
        </p:nvSpPr>
        <p:spPr/>
        <p:txBody>
          <a:bodyPr/>
          <a:lstStyle/>
          <a:p>
            <a:r>
              <a:rPr lang="en-US"/>
              <a:t>1/29/20</a:t>
            </a:r>
          </a:p>
        </p:txBody>
      </p:sp>
      <p:sp>
        <p:nvSpPr>
          <p:cNvPr id="5" name="Footer Placeholder 4">
            <a:extLst>
              <a:ext uri="{FF2B5EF4-FFF2-40B4-BE49-F238E27FC236}">
                <a16:creationId xmlns:a16="http://schemas.microsoft.com/office/drawing/2014/main" id="{5D6EC9F8-1DAF-7D49-94D9-CBFC907DC3AB}"/>
              </a:ext>
            </a:extLst>
          </p:cNvPr>
          <p:cNvSpPr>
            <a:spLocks noGrp="1"/>
          </p:cNvSpPr>
          <p:nvPr>
            <p:ph type="ftr" sz="quarter" idx="11"/>
          </p:nvPr>
        </p:nvSpPr>
        <p:spPr/>
        <p:txBody>
          <a:bodyPr/>
          <a:lstStyle/>
          <a:p>
            <a:r>
              <a:rPr lang="en-US"/>
              <a:t>Data Archive Workshop, January 29-30 2020</a:t>
            </a:r>
          </a:p>
        </p:txBody>
      </p:sp>
      <p:sp>
        <p:nvSpPr>
          <p:cNvPr id="6" name="Slide Number Placeholder 5">
            <a:extLst>
              <a:ext uri="{FF2B5EF4-FFF2-40B4-BE49-F238E27FC236}">
                <a16:creationId xmlns:a16="http://schemas.microsoft.com/office/drawing/2014/main" id="{ECF90D3E-84BF-0748-A2C1-17FE9508A9E6}"/>
              </a:ext>
            </a:extLst>
          </p:cNvPr>
          <p:cNvSpPr>
            <a:spLocks noGrp="1"/>
          </p:cNvSpPr>
          <p:nvPr>
            <p:ph type="sldNum" sz="quarter" idx="12"/>
          </p:nvPr>
        </p:nvSpPr>
        <p:spPr/>
        <p:txBody>
          <a:bodyPr/>
          <a:lstStyle/>
          <a:p>
            <a:fld id="{1B52DA1F-2F4E-4147-95FB-11BF57AFFB06}" type="slidenum">
              <a:rPr lang="en-US" smtClean="0"/>
              <a:t>5</a:t>
            </a:fld>
            <a:endParaRPr lang="en-US"/>
          </a:p>
        </p:txBody>
      </p:sp>
    </p:spTree>
    <p:extLst>
      <p:ext uri="{BB962C8B-B14F-4D97-AF65-F5344CB8AC3E}">
        <p14:creationId xmlns:p14="http://schemas.microsoft.com/office/powerpoint/2010/main" val="268824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AB71F-085C-2D40-B63A-EFFF13B3452B}"/>
              </a:ext>
            </a:extLst>
          </p:cNvPr>
          <p:cNvSpPr>
            <a:spLocks noGrp="1"/>
          </p:cNvSpPr>
          <p:nvPr>
            <p:ph type="title"/>
          </p:nvPr>
        </p:nvSpPr>
        <p:spPr/>
        <p:txBody>
          <a:bodyPr/>
          <a:lstStyle/>
          <a:p>
            <a:r>
              <a:rPr lang="en-US" dirty="0"/>
              <a:t>STARS and MASTARS operations</a:t>
            </a:r>
          </a:p>
        </p:txBody>
      </p:sp>
      <p:sp>
        <p:nvSpPr>
          <p:cNvPr id="3" name="Content Placeholder 2">
            <a:extLst>
              <a:ext uri="{FF2B5EF4-FFF2-40B4-BE49-F238E27FC236}">
                <a16:creationId xmlns:a16="http://schemas.microsoft.com/office/drawing/2014/main" id="{8DACD83D-4F2D-B74C-93F2-A156F8453753}"/>
              </a:ext>
            </a:extLst>
          </p:cNvPr>
          <p:cNvSpPr>
            <a:spLocks noGrp="1"/>
          </p:cNvSpPr>
          <p:nvPr>
            <p:ph idx="1"/>
          </p:nvPr>
        </p:nvSpPr>
        <p:spPr/>
        <p:txBody>
          <a:bodyPr>
            <a:normAutofit fontScale="85000" lnSpcReduction="20000"/>
          </a:bodyPr>
          <a:lstStyle/>
          <a:p>
            <a:r>
              <a:rPr lang="en-US" dirty="0"/>
              <a:t>Only current observers and past observers have an account for STARS/MASTARS. We are not deleting any user accounts.</a:t>
            </a:r>
          </a:p>
          <a:p>
            <a:r>
              <a:rPr lang="en-US" dirty="0"/>
              <a:t>STARS/MASTARS user accounts are shared with the HSC off-site data analysis cluster in </a:t>
            </a:r>
            <a:r>
              <a:rPr lang="en-US" dirty="0" err="1"/>
              <a:t>Mitaka</a:t>
            </a:r>
            <a:r>
              <a:rPr lang="en-US" dirty="0"/>
              <a:t>.</a:t>
            </a:r>
          </a:p>
          <a:p>
            <a:r>
              <a:rPr lang="en-US" dirty="0"/>
              <a:t>STARS has only a simple query functions and have functions such as image preview because it is designed for observers to download data they took during the night. any STARS users to download data that is open to public is the secondary function.</a:t>
            </a:r>
          </a:p>
          <a:p>
            <a:r>
              <a:rPr lang="en-US" dirty="0"/>
              <a:t>Further search functions are provided by SMOKA for the public data.</a:t>
            </a:r>
            <a:br>
              <a:rPr lang="en-US" dirty="0"/>
            </a:br>
            <a:endParaRPr lang="en-US" dirty="0"/>
          </a:p>
        </p:txBody>
      </p:sp>
      <p:sp>
        <p:nvSpPr>
          <p:cNvPr id="4" name="Date Placeholder 3">
            <a:extLst>
              <a:ext uri="{FF2B5EF4-FFF2-40B4-BE49-F238E27FC236}">
                <a16:creationId xmlns:a16="http://schemas.microsoft.com/office/drawing/2014/main" id="{8E2EF0F5-1CAC-4C48-A9FB-6335DC3C75FB}"/>
              </a:ext>
            </a:extLst>
          </p:cNvPr>
          <p:cNvSpPr>
            <a:spLocks noGrp="1"/>
          </p:cNvSpPr>
          <p:nvPr>
            <p:ph type="dt" sz="half" idx="10"/>
          </p:nvPr>
        </p:nvSpPr>
        <p:spPr/>
        <p:txBody>
          <a:bodyPr/>
          <a:lstStyle/>
          <a:p>
            <a:r>
              <a:rPr lang="en-US"/>
              <a:t>1/29/20</a:t>
            </a:r>
          </a:p>
        </p:txBody>
      </p:sp>
      <p:sp>
        <p:nvSpPr>
          <p:cNvPr id="5" name="Footer Placeholder 4">
            <a:extLst>
              <a:ext uri="{FF2B5EF4-FFF2-40B4-BE49-F238E27FC236}">
                <a16:creationId xmlns:a16="http://schemas.microsoft.com/office/drawing/2014/main" id="{204D8520-AD4F-8840-8676-3D7BEBDFC027}"/>
              </a:ext>
            </a:extLst>
          </p:cNvPr>
          <p:cNvSpPr>
            <a:spLocks noGrp="1"/>
          </p:cNvSpPr>
          <p:nvPr>
            <p:ph type="ftr" sz="quarter" idx="11"/>
          </p:nvPr>
        </p:nvSpPr>
        <p:spPr/>
        <p:txBody>
          <a:bodyPr/>
          <a:lstStyle/>
          <a:p>
            <a:r>
              <a:rPr lang="en-US"/>
              <a:t>Data Archive Workshop, January 29-30 2020</a:t>
            </a:r>
          </a:p>
        </p:txBody>
      </p:sp>
      <p:sp>
        <p:nvSpPr>
          <p:cNvPr id="6" name="Slide Number Placeholder 5">
            <a:extLst>
              <a:ext uri="{FF2B5EF4-FFF2-40B4-BE49-F238E27FC236}">
                <a16:creationId xmlns:a16="http://schemas.microsoft.com/office/drawing/2014/main" id="{E3807A88-6F76-1046-AB44-82CEE761BE3D}"/>
              </a:ext>
            </a:extLst>
          </p:cNvPr>
          <p:cNvSpPr>
            <a:spLocks noGrp="1"/>
          </p:cNvSpPr>
          <p:nvPr>
            <p:ph type="sldNum" sz="quarter" idx="12"/>
          </p:nvPr>
        </p:nvSpPr>
        <p:spPr/>
        <p:txBody>
          <a:bodyPr/>
          <a:lstStyle/>
          <a:p>
            <a:fld id="{1B52DA1F-2F4E-4147-95FB-11BF57AFFB06}" type="slidenum">
              <a:rPr lang="en-US" smtClean="0"/>
              <a:t>6</a:t>
            </a:fld>
            <a:endParaRPr lang="en-US"/>
          </a:p>
        </p:txBody>
      </p:sp>
    </p:spTree>
    <p:extLst>
      <p:ext uri="{BB962C8B-B14F-4D97-AF65-F5344CB8AC3E}">
        <p14:creationId xmlns:p14="http://schemas.microsoft.com/office/powerpoint/2010/main" val="2299264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0DA3B-1236-A24D-9964-E9F440985F36}"/>
              </a:ext>
            </a:extLst>
          </p:cNvPr>
          <p:cNvSpPr>
            <a:spLocks noGrp="1"/>
          </p:cNvSpPr>
          <p:nvPr>
            <p:ph type="title"/>
          </p:nvPr>
        </p:nvSpPr>
        <p:spPr>
          <a:xfrm>
            <a:off x="856059" y="414709"/>
            <a:ext cx="7429499" cy="1478570"/>
          </a:xfrm>
        </p:spPr>
        <p:txBody>
          <a:bodyPr/>
          <a:lstStyle/>
          <a:p>
            <a:r>
              <a:rPr lang="en-US" dirty="0"/>
              <a:t>Technical perspective </a:t>
            </a:r>
            <a:br>
              <a:rPr lang="en-US" dirty="0"/>
            </a:br>
            <a:r>
              <a:rPr lang="en-US" dirty="0"/>
              <a:t>and future plan</a:t>
            </a:r>
          </a:p>
        </p:txBody>
      </p:sp>
      <p:sp>
        <p:nvSpPr>
          <p:cNvPr id="3" name="Content Placeholder 2">
            <a:extLst>
              <a:ext uri="{FF2B5EF4-FFF2-40B4-BE49-F238E27FC236}">
                <a16:creationId xmlns:a16="http://schemas.microsoft.com/office/drawing/2014/main" id="{3AD119ED-6724-9749-9F8E-9508B169FCCA}"/>
              </a:ext>
            </a:extLst>
          </p:cNvPr>
          <p:cNvSpPr>
            <a:spLocks noGrp="1"/>
          </p:cNvSpPr>
          <p:nvPr>
            <p:ph idx="1"/>
          </p:nvPr>
        </p:nvSpPr>
        <p:spPr>
          <a:xfrm>
            <a:off x="856059" y="1893280"/>
            <a:ext cx="7429499" cy="3989995"/>
          </a:xfrm>
        </p:spPr>
        <p:txBody>
          <a:bodyPr>
            <a:normAutofit fontScale="70000" lnSpcReduction="20000"/>
          </a:bodyPr>
          <a:lstStyle/>
          <a:p>
            <a:r>
              <a:rPr lang="en-US" dirty="0"/>
              <a:t>STARS and MASTARS serve as the primary repository of observing data for archaeological purpose and for provision to observers.</a:t>
            </a:r>
          </a:p>
          <a:p>
            <a:r>
              <a:rPr lang="en-US" dirty="0"/>
              <a:t>Need to increase the size of the storage as time goes by, and to increase performance of data processing as data rate increases.</a:t>
            </a:r>
          </a:p>
          <a:p>
            <a:r>
              <a:rPr lang="en-US" dirty="0"/>
              <a:t>Data Quality check</a:t>
            </a:r>
            <a:r>
              <a:rPr lang="ja-JP" altLang="en-US"/>
              <a:t> </a:t>
            </a:r>
            <a:endParaRPr lang="en-US" altLang="ja-JP" dirty="0"/>
          </a:p>
          <a:p>
            <a:pPr lvl="1"/>
            <a:r>
              <a:rPr lang="en-US" altLang="ja-JP" dirty="0"/>
              <a:t>(On-site QA/IQA/FQA)</a:t>
            </a:r>
            <a:r>
              <a:rPr lang="en-US" dirty="0"/>
              <a:t> for HSC Queue data. FITS header should be updated after FQA.</a:t>
            </a:r>
          </a:p>
          <a:p>
            <a:pPr lvl="1"/>
            <a:r>
              <a:rPr lang="en-US" dirty="0"/>
              <a:t>SA</a:t>
            </a:r>
            <a:r>
              <a:rPr lang="ja-JP" altLang="en-US"/>
              <a:t>による</a:t>
            </a:r>
            <a:r>
              <a:rPr lang="en-US" altLang="ja-JP" dirty="0"/>
              <a:t>PUBLIC_FLAG=OFF/ON</a:t>
            </a:r>
            <a:endParaRPr lang="en-US" dirty="0"/>
          </a:p>
          <a:p>
            <a:r>
              <a:rPr lang="en-US" dirty="0"/>
              <a:t>Archiving Reduced Data: HSC SSP team public release (</a:t>
            </a:r>
            <a:r>
              <a:rPr lang="ja-JP" altLang="en-US"/>
              <a:t>古澤さんの発表）</a:t>
            </a:r>
            <a:endParaRPr lang="en-US" dirty="0"/>
          </a:p>
          <a:p>
            <a:r>
              <a:rPr lang="en-US" dirty="0"/>
              <a:t>The observatory needs to review the current use of archived data and projected number of use of reduced data by the public and to estimate the cost vs. the return before moving forward the reduced-data archiving for other instruments.</a:t>
            </a:r>
          </a:p>
        </p:txBody>
      </p:sp>
      <p:sp>
        <p:nvSpPr>
          <p:cNvPr id="4" name="Date Placeholder 3">
            <a:extLst>
              <a:ext uri="{FF2B5EF4-FFF2-40B4-BE49-F238E27FC236}">
                <a16:creationId xmlns:a16="http://schemas.microsoft.com/office/drawing/2014/main" id="{3C2157F6-99F9-A343-98F8-0965FFC1F067}"/>
              </a:ext>
            </a:extLst>
          </p:cNvPr>
          <p:cNvSpPr>
            <a:spLocks noGrp="1"/>
          </p:cNvSpPr>
          <p:nvPr>
            <p:ph type="dt" sz="half" idx="10"/>
          </p:nvPr>
        </p:nvSpPr>
        <p:spPr/>
        <p:txBody>
          <a:bodyPr/>
          <a:lstStyle/>
          <a:p>
            <a:r>
              <a:rPr lang="en-US"/>
              <a:t>1/29/20</a:t>
            </a:r>
          </a:p>
        </p:txBody>
      </p:sp>
      <p:sp>
        <p:nvSpPr>
          <p:cNvPr id="5" name="Footer Placeholder 4">
            <a:extLst>
              <a:ext uri="{FF2B5EF4-FFF2-40B4-BE49-F238E27FC236}">
                <a16:creationId xmlns:a16="http://schemas.microsoft.com/office/drawing/2014/main" id="{6FE9A1BA-E8C9-1C41-A403-5177F9A7A4E3}"/>
              </a:ext>
            </a:extLst>
          </p:cNvPr>
          <p:cNvSpPr>
            <a:spLocks noGrp="1"/>
          </p:cNvSpPr>
          <p:nvPr>
            <p:ph type="ftr" sz="quarter" idx="11"/>
          </p:nvPr>
        </p:nvSpPr>
        <p:spPr/>
        <p:txBody>
          <a:bodyPr/>
          <a:lstStyle/>
          <a:p>
            <a:r>
              <a:rPr lang="en-US"/>
              <a:t>Data Archive Workshop, January 29-30 2020</a:t>
            </a:r>
          </a:p>
        </p:txBody>
      </p:sp>
      <p:sp>
        <p:nvSpPr>
          <p:cNvPr id="6" name="Slide Number Placeholder 5">
            <a:extLst>
              <a:ext uri="{FF2B5EF4-FFF2-40B4-BE49-F238E27FC236}">
                <a16:creationId xmlns:a16="http://schemas.microsoft.com/office/drawing/2014/main" id="{DC657247-3551-4E4D-AB50-B58BDB861D4C}"/>
              </a:ext>
            </a:extLst>
          </p:cNvPr>
          <p:cNvSpPr>
            <a:spLocks noGrp="1"/>
          </p:cNvSpPr>
          <p:nvPr>
            <p:ph type="sldNum" sz="quarter" idx="12"/>
          </p:nvPr>
        </p:nvSpPr>
        <p:spPr/>
        <p:txBody>
          <a:bodyPr/>
          <a:lstStyle/>
          <a:p>
            <a:fld id="{1B52DA1F-2F4E-4147-95FB-11BF57AFFB06}" type="slidenum">
              <a:rPr lang="en-US" smtClean="0"/>
              <a:t>7</a:t>
            </a:fld>
            <a:endParaRPr lang="en-US"/>
          </a:p>
        </p:txBody>
      </p:sp>
    </p:spTree>
    <p:extLst>
      <p:ext uri="{BB962C8B-B14F-4D97-AF65-F5344CB8AC3E}">
        <p14:creationId xmlns:p14="http://schemas.microsoft.com/office/powerpoint/2010/main" val="2716400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F2C93-41D5-E740-AFA1-0FEF1B681641}"/>
              </a:ext>
            </a:extLst>
          </p:cNvPr>
          <p:cNvSpPr>
            <a:spLocks noGrp="1"/>
          </p:cNvSpPr>
          <p:nvPr>
            <p:ph type="title"/>
          </p:nvPr>
        </p:nvSpPr>
        <p:spPr/>
        <p:txBody>
          <a:bodyPr/>
          <a:lstStyle/>
          <a:p>
            <a:r>
              <a:rPr lang="en-US" dirty="0"/>
              <a:t>Archiving Processed Data </a:t>
            </a:r>
          </a:p>
        </p:txBody>
      </p:sp>
      <p:sp>
        <p:nvSpPr>
          <p:cNvPr id="3" name="Content Placeholder 2">
            <a:extLst>
              <a:ext uri="{FF2B5EF4-FFF2-40B4-BE49-F238E27FC236}">
                <a16:creationId xmlns:a16="http://schemas.microsoft.com/office/drawing/2014/main" id="{74062887-A1E0-3543-BB2B-F62C04FB53D7}"/>
              </a:ext>
            </a:extLst>
          </p:cNvPr>
          <p:cNvSpPr>
            <a:spLocks noGrp="1"/>
          </p:cNvSpPr>
          <p:nvPr>
            <p:ph idx="1"/>
          </p:nvPr>
        </p:nvSpPr>
        <p:spPr>
          <a:xfrm>
            <a:off x="856059" y="2000250"/>
            <a:ext cx="7945916" cy="3136686"/>
          </a:xfrm>
        </p:spPr>
        <p:txBody>
          <a:bodyPr>
            <a:normAutofit lnSpcReduction="10000"/>
          </a:bodyPr>
          <a:lstStyle/>
          <a:p>
            <a:r>
              <a:rPr lang="en-US" dirty="0"/>
              <a:t>Aim: Maximize scientific output</a:t>
            </a:r>
          </a:p>
          <a:p>
            <a:r>
              <a:rPr lang="en-US" dirty="0"/>
              <a:t>Archived data + reduction tool </a:t>
            </a:r>
          </a:p>
          <a:p>
            <a:pPr lvl="1"/>
            <a:r>
              <a:rPr lang="en-US" dirty="0"/>
              <a:t>(basic pipeline?)</a:t>
            </a:r>
          </a:p>
          <a:p>
            <a:r>
              <a:rPr lang="en-US" dirty="0"/>
              <a:t>PFS : provide processed data (?)</a:t>
            </a:r>
          </a:p>
          <a:p>
            <a:pPr lvl="1"/>
            <a:r>
              <a:rPr lang="en-US" dirty="0"/>
              <a:t>Multiple proposals for one exposure frames </a:t>
            </a:r>
            <a:r>
              <a:rPr lang="en-US" dirty="0">
                <a:sym typeface="Wingdings" pitchFamily="2" charset="2"/>
              </a:rPr>
              <a:t> separate spectra data into individual proposal ID.</a:t>
            </a:r>
          </a:p>
          <a:p>
            <a:pPr lvl="1"/>
            <a:r>
              <a:rPr lang="en-US" dirty="0">
                <a:sym typeface="Wingdings" pitchFamily="2" charset="2"/>
              </a:rPr>
              <a:t>STARS managed frames with PID.</a:t>
            </a:r>
            <a:endParaRPr lang="en-US" dirty="0"/>
          </a:p>
          <a:p>
            <a:endParaRPr lang="en-US" dirty="0"/>
          </a:p>
        </p:txBody>
      </p:sp>
      <p:pic>
        <p:nvPicPr>
          <p:cNvPr id="5" name="Picture 4" descr="A close up of a map&#10;&#10;Description automatically generated">
            <a:extLst>
              <a:ext uri="{FF2B5EF4-FFF2-40B4-BE49-F238E27FC236}">
                <a16:creationId xmlns:a16="http://schemas.microsoft.com/office/drawing/2014/main" id="{D8F06E7C-E3EE-AD47-AC09-1C94DC9F439D}"/>
              </a:ext>
            </a:extLst>
          </p:cNvPr>
          <p:cNvPicPr>
            <a:picLocks noChangeAspect="1"/>
          </p:cNvPicPr>
          <p:nvPr/>
        </p:nvPicPr>
        <p:blipFill>
          <a:blip r:embed="rId2"/>
          <a:stretch>
            <a:fillRect/>
          </a:stretch>
        </p:blipFill>
        <p:spPr>
          <a:xfrm>
            <a:off x="5684346" y="2000250"/>
            <a:ext cx="3117630" cy="2004191"/>
          </a:xfrm>
          <a:prstGeom prst="rect">
            <a:avLst/>
          </a:prstGeom>
        </p:spPr>
      </p:pic>
      <p:sp>
        <p:nvSpPr>
          <p:cNvPr id="6" name="TextBox 5">
            <a:extLst>
              <a:ext uri="{FF2B5EF4-FFF2-40B4-BE49-F238E27FC236}">
                <a16:creationId xmlns:a16="http://schemas.microsoft.com/office/drawing/2014/main" id="{8FE64D6E-6698-794F-8D0C-D275FC6CF69F}"/>
              </a:ext>
            </a:extLst>
          </p:cNvPr>
          <p:cNvSpPr txBox="1"/>
          <p:nvPr/>
        </p:nvSpPr>
        <p:spPr>
          <a:xfrm>
            <a:off x="5783076" y="1630918"/>
            <a:ext cx="2760692" cy="369332"/>
          </a:xfrm>
          <a:prstGeom prst="rect">
            <a:avLst/>
          </a:prstGeom>
          <a:noFill/>
        </p:spPr>
        <p:txBody>
          <a:bodyPr wrap="none" rtlCol="0">
            <a:spAutoFit/>
          </a:bodyPr>
          <a:lstStyle/>
          <a:p>
            <a:r>
              <a:rPr lang="en-US" dirty="0"/>
              <a:t>HST publication 1991-2018</a:t>
            </a:r>
          </a:p>
        </p:txBody>
      </p:sp>
      <p:sp>
        <p:nvSpPr>
          <p:cNvPr id="7" name="TextBox 6">
            <a:extLst>
              <a:ext uri="{FF2B5EF4-FFF2-40B4-BE49-F238E27FC236}">
                <a16:creationId xmlns:a16="http://schemas.microsoft.com/office/drawing/2014/main" id="{6991D6BF-8060-3A49-8B18-D974B51EBA8B}"/>
              </a:ext>
            </a:extLst>
          </p:cNvPr>
          <p:cNvSpPr txBox="1"/>
          <p:nvPr/>
        </p:nvSpPr>
        <p:spPr>
          <a:xfrm>
            <a:off x="7163662" y="2774272"/>
            <a:ext cx="1104661" cy="307777"/>
          </a:xfrm>
          <a:prstGeom prst="rect">
            <a:avLst/>
          </a:prstGeom>
          <a:noFill/>
        </p:spPr>
        <p:txBody>
          <a:bodyPr wrap="none" rtlCol="0">
            <a:spAutoFit/>
          </a:bodyPr>
          <a:lstStyle/>
          <a:p>
            <a:r>
              <a:rPr lang="en-US" sz="1400" dirty="0">
                <a:solidFill>
                  <a:schemeClr val="accent3"/>
                </a:solidFill>
              </a:rPr>
              <a:t>From Archive</a:t>
            </a:r>
          </a:p>
        </p:txBody>
      </p:sp>
      <p:sp>
        <p:nvSpPr>
          <p:cNvPr id="9" name="TextBox 8">
            <a:extLst>
              <a:ext uri="{FF2B5EF4-FFF2-40B4-BE49-F238E27FC236}">
                <a16:creationId xmlns:a16="http://schemas.microsoft.com/office/drawing/2014/main" id="{1F4344CD-ED92-8140-B906-66D711410526}"/>
              </a:ext>
            </a:extLst>
          </p:cNvPr>
          <p:cNvSpPr txBox="1"/>
          <p:nvPr/>
        </p:nvSpPr>
        <p:spPr>
          <a:xfrm>
            <a:off x="7012117" y="3287735"/>
            <a:ext cx="1253741" cy="307777"/>
          </a:xfrm>
          <a:prstGeom prst="rect">
            <a:avLst/>
          </a:prstGeom>
          <a:noFill/>
        </p:spPr>
        <p:txBody>
          <a:bodyPr wrap="none" rtlCol="0">
            <a:spAutoFit/>
          </a:bodyPr>
          <a:lstStyle/>
          <a:p>
            <a:r>
              <a:rPr lang="en-US" sz="1400" dirty="0">
                <a:solidFill>
                  <a:schemeClr val="bg2"/>
                </a:solidFill>
              </a:rPr>
              <a:t>From Observer</a:t>
            </a:r>
          </a:p>
        </p:txBody>
      </p:sp>
      <p:sp>
        <p:nvSpPr>
          <p:cNvPr id="10" name="TextBox 9">
            <a:extLst>
              <a:ext uri="{FF2B5EF4-FFF2-40B4-BE49-F238E27FC236}">
                <a16:creationId xmlns:a16="http://schemas.microsoft.com/office/drawing/2014/main" id="{D56622D7-E1F0-934F-82B7-14B827852BCE}"/>
              </a:ext>
            </a:extLst>
          </p:cNvPr>
          <p:cNvSpPr txBox="1"/>
          <p:nvPr/>
        </p:nvSpPr>
        <p:spPr>
          <a:xfrm>
            <a:off x="856058" y="5140773"/>
            <a:ext cx="4437177" cy="369332"/>
          </a:xfrm>
          <a:prstGeom prst="rect">
            <a:avLst/>
          </a:prstGeom>
          <a:noFill/>
        </p:spPr>
        <p:txBody>
          <a:bodyPr wrap="none" rtlCol="0">
            <a:spAutoFit/>
          </a:bodyPr>
          <a:lstStyle/>
          <a:p>
            <a:r>
              <a:rPr lang="en-US" dirty="0"/>
              <a:t>* Check points:  manpower &amp; budget shortage</a:t>
            </a:r>
          </a:p>
        </p:txBody>
      </p:sp>
      <p:sp>
        <p:nvSpPr>
          <p:cNvPr id="4" name="Date Placeholder 3">
            <a:extLst>
              <a:ext uri="{FF2B5EF4-FFF2-40B4-BE49-F238E27FC236}">
                <a16:creationId xmlns:a16="http://schemas.microsoft.com/office/drawing/2014/main" id="{8C181B87-97F8-924C-88FD-CB1447986993}"/>
              </a:ext>
            </a:extLst>
          </p:cNvPr>
          <p:cNvSpPr>
            <a:spLocks noGrp="1"/>
          </p:cNvSpPr>
          <p:nvPr>
            <p:ph type="dt" sz="half" idx="10"/>
          </p:nvPr>
        </p:nvSpPr>
        <p:spPr/>
        <p:txBody>
          <a:bodyPr/>
          <a:lstStyle/>
          <a:p>
            <a:r>
              <a:rPr lang="en-US"/>
              <a:t>1/29/20</a:t>
            </a:r>
          </a:p>
        </p:txBody>
      </p:sp>
      <p:sp>
        <p:nvSpPr>
          <p:cNvPr id="8" name="Footer Placeholder 7">
            <a:extLst>
              <a:ext uri="{FF2B5EF4-FFF2-40B4-BE49-F238E27FC236}">
                <a16:creationId xmlns:a16="http://schemas.microsoft.com/office/drawing/2014/main" id="{199BB9F3-0AC7-1F4F-AE0A-334C51D7251A}"/>
              </a:ext>
            </a:extLst>
          </p:cNvPr>
          <p:cNvSpPr>
            <a:spLocks noGrp="1"/>
          </p:cNvSpPr>
          <p:nvPr>
            <p:ph type="ftr" sz="quarter" idx="11"/>
          </p:nvPr>
        </p:nvSpPr>
        <p:spPr/>
        <p:txBody>
          <a:bodyPr/>
          <a:lstStyle/>
          <a:p>
            <a:r>
              <a:rPr lang="en-US" dirty="0"/>
              <a:t>Data Archive Workshop, January 29-30 2020</a:t>
            </a:r>
          </a:p>
        </p:txBody>
      </p:sp>
      <p:sp>
        <p:nvSpPr>
          <p:cNvPr id="11" name="Slide Number Placeholder 10">
            <a:extLst>
              <a:ext uri="{FF2B5EF4-FFF2-40B4-BE49-F238E27FC236}">
                <a16:creationId xmlns:a16="http://schemas.microsoft.com/office/drawing/2014/main" id="{6132F338-BB1C-9045-9A92-97EF8F253A7B}"/>
              </a:ext>
            </a:extLst>
          </p:cNvPr>
          <p:cNvSpPr>
            <a:spLocks noGrp="1"/>
          </p:cNvSpPr>
          <p:nvPr>
            <p:ph type="sldNum" sz="quarter" idx="12"/>
          </p:nvPr>
        </p:nvSpPr>
        <p:spPr/>
        <p:txBody>
          <a:bodyPr/>
          <a:lstStyle/>
          <a:p>
            <a:fld id="{1B52DA1F-2F4E-4147-95FB-11BF57AFFB06}" type="slidenum">
              <a:rPr lang="en-US" smtClean="0"/>
              <a:t>8</a:t>
            </a:fld>
            <a:endParaRPr lang="en-US"/>
          </a:p>
        </p:txBody>
      </p:sp>
    </p:spTree>
    <p:extLst>
      <p:ext uri="{BB962C8B-B14F-4D97-AF65-F5344CB8AC3E}">
        <p14:creationId xmlns:p14="http://schemas.microsoft.com/office/powerpoint/2010/main" val="1344257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{9B3F854A-5762-AA46-9C40-986BF8C1A6DE}tf10001122</Template>
  <TotalTime>625</TotalTime>
  <Words>857</Words>
  <Application>Microsoft Macintosh PowerPoint</Application>
  <PresentationFormat>On-screen Show (4:3)</PresentationFormat>
  <Paragraphs>143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MS Mincho</vt:lpstr>
      <vt:lpstr>Arial</vt:lpstr>
      <vt:lpstr>Calibri</vt:lpstr>
      <vt:lpstr>Tw Cen MT</vt:lpstr>
      <vt:lpstr>Circuit</vt:lpstr>
      <vt:lpstr>Data Archive of Subaru Telescope </vt:lpstr>
      <vt:lpstr>PowerPoint Presentation</vt:lpstr>
      <vt:lpstr>PowerPoint Presentation</vt:lpstr>
      <vt:lpstr>Purpose of DaTA Archive </vt:lpstr>
      <vt:lpstr>Ownership of DATA</vt:lpstr>
      <vt:lpstr>STARS and MASTARS operations</vt:lpstr>
      <vt:lpstr>Technical perspective  and future plan</vt:lpstr>
      <vt:lpstr>Archiving Processed Data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Tae-Soo Pyo</dc:creator>
  <cp:lastModifiedBy>Tae-Soo Pyo</cp:lastModifiedBy>
  <cp:revision>19</cp:revision>
  <dcterms:created xsi:type="dcterms:W3CDTF">2020-01-28T18:38:48Z</dcterms:created>
  <dcterms:modified xsi:type="dcterms:W3CDTF">2020-01-29T07:01:17Z</dcterms:modified>
</cp:coreProperties>
</file>