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59" r:id="rId4"/>
    <p:sldId id="258" r:id="rId5"/>
    <p:sldId id="263" r:id="rId6"/>
    <p:sldId id="260" r:id="rId7"/>
    <p:sldId id="261" r:id="rId8"/>
    <p:sldId id="262" r:id="rId9"/>
    <p:sldId id="273" r:id="rId10"/>
    <p:sldId id="280" r:id="rId11"/>
    <p:sldId id="275" r:id="rId12"/>
    <p:sldId id="276" r:id="rId13"/>
    <p:sldId id="279" r:id="rId14"/>
    <p:sldId id="277" r:id="rId15"/>
    <p:sldId id="278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07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86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16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19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66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55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2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1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52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5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7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13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551F1F-0A46-4E63-869E-74D529FECAD1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B11B-A92A-4A90-9F08-1597FC515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2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lasky.u-strasbg.fr/ancillary/GaiaDR2/color-Rp-G-Bp-flux-map/" TargetMode="External"/><Relationship Id="rId4" Type="http://schemas.openxmlformats.org/officeDocument/2006/relationships/hyperlink" Target="http://aladin.u-strasbg.fr/hips/li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y.esa.in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tarlink.ac.uk/topc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jvo.nao.ac.jp/science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dc.cab.inta-csic.es/vopubs/jsp/result.jsp?order=pub_id&amp;bib=&amp;com_id=-&amp;com=&amp;m_in=01&amp;y_in=2015&amp;m_en=02&amp;y_en=2020&amp;submit=Subm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vo.nao.ac.jp/port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yshirasa\Desktop\Work\JVO\2019\190723_Sydney\fitswebqlv4.mp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31EC-FDDB-40DF-9380-158DAFD64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6" y="1684317"/>
            <a:ext cx="8572621" cy="1760482"/>
          </a:xfrm>
        </p:spPr>
        <p:txBody>
          <a:bodyPr/>
          <a:lstStyle/>
          <a:p>
            <a:pPr algn="ctr"/>
            <a:r>
              <a:rPr kumimoji="1" lang="en-US" altLang="ja-JP" sz="4400" dirty="0">
                <a:latin typeface="+mj-ea"/>
              </a:rPr>
              <a:t>JVO </a:t>
            </a:r>
            <a:r>
              <a:rPr kumimoji="1" lang="ja-JP" altLang="en-US" sz="4400" dirty="0">
                <a:latin typeface="+mj-ea"/>
              </a:rPr>
              <a:t>システムと世界における </a:t>
            </a:r>
            <a:r>
              <a:rPr kumimoji="1" lang="en-US" altLang="ja-JP" sz="4400" dirty="0">
                <a:latin typeface="+mj-ea"/>
              </a:rPr>
              <a:t>Virtual Observatory </a:t>
            </a:r>
            <a:r>
              <a:rPr kumimoji="1" lang="ja-JP" altLang="en-US" sz="4400" dirty="0">
                <a:latin typeface="+mj-ea"/>
              </a:rPr>
              <a:t>開発の現状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067C8F-8D75-4185-9433-C04487663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3" y="5652204"/>
            <a:ext cx="6489298" cy="42808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400" cap="none" dirty="0">
                <a:solidFill>
                  <a:schemeClr val="tx1"/>
                </a:solidFill>
                <a:latin typeface="+mn-ea"/>
                <a:ea typeface="+mn-ea"/>
              </a:rPr>
              <a:t>国立天文台　天文データセンター　白崎裕治</a:t>
            </a:r>
          </a:p>
        </p:txBody>
      </p:sp>
    </p:spTree>
    <p:extLst>
      <p:ext uri="{BB962C8B-B14F-4D97-AF65-F5344CB8AC3E}">
        <p14:creationId xmlns:p14="http://schemas.microsoft.com/office/powerpoint/2010/main" val="54912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200" y="107118"/>
            <a:ext cx="8841600" cy="828882"/>
          </a:xfrm>
        </p:spPr>
        <p:txBody>
          <a:bodyPr/>
          <a:lstStyle/>
          <a:p>
            <a:r>
              <a:rPr lang="en-US" altLang="ja-JP" sz="4000" dirty="0"/>
              <a:t>International Virtual Observatory Alliance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9" y="4068147"/>
            <a:ext cx="7637500" cy="248194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69299" y="902271"/>
            <a:ext cx="8481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>
              <a:spcBef>
                <a:spcPts val="12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標準仕様の作成。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カ国・地域が加盟 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0000" lvl="1">
              <a:spcBef>
                <a:spcPts val="6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http://www.ivoa.net/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798" y="1987200"/>
            <a:ext cx="8722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欧州は地域組織としての </a:t>
            </a:r>
            <a:r>
              <a:rPr kumimoji="1" lang="en-US" altLang="ja-JP" sz="2000" dirty="0" err="1"/>
              <a:t>EuroVO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の他、各国毎にも  </a:t>
            </a:r>
            <a:r>
              <a:rPr kumimoji="1" lang="en-US" altLang="ja-JP" sz="2000" dirty="0"/>
              <a:t>VO </a:t>
            </a:r>
            <a:r>
              <a:rPr kumimoji="1" lang="ja-JP" altLang="en-US" sz="2000" dirty="0"/>
              <a:t>グループを組織</a:t>
            </a:r>
            <a:endParaRPr kumimoji="1" lang="en-US" altLang="ja-JP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米国は国内各組織をまとめた </a:t>
            </a:r>
            <a:r>
              <a:rPr kumimoji="1" lang="en-US" altLang="ja-JP" sz="2000" dirty="0"/>
              <a:t>USVOA </a:t>
            </a:r>
            <a:r>
              <a:rPr kumimoji="1" lang="ja-JP" altLang="en-US" sz="2000" dirty="0"/>
              <a:t>の他、</a:t>
            </a:r>
            <a:r>
              <a:rPr kumimoji="1" lang="en-US" altLang="ja-JP" sz="2000" dirty="0"/>
              <a:t>NASA </a:t>
            </a:r>
            <a:r>
              <a:rPr kumimoji="1" lang="ja-JP" altLang="en-US" sz="2000" dirty="0"/>
              <a:t>系データセンターで組織される </a:t>
            </a:r>
            <a:r>
              <a:rPr kumimoji="1" lang="en-US" altLang="ja-JP" sz="2000" dirty="0"/>
              <a:t>NAVO </a:t>
            </a:r>
            <a:r>
              <a:rPr kumimoji="1" lang="ja-JP" altLang="en-US" sz="2000" dirty="0"/>
              <a:t>が組織されている。</a:t>
            </a:r>
            <a:endParaRPr kumimoji="1" lang="en-US" altLang="ja-JP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予算は外部資金によるところが多い。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56400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F9608-4BD2-4851-948A-81175764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4" y="126897"/>
            <a:ext cx="8112752" cy="776993"/>
          </a:xfrm>
        </p:spPr>
        <p:txBody>
          <a:bodyPr/>
          <a:lstStyle/>
          <a:p>
            <a:r>
              <a:rPr lang="ja-JP" altLang="en-US" dirty="0"/>
              <a:t>海外における </a:t>
            </a:r>
            <a:r>
              <a:rPr lang="en-US" altLang="ja-JP" dirty="0"/>
              <a:t>VO </a:t>
            </a:r>
            <a:r>
              <a:rPr lang="ja-JP" altLang="en-US" dirty="0"/>
              <a:t>の活動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EA2CA0-C811-4B83-876B-5E00778C8711}"/>
              </a:ext>
            </a:extLst>
          </p:cNvPr>
          <p:cNvSpPr txBox="1"/>
          <p:nvPr/>
        </p:nvSpPr>
        <p:spPr>
          <a:xfrm>
            <a:off x="225677" y="792510"/>
            <a:ext cx="842929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ja-JP" altLang="en-US" sz="1600" dirty="0"/>
              <a:t>主要な衛星観測データはほぼ全てが </a:t>
            </a:r>
            <a:r>
              <a:rPr kumimoji="1" lang="en-US" altLang="ja-JP" sz="1600" dirty="0"/>
              <a:t>VO </a:t>
            </a:r>
            <a:r>
              <a:rPr kumimoji="1" lang="ja-JP" altLang="en-US" sz="1600" dirty="0"/>
              <a:t>による検索が可能。</a:t>
            </a:r>
            <a:endParaRPr kumimoji="1" lang="en-US" altLang="ja-JP" sz="1600" dirty="0"/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600" dirty="0"/>
              <a:t>地上観測データは、サーベイ観測結果については大部分が </a:t>
            </a:r>
            <a:r>
              <a:rPr kumimoji="1" lang="en-US" altLang="ja-JP" sz="1600" dirty="0"/>
              <a:t>VO </a:t>
            </a:r>
            <a:r>
              <a:rPr kumimoji="1" lang="ja-JP" altLang="en-US" sz="1600" dirty="0"/>
              <a:t>による検索が可能となってきている。</a:t>
            </a:r>
            <a:endParaRPr kumimoji="1" lang="en-US" altLang="ja-JP" sz="1600" dirty="0"/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600" dirty="0"/>
              <a:t>今後観測が開始される大型プロジェクトについては、ほぼ全て </a:t>
            </a:r>
            <a:r>
              <a:rPr kumimoji="1" lang="en-US" altLang="ja-JP" sz="1600" dirty="0"/>
              <a:t>VO </a:t>
            </a:r>
            <a:r>
              <a:rPr kumimoji="1" lang="ja-JP" altLang="en-US" sz="1600" dirty="0"/>
              <a:t>対応を予定している。</a:t>
            </a:r>
            <a:r>
              <a:rPr kumimoji="1" lang="en-US" altLang="ja-JP" sz="1600" dirty="0"/>
              <a:t>(LSST, WFIRST, Euclid …)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600" dirty="0" err="1"/>
              <a:t>Astropy</a:t>
            </a:r>
            <a:r>
              <a:rPr kumimoji="1" lang="en-US" altLang="ja-JP" sz="1600" dirty="0"/>
              <a:t> project </a:t>
            </a:r>
            <a:r>
              <a:rPr kumimoji="1" lang="ja-JP" altLang="en-US" sz="1600" dirty="0"/>
              <a:t>との協力による </a:t>
            </a:r>
            <a:r>
              <a:rPr kumimoji="1" lang="en-US" altLang="ja-JP" sz="1600" dirty="0"/>
              <a:t>python VO </a:t>
            </a:r>
            <a:r>
              <a:rPr kumimoji="1" lang="ja-JP" altLang="en-US" sz="1600" dirty="0"/>
              <a:t>ライブラリの開発も進行している。</a:t>
            </a:r>
            <a:endParaRPr kumimoji="1" lang="en-US" altLang="ja-JP" sz="16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64975"/>
              </p:ext>
            </p:extLst>
          </p:nvPr>
        </p:nvGraphicFramePr>
        <p:xfrm>
          <a:off x="178085" y="2593003"/>
          <a:ext cx="4331689" cy="4160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2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VO </a:t>
                      </a:r>
                      <a:r>
                        <a:rPr kumimoji="1" lang="ja-JP" altLang="en-US" sz="900" dirty="0"/>
                        <a:t>サイト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リソース数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主なデータセット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73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CDS.VizieR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19378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aseline="0" dirty="0"/>
                        <a:t> </a:t>
                      </a:r>
                      <a:r>
                        <a:rPr kumimoji="1" lang="ja-JP" altLang="en-US" sz="900" baseline="0" dirty="0"/>
                        <a:t>カタログデータ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273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nasa.heasarc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1077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X</a:t>
                      </a:r>
                      <a:r>
                        <a:rPr kumimoji="1" lang="ja-JP" altLang="en-US" sz="900" dirty="0"/>
                        <a:t>線データカタログなど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37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irsa.ipac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490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2MASS,AKARI,DSS,Gaia,Herschel,IRAS,Planck,Spitzer,WISE   COSMOS,DENIS,USNO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1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org.gavo.dc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165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2MASS,AMANDA,ANTARES,GAIA,LAMOST.HIPPARCOS,ROSAT,SDSS,WISE, </a:t>
                      </a:r>
                      <a:r>
                        <a:rPr kumimoji="1" lang="en-US" altLang="ja-JP" sz="900" dirty="0" err="1"/>
                        <a:t>CALIFA,COSMOS,zCOSMOS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wfau.roe.ac.uk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128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GALEX,IRAS,ROSAT,SDSS,2MASS,VISTA,WISE,XMM   6dF,ATLAS,DENIS,FIRST,GLIMPSE,MGC,SuperCOSMOS,2MPZ,UKIDSS,VHS   VIDEO,VIKING,VMC,VVV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965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archive.stsci.edu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91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2MASS,GAIA,GALEX,PanSTARRS,SDSS,TESS,WISE,FUSE,HST,Kepler,ATLAS,FIRST,GSPC,HLA,UltraVISTA,USNO,VIKING,VHS,GOODS,GSC,HDFN,HDFS,HubbleSC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273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svo.cab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84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COROT,GAIA,CALAR ALTO   ALHAMBRA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273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uk.ac.le.star.tmpledas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56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LEDAS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37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mssl.ucl.ac.uk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54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HINODE,GOES,Polar,Ulysses,Voyager,Wind,SOHO,RHESSI,XMM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mast.stsci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50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HST,GALEX,CANDELS,CLASH,HUDF,GOODS,HDF,COSMOC,HDFS,XMM,FUSE,GALEX, FIRST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27292"/>
              </p:ext>
            </p:extLst>
          </p:nvPr>
        </p:nvGraphicFramePr>
        <p:xfrm>
          <a:off x="4613584" y="2599042"/>
          <a:ext cx="4376800" cy="38951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9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/>
                        <a:t>VO </a:t>
                      </a:r>
                      <a:r>
                        <a:rPr kumimoji="1" lang="ja-JP" altLang="en-US" sz="900" dirty="0"/>
                        <a:t>サイト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/>
                        <a:t>リソース数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/>
                        <a:t>主なデータセット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sdss.jhu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48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SDSS,ROSAT,2dF,USNOB,FIRST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ia2.inaf.it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47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VIPERS,WINGS,PLANCK,TNG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vopdc.obspm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45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GAIA,HESS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helio-vo.eu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34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Heliophysics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cadc.nrc.ca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34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GEMINI,CFHT,HST,JCMT,UKIRT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edu.gavo.org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33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For education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esavo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31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HST,Herschel,ISO,XMM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astronet.ru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31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DENIS,Gaia,SDSS,TWOMASS,2XMM,USNO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ivoa.net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29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VOStandard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ned.ipac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21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NED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uk.ac.cam.ast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20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2dF,INT,Hipparcos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asu.cas.cz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19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LAMOST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jvo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17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Subaru, ALMA, </a:t>
                      </a:r>
                      <a:r>
                        <a:rPr kumimoji="1" lang="en-US" altLang="ja-JP" sz="900" dirty="0" err="1"/>
                        <a:t>Nobeyama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China-VO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17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LAMOST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 err="1"/>
                        <a:t>xcatdb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/>
                        <a:t>14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XMM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…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6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D7018-59F0-4E53-BB5B-8C46CC7B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9" y="78040"/>
            <a:ext cx="8491124" cy="1092302"/>
          </a:xfrm>
        </p:spPr>
        <p:txBody>
          <a:bodyPr/>
          <a:lstStyle/>
          <a:p>
            <a:r>
              <a:rPr lang="en-US" altLang="ja-JP" dirty="0" err="1"/>
              <a:t>HiPS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A9414-D662-4A75-BDB4-929E307D7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418894"/>
            <a:ext cx="4663989" cy="361030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29C00DF-B8A6-444B-8F02-B4EB1A6EF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5" y="3764416"/>
            <a:ext cx="5538952" cy="301554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62A717-A0AB-407A-8DB0-5B8A4CD6B474}"/>
              </a:ext>
            </a:extLst>
          </p:cNvPr>
          <p:cNvSpPr/>
          <p:nvPr/>
        </p:nvSpPr>
        <p:spPr>
          <a:xfrm>
            <a:off x="5472838" y="3395084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4"/>
              </a:rPr>
              <a:t>http://aladin.u-strasbg.fr/hips/list</a:t>
            </a: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A3EE8F-CCD9-4881-9D10-05120AD9E5DC}"/>
              </a:ext>
            </a:extLst>
          </p:cNvPr>
          <p:cNvSpPr/>
          <p:nvPr/>
        </p:nvSpPr>
        <p:spPr>
          <a:xfrm>
            <a:off x="105103" y="747025"/>
            <a:ext cx="4939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5"/>
              </a:rPr>
              <a:t>http://alasky.u-strasbg.fr/ancillary/GaiaDR2/color-Rp-G-Bp-flux-map/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64787" y="820800"/>
            <a:ext cx="39370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ja-JP" altLang="en-US" dirty="0"/>
              <a:t>観測データ（画像）取得領域の確認や、取得されたデータのクイックルック等が可能な </a:t>
            </a:r>
            <a:r>
              <a:rPr kumimoji="1" lang="en-US" altLang="ja-JP" dirty="0"/>
              <a:t>VO </a:t>
            </a:r>
            <a:r>
              <a:rPr kumimoji="1" lang="ja-JP" altLang="en-US" dirty="0"/>
              <a:t>インターフェイス。</a:t>
            </a:r>
            <a:endParaRPr kumimoji="1" lang="en-US" altLang="ja-JP" dirty="0"/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現在 </a:t>
            </a:r>
            <a:r>
              <a:rPr kumimoji="1" lang="en-US" altLang="ja-JP" dirty="0"/>
              <a:t>800 </a:t>
            </a:r>
            <a:r>
              <a:rPr kumimoji="1" lang="ja-JP" altLang="en-US" dirty="0"/>
              <a:t>種以上の画像データセットなどが公開されている。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0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C26CC-1A35-4593-9D2B-FD63BE53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6" y="68838"/>
            <a:ext cx="7055380" cy="800366"/>
          </a:xfrm>
        </p:spPr>
        <p:txBody>
          <a:bodyPr/>
          <a:lstStyle/>
          <a:p>
            <a:r>
              <a:rPr lang="en-US" altLang="ja-JP" dirty="0" err="1"/>
              <a:t>ESASky</a:t>
            </a:r>
            <a:r>
              <a:rPr lang="en-US" altLang="ja-JP" dirty="0"/>
              <a:t> &amp; </a:t>
            </a:r>
            <a:r>
              <a:rPr lang="en-US" altLang="ja-JP" dirty="0" err="1"/>
              <a:t>pyESASky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52486B-10D0-4C4D-811E-283908F0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2095996"/>
            <a:ext cx="8135007" cy="45930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4B13C2-6301-4662-842D-98AF73E114CD}"/>
              </a:ext>
            </a:extLst>
          </p:cNvPr>
          <p:cNvSpPr txBox="1"/>
          <p:nvPr/>
        </p:nvSpPr>
        <p:spPr>
          <a:xfrm>
            <a:off x="303565" y="869204"/>
            <a:ext cx="912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ESASky</a:t>
            </a:r>
            <a:r>
              <a:rPr kumimoji="1" lang="en-US" altLang="ja-JP" sz="2400" dirty="0"/>
              <a:t> : Web portal for discovering multi-</a:t>
            </a:r>
            <a:r>
              <a:rPr kumimoji="1" lang="en-US" altLang="ja-JP" sz="2400" dirty="0">
                <a:latin typeface="Symbol" panose="05050102010706020507" pitchFamily="18" charset="2"/>
              </a:rPr>
              <a:t>l </a:t>
            </a:r>
            <a:r>
              <a:rPr kumimoji="1" lang="en-US" altLang="ja-JP" sz="2400" dirty="0"/>
              <a:t>observations</a:t>
            </a:r>
          </a:p>
          <a:p>
            <a:r>
              <a:rPr kumimoji="1" lang="en-US" altLang="ja-JP" sz="2400" dirty="0" err="1"/>
              <a:t>pyESASky</a:t>
            </a:r>
            <a:r>
              <a:rPr kumimoji="1" lang="en-US" altLang="ja-JP" sz="2400" dirty="0"/>
              <a:t> : interactive widget used within </a:t>
            </a:r>
            <a:r>
              <a:rPr kumimoji="1" lang="en-US" altLang="ja-JP" sz="2400" dirty="0" err="1"/>
              <a:t>Jupyter</a:t>
            </a:r>
            <a:r>
              <a:rPr kumimoji="1" lang="en-US" altLang="ja-JP" sz="2400" dirty="0"/>
              <a:t> notebook and </a:t>
            </a:r>
            <a:r>
              <a:rPr kumimoji="1" lang="en-US" altLang="ja-JP" sz="2400" dirty="0" err="1"/>
              <a:t>JupyterLAB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C58F0-8D9D-4F4A-90DA-640593122317}"/>
              </a:ext>
            </a:extLst>
          </p:cNvPr>
          <p:cNvSpPr txBox="1"/>
          <p:nvPr/>
        </p:nvSpPr>
        <p:spPr>
          <a:xfrm>
            <a:off x="3111063" y="1726664"/>
            <a:ext cx="2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hlinkClick r:id="rId3"/>
              </a:rPr>
              <a:t>https://sky.esa.int/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00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9070CE-DD52-4019-ACCD-9B218AE4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3" y="242512"/>
            <a:ext cx="7055380" cy="598316"/>
          </a:xfrm>
        </p:spPr>
        <p:txBody>
          <a:bodyPr/>
          <a:lstStyle/>
          <a:p>
            <a:r>
              <a:rPr lang="en-US" altLang="ja-JP" dirty="0" err="1"/>
              <a:t>Topcat</a:t>
            </a:r>
            <a:endParaRPr kumimoji="1" lang="ja-JP" altLang="en-US" dirty="0"/>
          </a:p>
        </p:txBody>
      </p:sp>
      <p:pic>
        <p:nvPicPr>
          <p:cNvPr id="3" name="コンテンツ プレースホルダ 4" descr="tc3.gif">
            <a:extLst>
              <a:ext uri="{FF2B5EF4-FFF2-40B4-BE49-F238E27FC236}">
                <a16:creationId xmlns:a16="http://schemas.microsoft.com/office/drawing/2014/main" id="{FB7AE7DD-D5F9-4A49-A472-112031EAC6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976" y="80794"/>
            <a:ext cx="952457" cy="692696"/>
          </a:xfrm>
          <a:prstGeom prst="rect">
            <a:avLst/>
          </a:prstGeom>
        </p:spPr>
      </p:pic>
      <p:pic>
        <p:nvPicPr>
          <p:cNvPr id="4" name="図 3" descr="multishot.gif">
            <a:extLst>
              <a:ext uri="{FF2B5EF4-FFF2-40B4-BE49-F238E27FC236}">
                <a16:creationId xmlns:a16="http://schemas.microsoft.com/office/drawing/2014/main" id="{146A8410-5D74-404C-9433-8DC03DC3CE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7075" y="908720"/>
            <a:ext cx="4649801" cy="578664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784039-37AB-4EAB-9A81-95545AF55DB0}"/>
              </a:ext>
            </a:extLst>
          </p:cNvPr>
          <p:cNvSpPr txBox="1"/>
          <p:nvPr/>
        </p:nvSpPr>
        <p:spPr>
          <a:xfrm>
            <a:off x="169151" y="1683363"/>
            <a:ext cx="3995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Mark Taylor</a:t>
            </a: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様々な種類のプロット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データはローカルファイルからロードする他、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VO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サービスからも取得可能。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複数カタログのクロスマッチ機能など。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C51D82-47BC-4E7D-9088-E8298A33CAC9}"/>
              </a:ext>
            </a:extLst>
          </p:cNvPr>
          <p:cNvSpPr/>
          <p:nvPr/>
        </p:nvSpPr>
        <p:spPr>
          <a:xfrm>
            <a:off x="433792" y="90872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4"/>
              </a:rPr>
              <a:t>http://www.starlink.ac.uk/topcat/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31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5F84E7-2738-492F-A28F-C14A18C0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54" y="172560"/>
            <a:ext cx="7055380" cy="663374"/>
          </a:xfrm>
        </p:spPr>
        <p:txBody>
          <a:bodyPr/>
          <a:lstStyle/>
          <a:p>
            <a:r>
              <a:rPr lang="en-US" altLang="ja-JP" dirty="0" err="1"/>
              <a:t>Aladin</a:t>
            </a:r>
            <a:endParaRPr kumimoji="1" lang="ja-JP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4ACD2C2-C734-45E7-9F5D-9D74FAAB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45" y="2276872"/>
            <a:ext cx="43619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240EC1-91B3-44DD-814B-70F097FA980C}"/>
              </a:ext>
            </a:extLst>
          </p:cNvPr>
          <p:cNvSpPr txBox="1"/>
          <p:nvPr/>
        </p:nvSpPr>
        <p:spPr>
          <a:xfrm>
            <a:off x="204649" y="1093232"/>
            <a:ext cx="8640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フランス ストラスブルグ天文データセンター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(CDS)</a:t>
            </a: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画像データ、カタログデータを取得し表示。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 descr="aladin_large.gif">
            <a:extLst>
              <a:ext uri="{FF2B5EF4-FFF2-40B4-BE49-F238E27FC236}">
                <a16:creationId xmlns:a16="http://schemas.microsoft.com/office/drawing/2014/main" id="{2E483766-47F5-4405-8E6F-1A8C2D6276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378" y="30242"/>
            <a:ext cx="1857375" cy="1085850"/>
          </a:xfrm>
          <a:prstGeom prst="rect">
            <a:avLst/>
          </a:prstGeom>
        </p:spPr>
      </p:pic>
      <p:sp>
        <p:nvSpPr>
          <p:cNvPr id="6" name="フローチャート : 磁気ディスク 7">
            <a:extLst>
              <a:ext uri="{FF2B5EF4-FFF2-40B4-BE49-F238E27FC236}">
                <a16:creationId xmlns:a16="http://schemas.microsoft.com/office/drawing/2014/main" id="{60CA43C8-A876-4F65-87FF-5940FFF9FE1C}"/>
              </a:ext>
            </a:extLst>
          </p:cNvPr>
          <p:cNvSpPr/>
          <p:nvPr/>
        </p:nvSpPr>
        <p:spPr>
          <a:xfrm>
            <a:off x="6854542" y="4221088"/>
            <a:ext cx="1224136" cy="8640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フローチャート : 磁気ディスク 8">
            <a:extLst>
              <a:ext uri="{FF2B5EF4-FFF2-40B4-BE49-F238E27FC236}">
                <a16:creationId xmlns:a16="http://schemas.microsoft.com/office/drawing/2014/main" id="{FA6AE4BD-995E-49BE-84B0-68A425C1EC1E}"/>
              </a:ext>
            </a:extLst>
          </p:cNvPr>
          <p:cNvSpPr/>
          <p:nvPr/>
        </p:nvSpPr>
        <p:spPr>
          <a:xfrm>
            <a:off x="6854542" y="5758333"/>
            <a:ext cx="1224136" cy="8640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フローチャート : 複数書類 9">
            <a:extLst>
              <a:ext uri="{FF2B5EF4-FFF2-40B4-BE49-F238E27FC236}">
                <a16:creationId xmlns:a16="http://schemas.microsoft.com/office/drawing/2014/main" id="{25C1BFA6-13DA-4377-A646-1FFAFA5C8BCA}"/>
              </a:ext>
            </a:extLst>
          </p:cNvPr>
          <p:cNvSpPr/>
          <p:nvPr/>
        </p:nvSpPr>
        <p:spPr>
          <a:xfrm>
            <a:off x="6886887" y="2470309"/>
            <a:ext cx="1080120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A91148A-B755-49F3-8E3C-F5DA863325B2}"/>
              </a:ext>
            </a:extLst>
          </p:cNvPr>
          <p:cNvCxnSpPr/>
          <p:nvPr/>
        </p:nvCxnSpPr>
        <p:spPr>
          <a:xfrm flipH="1">
            <a:off x="4766310" y="3082377"/>
            <a:ext cx="2016224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35B58FD-D035-45B9-8FEC-C5C8E59F2D00}"/>
              </a:ext>
            </a:extLst>
          </p:cNvPr>
          <p:cNvCxnSpPr/>
          <p:nvPr/>
        </p:nvCxnSpPr>
        <p:spPr>
          <a:xfrm flipH="1">
            <a:off x="4766310" y="4653136"/>
            <a:ext cx="2016224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D95D0CF-1DD5-4412-B319-0AB0B6138B24}"/>
              </a:ext>
            </a:extLst>
          </p:cNvPr>
          <p:cNvCxnSpPr/>
          <p:nvPr/>
        </p:nvCxnSpPr>
        <p:spPr>
          <a:xfrm flipH="1">
            <a:off x="4766310" y="6190381"/>
            <a:ext cx="2016224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D4FC47-D0D2-4AD8-AE13-D47AE2DF6B3A}"/>
              </a:ext>
            </a:extLst>
          </p:cNvPr>
          <p:cNvSpPr txBox="1"/>
          <p:nvPr/>
        </p:nvSpPr>
        <p:spPr>
          <a:xfrm>
            <a:off x="4757529" y="2564904"/>
            <a:ext cx="202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ローカルファイル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E90317-0D01-4826-AF0D-11B01C1A9563}"/>
              </a:ext>
            </a:extLst>
          </p:cNvPr>
          <p:cNvSpPr txBox="1"/>
          <p:nvPr/>
        </p:nvSpPr>
        <p:spPr>
          <a:xfrm>
            <a:off x="4769336" y="3897922"/>
            <a:ext cx="35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Aladin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カタログサーバー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B61F7F-9FA7-4AAE-8ECF-F0D9F6158002}"/>
              </a:ext>
            </a:extLst>
          </p:cNvPr>
          <p:cNvSpPr txBox="1"/>
          <p:nvPr/>
        </p:nvSpPr>
        <p:spPr>
          <a:xfrm>
            <a:off x="4769336" y="5445224"/>
            <a:ext cx="35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</a:t>
            </a:r>
          </a:p>
        </p:txBody>
      </p:sp>
    </p:spTree>
    <p:extLst>
      <p:ext uri="{BB962C8B-B14F-4D97-AF65-F5344CB8AC3E}">
        <p14:creationId xmlns:p14="http://schemas.microsoft.com/office/powerpoint/2010/main" val="19652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9E218-35DC-4C3E-9831-39C1115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22" y="97118"/>
            <a:ext cx="7055380" cy="727405"/>
          </a:xfrm>
        </p:spPr>
        <p:txBody>
          <a:bodyPr/>
          <a:lstStyle/>
          <a:p>
            <a:r>
              <a:rPr kumimoji="1" lang="ja-JP" altLang="en-US" dirty="0"/>
              <a:t>研究成果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659A09-6F09-40F5-B71A-64149446FDFC}"/>
              </a:ext>
            </a:extLst>
          </p:cNvPr>
          <p:cNvSpPr txBox="1"/>
          <p:nvPr/>
        </p:nvSpPr>
        <p:spPr>
          <a:xfrm>
            <a:off x="145367" y="932620"/>
            <a:ext cx="395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本文に </a:t>
            </a:r>
            <a:r>
              <a:rPr kumimoji="1" lang="en-US" altLang="ja-JP" dirty="0"/>
              <a:t>“JVO” </a:t>
            </a:r>
            <a:r>
              <a:rPr kumimoji="1" lang="ja-JP" altLang="en-US" dirty="0"/>
              <a:t>を利用したことが明示されている査読論文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8BB1FF7-8D5B-43B5-A90D-1E4B664D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14298"/>
              </p:ext>
            </p:extLst>
          </p:nvPr>
        </p:nvGraphicFramePr>
        <p:xfrm>
          <a:off x="508156" y="1691639"/>
          <a:ext cx="1953847" cy="45028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416">
                  <a:extLst>
                    <a:ext uri="{9D8B030D-6E8A-4147-A177-3AD203B41FA5}">
                      <a16:colId xmlns:a16="http://schemas.microsoft.com/office/drawing/2014/main" val="3869474808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586588733"/>
                    </a:ext>
                  </a:extLst>
                </a:gridCol>
              </a:tblGrid>
              <a:tr h="423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論文数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92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31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4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2019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8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07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2017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34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9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38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22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17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3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0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10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02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2010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358142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E697EE-123F-4F14-912F-EA74CD4F5C4A}"/>
              </a:ext>
            </a:extLst>
          </p:cNvPr>
          <p:cNvSpPr/>
          <p:nvPr/>
        </p:nvSpPr>
        <p:spPr>
          <a:xfrm>
            <a:off x="328247" y="6217307"/>
            <a:ext cx="3277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2"/>
              </a:rPr>
              <a:t>http://jvo.nao.ac.jp/science.html</a:t>
            </a:r>
            <a:endParaRPr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6FDF4CB-9CDD-4E46-9A49-CF18933A58AB}"/>
              </a:ext>
            </a:extLst>
          </p:cNvPr>
          <p:cNvGrpSpPr/>
          <p:nvPr/>
        </p:nvGrpSpPr>
        <p:grpSpPr>
          <a:xfrm>
            <a:off x="4096512" y="887739"/>
            <a:ext cx="5138928" cy="5735678"/>
            <a:chOff x="4096512" y="887739"/>
            <a:chExt cx="5138928" cy="573567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04" y="1578950"/>
              <a:ext cx="4285464" cy="460957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4096512" y="6223307"/>
              <a:ext cx="5138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00" dirty="0">
                  <a:hlinkClick r:id="rId4"/>
                </a:rPr>
                <a:t>http://sdc.cab.inta-csic.es/vopubs/jsp/result.jsp?order=pub_id&amp;bib=&amp;com_id=-&amp;com=&amp;m_in=01&amp;y_in=2015&amp;m_en=02&amp;y_en=2020&amp;submit=Submit</a:t>
              </a:r>
              <a:endParaRPr lang="ja-JP" altLang="en-US" sz="1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03204" y="887739"/>
              <a:ext cx="4779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SVO </a:t>
              </a:r>
              <a:r>
                <a:rPr kumimoji="1" lang="ja-JP" altLang="en-US" dirty="0"/>
                <a:t>による </a:t>
              </a:r>
              <a:r>
                <a:rPr kumimoji="1" lang="en-US" altLang="ja-JP" dirty="0"/>
                <a:t>VO </a:t>
              </a:r>
              <a:r>
                <a:rPr kumimoji="1" lang="ja-JP" altLang="en-US" dirty="0"/>
                <a:t>を利用した査読論文調査結果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4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6484F-FDD2-4B1A-9478-2232D8D2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48" y="304225"/>
            <a:ext cx="8307597" cy="789929"/>
          </a:xfrm>
        </p:spPr>
        <p:txBody>
          <a:bodyPr/>
          <a:lstStyle/>
          <a:p>
            <a:r>
              <a:rPr kumimoji="1" lang="en-US" altLang="ja-JP" dirty="0">
                <a:latin typeface="+mj-ea"/>
              </a:rPr>
              <a:t>JVO </a:t>
            </a:r>
            <a:r>
              <a:rPr kumimoji="1" lang="ja-JP" altLang="en-US" dirty="0">
                <a:latin typeface="+mj-ea"/>
              </a:rPr>
              <a:t>人員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065D42-550D-4040-92EE-520FD9D2358B}"/>
              </a:ext>
            </a:extLst>
          </p:cNvPr>
          <p:cNvSpPr txBox="1"/>
          <p:nvPr/>
        </p:nvSpPr>
        <p:spPr>
          <a:xfrm>
            <a:off x="664383" y="1328616"/>
            <a:ext cx="822162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FFC000"/>
                </a:solidFill>
                <a:latin typeface="+mn-ea"/>
              </a:rPr>
              <a:t>白崎裕治 </a:t>
            </a: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(</a:t>
            </a:r>
            <a:r>
              <a:rPr kumimoji="1" lang="ja-JP" altLang="en-US" sz="2800" dirty="0">
                <a:solidFill>
                  <a:srgbClr val="FFC000"/>
                </a:solidFill>
                <a:latin typeface="+mn-ea"/>
              </a:rPr>
              <a:t>助教</a:t>
            </a: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)</a:t>
            </a:r>
          </a:p>
          <a:p>
            <a:pPr marL="720000" lvl="1">
              <a:spcBef>
                <a:spcPts val="1200"/>
              </a:spcBef>
            </a:pPr>
            <a:r>
              <a:rPr kumimoji="1" lang="en-US" altLang="ja-JP" sz="2800" dirty="0">
                <a:latin typeface="+mn-ea"/>
              </a:rPr>
              <a:t>JVO portal </a:t>
            </a:r>
            <a:r>
              <a:rPr kumimoji="1" lang="ja-JP" altLang="en-US" sz="2800" dirty="0">
                <a:latin typeface="+mn-ea"/>
              </a:rPr>
              <a:t>機能の開発・運用</a:t>
            </a:r>
            <a:endParaRPr kumimoji="1" lang="en-US" altLang="ja-JP" sz="2800" dirty="0">
              <a:latin typeface="+mn-ea"/>
            </a:endParaRPr>
          </a:p>
          <a:p>
            <a:pPr marL="720000" lvl="1">
              <a:spcBef>
                <a:spcPts val="600"/>
              </a:spcBef>
            </a:pPr>
            <a:r>
              <a:rPr kumimoji="1" lang="en-US" altLang="ja-JP" sz="2800" dirty="0">
                <a:latin typeface="+mn-ea"/>
              </a:rPr>
              <a:t>VO</a:t>
            </a:r>
            <a:r>
              <a:rPr kumimoji="1" lang="ja-JP" altLang="en-US" sz="2800" dirty="0">
                <a:latin typeface="+mn-ea"/>
              </a:rPr>
              <a:t>サービスの開発・運用</a:t>
            </a:r>
            <a:endParaRPr kumimoji="1" lang="en-US" altLang="ja-JP" sz="2800" dirty="0">
              <a:latin typeface="+mn-ea"/>
            </a:endParaRPr>
          </a:p>
          <a:p>
            <a:pPr marL="252000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Christopher </a:t>
            </a:r>
            <a:r>
              <a:rPr kumimoji="1" lang="en-US" altLang="ja-JP" sz="2800" dirty="0" err="1">
                <a:solidFill>
                  <a:srgbClr val="FFC000"/>
                </a:solidFill>
                <a:latin typeface="+mn-ea"/>
              </a:rPr>
              <a:t>Zapart</a:t>
            </a: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 (</a:t>
            </a:r>
            <a:r>
              <a:rPr kumimoji="1" lang="ja-JP" altLang="en-US" sz="2800" dirty="0">
                <a:solidFill>
                  <a:srgbClr val="FFC000"/>
                </a:solidFill>
                <a:latin typeface="+mn-ea"/>
              </a:rPr>
              <a:t>特任専門員</a:t>
            </a: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)</a:t>
            </a:r>
          </a:p>
          <a:p>
            <a:pPr marL="720000" lvl="1">
              <a:spcBef>
                <a:spcPts val="1200"/>
              </a:spcBef>
            </a:pPr>
            <a:r>
              <a:rPr kumimoji="1" lang="en-US" altLang="ja-JP" sz="2800" dirty="0">
                <a:latin typeface="+mn-ea"/>
              </a:rPr>
              <a:t>FITS </a:t>
            </a:r>
            <a:r>
              <a:rPr kumimoji="1" lang="en-US" altLang="ja-JP" sz="2800" dirty="0" err="1">
                <a:latin typeface="+mn-ea"/>
              </a:rPr>
              <a:t>WebQL</a:t>
            </a:r>
            <a:r>
              <a:rPr kumimoji="1" lang="en-US" altLang="ja-JP" sz="2800" dirty="0">
                <a:latin typeface="+mn-ea"/>
              </a:rPr>
              <a:t> </a:t>
            </a:r>
            <a:r>
              <a:rPr kumimoji="1" lang="ja-JP" altLang="en-US" sz="2800" dirty="0">
                <a:latin typeface="+mn-ea"/>
              </a:rPr>
              <a:t>の開発</a:t>
            </a:r>
            <a:endParaRPr kumimoji="1" lang="en-US" altLang="ja-JP" sz="2800" dirty="0">
              <a:latin typeface="+mn-ea"/>
            </a:endParaRPr>
          </a:p>
          <a:p>
            <a:pPr marL="720000" lvl="1">
              <a:spcBef>
                <a:spcPts val="600"/>
              </a:spcBef>
            </a:pPr>
            <a:r>
              <a:rPr kumimoji="1" lang="en-US" altLang="ja-JP" sz="2800" dirty="0">
                <a:latin typeface="+mn-ea"/>
              </a:rPr>
              <a:t>Gaia</a:t>
            </a:r>
            <a:r>
              <a:rPr kumimoji="1" lang="ja-JP" altLang="en-US" sz="2800" dirty="0">
                <a:latin typeface="+mn-ea"/>
              </a:rPr>
              <a:t> データビューアの開発</a:t>
            </a:r>
            <a:endParaRPr kumimoji="1" lang="en-US" altLang="ja-JP" sz="2800" dirty="0">
              <a:latin typeface="+mn-ea"/>
            </a:endParaRPr>
          </a:p>
          <a:p>
            <a:pPr marL="252000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FFC000"/>
                </a:solidFill>
                <a:latin typeface="+mn-ea"/>
              </a:rPr>
              <a:t>大石雅寿 </a:t>
            </a:r>
            <a:r>
              <a:rPr kumimoji="1" lang="en-US" altLang="ja-JP" sz="2800" dirty="0">
                <a:solidFill>
                  <a:srgbClr val="FFC000"/>
                </a:solidFill>
                <a:latin typeface="+mn-ea"/>
              </a:rPr>
              <a:t>(</a:t>
            </a:r>
            <a:r>
              <a:rPr kumimoji="1" lang="ja-JP" altLang="en-US" sz="2800" dirty="0">
                <a:solidFill>
                  <a:srgbClr val="FFC000"/>
                </a:solidFill>
                <a:latin typeface="+mn-ea"/>
              </a:rPr>
              <a:t>天文情報センター 特任教授）</a:t>
            </a:r>
            <a:endParaRPr kumimoji="1" lang="en-US" altLang="ja-JP" sz="2800" dirty="0">
              <a:solidFill>
                <a:srgbClr val="FFC000"/>
              </a:solidFill>
              <a:latin typeface="+mn-ea"/>
            </a:endParaRPr>
          </a:p>
          <a:p>
            <a:pPr marL="720000" lvl="1">
              <a:spcBef>
                <a:spcPts val="1200"/>
              </a:spcBef>
            </a:pPr>
            <a:r>
              <a:rPr kumimoji="1" lang="ja-JP" altLang="en-US" sz="2800" dirty="0">
                <a:latin typeface="+mn-ea"/>
              </a:rPr>
              <a:t>アドバイザー</a:t>
            </a:r>
            <a:endParaRPr kumimoji="1" lang="en-US" altLang="ja-JP" sz="2800" dirty="0">
              <a:latin typeface="+mn-ea"/>
            </a:endParaRPr>
          </a:p>
          <a:p>
            <a:pPr marL="720000" lvl="1">
              <a:spcBef>
                <a:spcPts val="600"/>
              </a:spcBef>
            </a:pPr>
            <a:r>
              <a:rPr kumimoji="1" lang="en-US" altLang="ja-JP" sz="2800" dirty="0">
                <a:latin typeface="+mn-ea"/>
              </a:rPr>
              <a:t>IVOA </a:t>
            </a:r>
            <a:r>
              <a:rPr kumimoji="1" lang="ja-JP" altLang="en-US" sz="2800" dirty="0">
                <a:latin typeface="+mn-ea"/>
              </a:rPr>
              <a:t>における </a:t>
            </a:r>
            <a:r>
              <a:rPr kumimoji="1" lang="en-US" altLang="ja-JP" sz="2800" dirty="0">
                <a:latin typeface="+mn-ea"/>
              </a:rPr>
              <a:t>JVO </a:t>
            </a:r>
            <a:r>
              <a:rPr kumimoji="1" lang="ja-JP" altLang="en-US" sz="2800" dirty="0">
                <a:latin typeface="+mn-ea"/>
              </a:rPr>
              <a:t>グループ代表者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222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34E0B7-8DF2-413D-84B5-C457BD31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01" y="302946"/>
            <a:ext cx="7697596" cy="627219"/>
          </a:xfrm>
        </p:spPr>
        <p:txBody>
          <a:bodyPr/>
          <a:lstStyle/>
          <a:p>
            <a:r>
              <a:rPr kumimoji="1" lang="en-US" altLang="ja-JP" sz="3200" dirty="0">
                <a:latin typeface="+mj-ea"/>
              </a:rPr>
              <a:t>Services provided by the JVO system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F71321-8079-43DF-AD51-67C3529510F6}"/>
              </a:ext>
            </a:extLst>
          </p:cNvPr>
          <p:cNvSpPr txBox="1"/>
          <p:nvPr/>
        </p:nvSpPr>
        <p:spPr>
          <a:xfrm>
            <a:off x="313831" y="1247255"/>
            <a:ext cx="883016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C000"/>
                </a:solidFill>
                <a:latin typeface="+mn-ea"/>
              </a:rPr>
              <a:t>JVO Portal service</a:t>
            </a:r>
          </a:p>
          <a:p>
            <a:pPr marL="1080000" lvl="1" indent="-360000">
              <a:spcBef>
                <a:spcPts val="12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Portal service for accessing VO services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C000"/>
                </a:solidFill>
                <a:latin typeface="+mn-ea"/>
              </a:rPr>
              <a:t>VO data services</a:t>
            </a:r>
          </a:p>
          <a:p>
            <a:pPr marL="1080000" lvl="1" indent="-360000">
              <a:spcBef>
                <a:spcPts val="12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VO interface for ALMA, Subaru, </a:t>
            </a:r>
            <a:r>
              <a:rPr kumimoji="1" lang="en-US" altLang="ja-JP" sz="2000" dirty="0" err="1">
                <a:latin typeface="+mn-ea"/>
              </a:rPr>
              <a:t>Nobeyama</a:t>
            </a:r>
            <a:r>
              <a:rPr kumimoji="1" lang="en-US" altLang="ja-JP" sz="2000" dirty="0">
                <a:latin typeface="+mn-ea"/>
              </a:rPr>
              <a:t> data.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C000"/>
                </a:solidFill>
                <a:latin typeface="+mn-ea"/>
              </a:rPr>
              <a:t>Data service for major datasets with dedicated GUI</a:t>
            </a:r>
          </a:p>
          <a:p>
            <a:pPr marL="1080000" lvl="2" indent="-3600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ALMA</a:t>
            </a:r>
          </a:p>
          <a:p>
            <a:pPr marL="1080000" lvl="2" indent="-3600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Subaru (</a:t>
            </a:r>
            <a:r>
              <a:rPr kumimoji="1" lang="en-US" altLang="ja-JP" sz="2000" dirty="0" err="1">
                <a:latin typeface="+mn-ea"/>
              </a:rPr>
              <a:t>Suprime</a:t>
            </a:r>
            <a:r>
              <a:rPr kumimoji="1" lang="en-US" altLang="ja-JP" sz="2000" dirty="0">
                <a:latin typeface="+mn-ea"/>
              </a:rPr>
              <a:t>-Cam, MOIRCS, HDS)</a:t>
            </a:r>
          </a:p>
          <a:p>
            <a:pPr marL="1080000" lvl="2" indent="-3600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 err="1">
                <a:latin typeface="+mn-ea"/>
              </a:rPr>
              <a:t>Nobeyama</a:t>
            </a:r>
            <a:r>
              <a:rPr kumimoji="1" lang="en-US" altLang="ja-JP" sz="2000" dirty="0">
                <a:latin typeface="+mn-ea"/>
              </a:rPr>
              <a:t> Legacy Survey</a:t>
            </a:r>
          </a:p>
          <a:p>
            <a:pPr marL="1080000" lvl="2" indent="-3600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Gaia DR1, DR2 (ADC is an affiliate data center of Gaia)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C000"/>
                </a:solidFill>
                <a:latin typeface="+mn-ea"/>
              </a:rPr>
              <a:t>FITS </a:t>
            </a:r>
            <a:r>
              <a:rPr kumimoji="1" lang="en-US" altLang="ja-JP" sz="2400" dirty="0" err="1">
                <a:solidFill>
                  <a:srgbClr val="FFC000"/>
                </a:solidFill>
                <a:latin typeface="+mn-ea"/>
              </a:rPr>
              <a:t>WebQL</a:t>
            </a:r>
            <a:r>
              <a:rPr kumimoji="1" lang="en-US" altLang="ja-JP" sz="2400" dirty="0">
                <a:solidFill>
                  <a:srgbClr val="FFC000"/>
                </a:solidFill>
                <a:latin typeface="+mn-ea"/>
              </a:rPr>
              <a:t> service</a:t>
            </a:r>
          </a:p>
          <a:p>
            <a:pPr marL="1062900" lvl="1" indent="-342900">
              <a:spcBef>
                <a:spcPts val="1200"/>
              </a:spcBef>
              <a:buFont typeface="メイリオ" panose="020B0604030504040204" pitchFamily="50" charset="-128"/>
              <a:buChar char="⁃"/>
            </a:pPr>
            <a:r>
              <a:rPr kumimoji="1" lang="en-US" altLang="ja-JP" sz="2000" dirty="0">
                <a:latin typeface="+mn-ea"/>
              </a:rPr>
              <a:t>FITS Viewer working on a Web browser</a:t>
            </a:r>
          </a:p>
        </p:txBody>
      </p:sp>
    </p:spTree>
    <p:extLst>
      <p:ext uri="{BB962C8B-B14F-4D97-AF65-F5344CB8AC3E}">
        <p14:creationId xmlns:p14="http://schemas.microsoft.com/office/powerpoint/2010/main" val="107381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324E6C-931E-436D-B6C4-C2684012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65" y="763"/>
            <a:ext cx="7468993" cy="958296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E94563-0097-4A86-87CA-30DABB2F0ECB}"/>
              </a:ext>
            </a:extLst>
          </p:cNvPr>
          <p:cNvSpPr txBox="1"/>
          <p:nvPr/>
        </p:nvSpPr>
        <p:spPr>
          <a:xfrm>
            <a:off x="165706" y="789097"/>
            <a:ext cx="90455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Multi-wavelength Data Analysis System</a:t>
            </a:r>
          </a:p>
          <a:p>
            <a:pPr lvl="1">
              <a:spcBef>
                <a:spcPts val="600"/>
              </a:spcBef>
            </a:pPr>
            <a:r>
              <a:rPr kumimoji="1" lang="en-US" altLang="ja-JP" sz="1600" dirty="0">
                <a:latin typeface="+mn-ea"/>
              </a:rPr>
              <a:t>Servers	: FUJITSU PRIMERGY RX2530 M2 x48 (CPU Core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696</a:t>
            </a:r>
            <a:r>
              <a:rPr kumimoji="1" lang="en-US" altLang="ja-JP" sz="1600" dirty="0">
                <a:latin typeface="+mn-ea"/>
              </a:rPr>
              <a:t>, Total memory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9TB</a:t>
            </a:r>
            <a:r>
              <a:rPr kumimoji="1" lang="en-US" altLang="ja-JP" sz="1600" dirty="0">
                <a:latin typeface="+mn-ea"/>
              </a:rPr>
              <a:t>)</a:t>
            </a:r>
          </a:p>
          <a:p>
            <a:pPr lvl="1"/>
            <a:r>
              <a:rPr kumimoji="1" lang="en-US" altLang="ja-JP" sz="1600" dirty="0">
                <a:latin typeface="+mn-ea"/>
              </a:rPr>
              <a:t>Storage	: FUJITSU ETERNUS DX100 S4 (Total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2.4PB</a:t>
            </a:r>
            <a:r>
              <a:rPr kumimoji="1" lang="en-US" altLang="ja-JP" sz="1600" dirty="0">
                <a:latin typeface="+mn-ea"/>
              </a:rPr>
              <a:t>, SAN)	</a:t>
            </a:r>
          </a:p>
          <a:p>
            <a:pPr>
              <a:spcBef>
                <a:spcPts val="1200"/>
              </a:spcBef>
            </a:pPr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Data Archive System</a:t>
            </a:r>
          </a:p>
          <a:p>
            <a:pPr lvl="1">
              <a:spcBef>
                <a:spcPts val="600"/>
              </a:spcBef>
            </a:pPr>
            <a:r>
              <a:rPr kumimoji="1" lang="en-US" altLang="ja-JP" sz="1600" dirty="0">
                <a:latin typeface="+mn-ea"/>
              </a:rPr>
              <a:t>Servers	: FUJITSU PRIMERGY </a:t>
            </a:r>
            <a:r>
              <a:rPr kumimoji="1" lang="en-US" altLang="ja-JP" sz="1600" dirty="0" err="1">
                <a:latin typeface="+mn-ea"/>
              </a:rPr>
              <a:t>etc</a:t>
            </a:r>
            <a:r>
              <a:rPr kumimoji="1" lang="en-US" altLang="ja-JP" sz="1600" dirty="0">
                <a:latin typeface="+mn-ea"/>
              </a:rPr>
              <a:t> x81 (CPU Core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1036</a:t>
            </a:r>
            <a:r>
              <a:rPr kumimoji="1" lang="en-US" altLang="ja-JP" sz="1600" dirty="0">
                <a:latin typeface="+mn-ea"/>
              </a:rPr>
              <a:t>, Total memory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8TB</a:t>
            </a:r>
            <a:r>
              <a:rPr kumimoji="1" lang="en-US" altLang="ja-JP" sz="1600" dirty="0">
                <a:latin typeface="+mn-ea"/>
              </a:rPr>
              <a:t>) </a:t>
            </a:r>
          </a:p>
          <a:p>
            <a:pPr lvl="1"/>
            <a:r>
              <a:rPr kumimoji="1" lang="en-US" altLang="ja-JP" sz="1600" dirty="0">
                <a:latin typeface="+mn-ea"/>
              </a:rPr>
              <a:t>Storage	: FUJITSU ETERNUS DX100 S4 (Total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9PB</a:t>
            </a:r>
            <a:r>
              <a:rPr kumimoji="1" lang="en-US" altLang="ja-JP" sz="1600" dirty="0">
                <a:latin typeface="+mn-ea"/>
              </a:rPr>
              <a:t>, SAN)</a:t>
            </a:r>
          </a:p>
          <a:p>
            <a:pPr marL="1530000" lvl="1"/>
            <a:r>
              <a:rPr kumimoji="1" lang="en-US" altLang="ja-JP" sz="1600" dirty="0">
                <a:latin typeface="+mn-ea"/>
              </a:rPr>
              <a:t>FUJITSU ETERNUS LT270 S2 (Total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3.4PB</a:t>
            </a:r>
            <a:r>
              <a:rPr kumimoji="1" lang="en-US" altLang="ja-JP" sz="1600" dirty="0">
                <a:latin typeface="+mn-ea"/>
              </a:rPr>
              <a:t>, tape)  </a:t>
            </a:r>
          </a:p>
          <a:p>
            <a:pPr>
              <a:spcBef>
                <a:spcPts val="1200"/>
              </a:spcBef>
            </a:pPr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Virtual Observatory System</a:t>
            </a:r>
          </a:p>
          <a:p>
            <a:pPr lvl="1">
              <a:spcBef>
                <a:spcPts val="1200"/>
              </a:spcBef>
            </a:pPr>
            <a:r>
              <a:rPr kumimoji="1" lang="en-US" altLang="ja-JP" sz="1600" dirty="0">
                <a:latin typeface="+mn-ea"/>
              </a:rPr>
              <a:t>Servers	: FUJITSU PRIMERGY x13 (CPU Core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208</a:t>
            </a:r>
            <a:r>
              <a:rPr kumimoji="1" lang="en-US" altLang="ja-JP" sz="1600" dirty="0">
                <a:latin typeface="+mn-ea"/>
              </a:rPr>
              <a:t>, Total Memory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1.6TB</a:t>
            </a:r>
            <a:r>
              <a:rPr kumimoji="1" lang="en-US" altLang="ja-JP" sz="1600" dirty="0">
                <a:latin typeface="+mn-ea"/>
              </a:rPr>
              <a:t>)</a:t>
            </a:r>
          </a:p>
          <a:p>
            <a:pPr lvl="1"/>
            <a:r>
              <a:rPr kumimoji="1" lang="en-US" altLang="ja-JP" sz="1600" dirty="0">
                <a:latin typeface="+mn-ea"/>
              </a:rPr>
              <a:t>Storage	: FUJITSU ETERNUS (Total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476 TB</a:t>
            </a:r>
            <a:r>
              <a:rPr kumimoji="1" lang="en-US" altLang="ja-JP" sz="1600" dirty="0">
                <a:latin typeface="+mn-ea"/>
              </a:rPr>
              <a:t>, SAN)</a:t>
            </a:r>
          </a:p>
          <a:p>
            <a:pPr marL="1530000" lvl="1"/>
            <a:r>
              <a:rPr kumimoji="1" lang="en-US" altLang="ja-JP" sz="1600" dirty="0" err="1">
                <a:latin typeface="+mn-ea"/>
              </a:rPr>
              <a:t>Newtech</a:t>
            </a:r>
            <a:r>
              <a:rPr kumimoji="1" lang="en-US" altLang="ja-JP" sz="1600" dirty="0">
                <a:latin typeface="+mn-ea"/>
              </a:rPr>
              <a:t> </a:t>
            </a:r>
            <a:r>
              <a:rPr kumimoji="1" lang="en-US" altLang="ja-JP" sz="1600" dirty="0" err="1">
                <a:latin typeface="+mn-ea"/>
              </a:rPr>
              <a:t>SuprimacyIII</a:t>
            </a:r>
            <a:r>
              <a:rPr kumimoji="1" lang="en-US" altLang="ja-JP" sz="1600" dirty="0">
                <a:latin typeface="+mn-ea"/>
              </a:rPr>
              <a:t>  (Total </a:t>
            </a:r>
            <a:r>
              <a:rPr kumimoji="1" lang="en-US" altLang="ja-JP" sz="1600" dirty="0">
                <a:solidFill>
                  <a:srgbClr val="FFC000"/>
                </a:solidFill>
                <a:latin typeface="+mn-ea"/>
              </a:rPr>
              <a:t>500 TB</a:t>
            </a:r>
            <a:r>
              <a:rPr kumimoji="1" lang="en-US" altLang="ja-JP" sz="1600" dirty="0">
                <a:latin typeface="+mn-ea"/>
              </a:rPr>
              <a:t>, SAN) (</a:t>
            </a:r>
            <a:r>
              <a:rPr kumimoji="1" lang="en-US" altLang="ja-JP" sz="1600" u="heavy" dirty="0">
                <a:uFill>
                  <a:solidFill>
                    <a:srgbClr val="FFC000"/>
                  </a:solidFill>
                </a:uFill>
                <a:latin typeface="+mn-ea"/>
              </a:rPr>
              <a:t>purchased</a:t>
            </a:r>
            <a:r>
              <a:rPr kumimoji="1" lang="en-US" altLang="ja-JP" sz="1600" dirty="0">
                <a:latin typeface="+mn-ea"/>
              </a:rPr>
              <a:t>)</a:t>
            </a:r>
          </a:p>
          <a:p>
            <a:pPr>
              <a:spcBef>
                <a:spcPts val="1200"/>
              </a:spcBef>
            </a:pPr>
            <a:r>
              <a:rPr kumimoji="1" lang="en-US" altLang="ja-JP" dirty="0">
                <a:latin typeface="+mn-ea"/>
              </a:rPr>
              <a:t> The other Systems</a:t>
            </a:r>
          </a:p>
          <a:p>
            <a:pPr lvl="1"/>
            <a:r>
              <a:rPr kumimoji="1" lang="en-US" altLang="ja-JP" dirty="0">
                <a:latin typeface="+mn-ea"/>
              </a:rPr>
              <a:t>...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8DE2E3-5F13-4283-889E-ECBB4C0BBA17}"/>
              </a:ext>
            </a:extLst>
          </p:cNvPr>
          <p:cNvSpPr txBox="1"/>
          <p:nvPr/>
        </p:nvSpPr>
        <p:spPr>
          <a:xfrm>
            <a:off x="233201" y="5868848"/>
            <a:ext cx="837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  <a:latin typeface="+mn-ea"/>
              </a:rPr>
              <a:t>How to reduce the cost of these facilities and operation service ?</a:t>
            </a:r>
            <a:endParaRPr kumimoji="1" lang="ja-JP" altLang="en-US" sz="20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6AB9AE-684F-468B-A43B-94FAAA0B328D}"/>
              </a:ext>
            </a:extLst>
          </p:cNvPr>
          <p:cNvSpPr txBox="1"/>
          <p:nvPr/>
        </p:nvSpPr>
        <p:spPr>
          <a:xfrm>
            <a:off x="233201" y="5301070"/>
            <a:ext cx="730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Each system has its own purchased hardware not shown here.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3BECDB-CB2E-4B73-B245-83977ABCCB17}"/>
              </a:ext>
            </a:extLst>
          </p:cNvPr>
          <p:cNvSpPr txBox="1"/>
          <p:nvPr/>
        </p:nvSpPr>
        <p:spPr>
          <a:xfrm>
            <a:off x="233201" y="4977289"/>
            <a:ext cx="628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Total CPU Core </a:t>
            </a:r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2,200</a:t>
            </a:r>
            <a:r>
              <a:rPr kumimoji="1" lang="en-US" altLang="ja-JP" dirty="0">
                <a:latin typeface="+mn-ea"/>
              </a:rPr>
              <a:t>, Memory </a:t>
            </a:r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21TB</a:t>
            </a:r>
            <a:r>
              <a:rPr kumimoji="1" lang="en-US" altLang="ja-JP" dirty="0">
                <a:latin typeface="+mn-ea"/>
              </a:rPr>
              <a:t>, </a:t>
            </a:r>
            <a:r>
              <a:rPr kumimoji="1" lang="en-US" altLang="ja-JP" dirty="0" err="1">
                <a:latin typeface="+mn-ea"/>
              </a:rPr>
              <a:t>Sotrage</a:t>
            </a:r>
            <a:r>
              <a:rPr kumimoji="1" lang="en-US" altLang="ja-JP" dirty="0">
                <a:latin typeface="+mn-ea"/>
              </a:rPr>
              <a:t> </a:t>
            </a:r>
            <a:r>
              <a:rPr kumimoji="1" lang="en-US" altLang="ja-JP" dirty="0">
                <a:solidFill>
                  <a:srgbClr val="FFC000"/>
                </a:solidFill>
                <a:latin typeface="+mn-ea"/>
              </a:rPr>
              <a:t>12.8PB</a:t>
            </a:r>
            <a:endParaRPr kumimoji="1" lang="ja-JP" altLang="en-US" dirty="0">
              <a:solidFill>
                <a:srgbClr val="FFC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7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12BAA-9C18-422E-8DEE-A14DF42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03" y="27620"/>
            <a:ext cx="7178447" cy="898652"/>
          </a:xfrm>
        </p:spPr>
        <p:txBody>
          <a:bodyPr/>
          <a:lstStyle/>
          <a:p>
            <a:r>
              <a:rPr kumimoji="1" lang="en-US" altLang="ja-JP" dirty="0"/>
              <a:t>Hardware</a:t>
            </a:r>
            <a:endParaRPr kumimoji="1" lang="ja-JP" altLang="en-US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7BA0E69-A95E-4C3E-BA27-56948D0A452C}"/>
              </a:ext>
            </a:extLst>
          </p:cNvPr>
          <p:cNvSpPr txBox="1"/>
          <p:nvPr/>
        </p:nvSpPr>
        <p:spPr>
          <a:xfrm>
            <a:off x="74377" y="926272"/>
            <a:ext cx="300493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Characteristics of hardware</a:t>
            </a:r>
          </a:p>
          <a:p>
            <a:pPr>
              <a:spcBef>
                <a:spcPts val="600"/>
              </a:spcBef>
            </a:pPr>
            <a:r>
              <a:rPr kumimoji="1" lang="en-US" altLang="ja-JP" dirty="0">
                <a:solidFill>
                  <a:srgbClr val="FFC000"/>
                </a:solidFill>
              </a:rPr>
              <a:t>FUJITSU lease</a:t>
            </a:r>
          </a:p>
          <a:p>
            <a:pPr>
              <a:spcBef>
                <a:spcPts val="600"/>
              </a:spcBef>
            </a:pPr>
            <a:r>
              <a:rPr kumimoji="1" lang="en-US" altLang="ja-JP" dirty="0"/>
              <a:t>Server</a:t>
            </a:r>
          </a:p>
          <a:p>
            <a:pPr marL="180000" lvl="1"/>
            <a:r>
              <a:rPr kumimoji="1" lang="en-US" altLang="ja-JP" dirty="0"/>
              <a:t>CPU: Xeon Gold </a:t>
            </a:r>
          </a:p>
          <a:p>
            <a:pPr marL="180000" lvl="1"/>
            <a:r>
              <a:rPr kumimoji="1" lang="en-US" altLang="ja-JP" dirty="0"/>
              <a:t>Core: 208</a:t>
            </a:r>
          </a:p>
          <a:p>
            <a:pPr marL="180000" lvl="1"/>
            <a:r>
              <a:rPr kumimoji="1" lang="en-US" altLang="ja-JP" dirty="0"/>
              <a:t>Mem: 1.6TB</a:t>
            </a:r>
          </a:p>
          <a:p>
            <a:pPr marL="180000" lvl="1"/>
            <a:r>
              <a:rPr kumimoji="1" lang="en-US" altLang="ja-JP" dirty="0"/>
              <a:t>Network: 10G</a:t>
            </a:r>
          </a:p>
          <a:p>
            <a:pPr indent="-277200"/>
            <a:r>
              <a:rPr kumimoji="1" lang="en-US" altLang="ja-JP" dirty="0"/>
              <a:t>Storage</a:t>
            </a:r>
          </a:p>
          <a:p>
            <a:pPr lvl="1" indent="-277200"/>
            <a:r>
              <a:rPr kumimoji="1" lang="en-US" altLang="ja-JP" dirty="0"/>
              <a:t>476 TB HDD</a:t>
            </a:r>
          </a:p>
          <a:p>
            <a:pPr lvl="1" indent="-277200"/>
            <a:r>
              <a:rPr kumimoji="1" lang="en-US" altLang="ja-JP" dirty="0"/>
              <a:t>1.6TBx10 SSD</a:t>
            </a:r>
          </a:p>
          <a:p>
            <a:pPr indent="-277200">
              <a:spcBef>
                <a:spcPts val="600"/>
              </a:spcBef>
            </a:pPr>
            <a:r>
              <a:rPr kumimoji="1" lang="en-US" altLang="ja-JP" dirty="0"/>
              <a:t>Switch</a:t>
            </a:r>
          </a:p>
          <a:p>
            <a:pPr lvl="1" indent="-277200"/>
            <a:r>
              <a:rPr kumimoji="1" lang="en-US" altLang="ja-JP" dirty="0"/>
              <a:t>Catalyst 10G</a:t>
            </a:r>
          </a:p>
          <a:p>
            <a:pPr indent="-277200">
              <a:spcBef>
                <a:spcPts val="600"/>
              </a:spcBef>
            </a:pPr>
            <a:r>
              <a:rPr kumimoji="1" lang="en-US" altLang="ja-JP" dirty="0">
                <a:solidFill>
                  <a:srgbClr val="FFC000"/>
                </a:solidFill>
              </a:rPr>
              <a:t>Purchased</a:t>
            </a:r>
          </a:p>
          <a:p>
            <a:pPr indent="-277200"/>
            <a:r>
              <a:rPr kumimoji="1" lang="en-US" altLang="ja-JP" dirty="0"/>
              <a:t>Server </a:t>
            </a:r>
          </a:p>
          <a:p>
            <a:pPr lvl="1" indent="-277200"/>
            <a:r>
              <a:rPr kumimoji="1" lang="en-US" altLang="ja-JP" dirty="0"/>
              <a:t>various</a:t>
            </a:r>
          </a:p>
          <a:p>
            <a:pPr indent="-277200"/>
            <a:r>
              <a:rPr kumimoji="1" lang="en-US" altLang="ja-JP" dirty="0"/>
              <a:t>Storage</a:t>
            </a:r>
          </a:p>
          <a:p>
            <a:pPr lvl="1" indent="-277200"/>
            <a:r>
              <a:rPr kumimoji="1" lang="en-US" altLang="ja-JP" dirty="0"/>
              <a:t>500 TB HDD</a:t>
            </a:r>
          </a:p>
          <a:p>
            <a:pPr indent="-277200"/>
            <a:r>
              <a:rPr kumimoji="1" lang="en-US" altLang="ja-JP" dirty="0"/>
              <a:t>Switch</a:t>
            </a:r>
          </a:p>
          <a:p>
            <a:pPr lvl="1" indent="-277200"/>
            <a:r>
              <a:rPr kumimoji="1" lang="en-US" altLang="ja-JP" dirty="0" err="1"/>
              <a:t>LoadMaster</a:t>
            </a:r>
            <a:endParaRPr kumimoji="1" lang="en-US" altLang="ja-JP" dirty="0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379EFFF-05FE-4F1B-95A2-616A7E77B84C}"/>
              </a:ext>
            </a:extLst>
          </p:cNvPr>
          <p:cNvGrpSpPr/>
          <p:nvPr/>
        </p:nvGrpSpPr>
        <p:grpSpPr>
          <a:xfrm>
            <a:off x="1874170" y="1327384"/>
            <a:ext cx="7333716" cy="5208012"/>
            <a:chOff x="1874170" y="1327384"/>
            <a:chExt cx="7333716" cy="5208012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35A9F925-3BD1-4D10-A16D-50100C8D978E}"/>
                </a:ext>
              </a:extLst>
            </p:cNvPr>
            <p:cNvSpPr txBox="1"/>
            <p:nvPr/>
          </p:nvSpPr>
          <p:spPr>
            <a:xfrm>
              <a:off x="3420352" y="5378933"/>
              <a:ext cx="1208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FC 16Gbps</a:t>
              </a:r>
              <a:endParaRPr kumimoji="1" lang="ja-JP" altLang="en-US" dirty="0"/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2126FF90-F5AA-4D7F-8C23-C4CA28587B57}"/>
                </a:ext>
              </a:extLst>
            </p:cNvPr>
            <p:cNvCxnSpPr>
              <a:cxnSpLocks/>
            </p:cNvCxnSpPr>
            <p:nvPr/>
          </p:nvCxnSpPr>
          <p:spPr>
            <a:xfrm>
              <a:off x="8424466" y="4927985"/>
              <a:ext cx="0" cy="12802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263FB446-AD5D-400F-AD1E-2609B2F935F2}"/>
                </a:ext>
              </a:extLst>
            </p:cNvPr>
            <p:cNvCxnSpPr>
              <a:cxnSpLocks/>
            </p:cNvCxnSpPr>
            <p:nvPr/>
          </p:nvCxnSpPr>
          <p:spPr>
            <a:xfrm>
              <a:off x="7422728" y="4930485"/>
              <a:ext cx="0" cy="12802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9BBFA0CD-D98E-43D0-AF8F-BF3D76F9E738}"/>
                </a:ext>
              </a:extLst>
            </p:cNvPr>
            <p:cNvCxnSpPr>
              <a:cxnSpLocks/>
            </p:cNvCxnSpPr>
            <p:nvPr/>
          </p:nvCxnSpPr>
          <p:spPr>
            <a:xfrm>
              <a:off x="6393406" y="4927985"/>
              <a:ext cx="0" cy="12802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B6072EB-400D-49AE-AB3B-BBA73805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876" y="3304341"/>
              <a:ext cx="884539" cy="289582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092F158-E1DA-4693-AF98-29969202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116" y="3304341"/>
              <a:ext cx="884539" cy="289582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2FCCDC6-2128-4B1F-BFD9-1B19521E1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341" y="3304341"/>
              <a:ext cx="884539" cy="28958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0629A7C-5029-47E5-8A59-6D7ADF55EB8A}"/>
                </a:ext>
              </a:extLst>
            </p:cNvPr>
            <p:cNvSpPr txBox="1"/>
            <p:nvPr/>
          </p:nvSpPr>
          <p:spPr>
            <a:xfrm>
              <a:off x="4677594" y="1777076"/>
              <a:ext cx="1543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Load Balancer</a:t>
              </a:r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9A1D2AD-39F0-405F-A58F-AFC7E04FA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75" y="5376870"/>
              <a:ext cx="884539" cy="289582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EBCE7FD-BA17-484A-BD44-60A03A451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34" y="5376870"/>
              <a:ext cx="884539" cy="289582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C0CEFAA-D725-45A8-8108-62BDF88E3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295" y="5376870"/>
              <a:ext cx="884539" cy="289582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7A8D843-61AE-4B01-A264-51BABB7C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75" y="6134092"/>
              <a:ext cx="884539" cy="28958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A4851F5-6E08-4137-9955-7F27AA8A2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716" y="5158898"/>
              <a:ext cx="884539" cy="289582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DB0469E-6C87-4026-A317-3D9603C33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175" y="5158898"/>
              <a:ext cx="884539" cy="289582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C2E782-61FB-4BE1-BC67-F2FFE0EB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636" y="5158898"/>
              <a:ext cx="884539" cy="289582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073135AB-2B98-4C16-9BE9-07CF7C712AB6}"/>
                </a:ext>
              </a:extLst>
            </p:cNvPr>
            <p:cNvGrpSpPr/>
            <p:nvPr/>
          </p:nvGrpSpPr>
          <p:grpSpPr>
            <a:xfrm>
              <a:off x="1971607" y="5688768"/>
              <a:ext cx="1048756" cy="664214"/>
              <a:chOff x="472603" y="4703298"/>
              <a:chExt cx="1048756" cy="664214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27881245-B457-4969-A89F-76B69D11A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5077930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3F58312E-3455-4852-A84B-21FD04729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890614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98FF7719-540B-4CBA-AAAE-3D5946FCD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703298"/>
                <a:ext cx="1048756" cy="289582"/>
              </a:xfrm>
              <a:prstGeom prst="rect">
                <a:avLst/>
              </a:prstGeom>
            </p:spPr>
          </p:pic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9D782D8-68FF-4A00-A34F-3469EC9B87D1}"/>
                </a:ext>
              </a:extLst>
            </p:cNvPr>
            <p:cNvGrpSpPr/>
            <p:nvPr/>
          </p:nvGrpSpPr>
          <p:grpSpPr>
            <a:xfrm>
              <a:off x="2978066" y="5688768"/>
              <a:ext cx="1048756" cy="664214"/>
              <a:chOff x="472603" y="4703298"/>
              <a:chExt cx="1048756" cy="664214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850DFEA0-6516-4CD5-B76F-240FD686C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5077930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8E927858-1BD9-4BE0-AB36-8250A43F4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890614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C293B148-19D2-4638-8BDF-63EC94CB3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703298"/>
                <a:ext cx="1048756" cy="289582"/>
              </a:xfrm>
              <a:prstGeom prst="rect">
                <a:avLst/>
              </a:prstGeom>
            </p:spPr>
          </p:pic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08C8A27-C2EF-4E57-AE1D-EC76E89A6CBD}"/>
                </a:ext>
              </a:extLst>
            </p:cNvPr>
            <p:cNvGrpSpPr/>
            <p:nvPr/>
          </p:nvGrpSpPr>
          <p:grpSpPr>
            <a:xfrm>
              <a:off x="4026822" y="5681442"/>
              <a:ext cx="1048756" cy="664214"/>
              <a:chOff x="472603" y="4703298"/>
              <a:chExt cx="1048756" cy="664214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1E0CB672-FE5B-426D-A70E-AF2CAA5BC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5077930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39E853E6-C34C-4BCC-A76C-C4B158236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890614"/>
                <a:ext cx="1048756" cy="289582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114327A8-8813-4BC6-8704-2971FEA97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03" y="4703298"/>
                <a:ext cx="1048756" cy="289582"/>
              </a:xfrm>
              <a:prstGeom prst="rect">
                <a:avLst/>
              </a:prstGeom>
            </p:spPr>
          </p:pic>
        </p:grp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D71CB8EB-77F5-43A3-9557-CE7EB17B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764" y="6141418"/>
              <a:ext cx="884539" cy="289582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B398D00-4772-43D0-B8F4-C5D58FA41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3153" y="6141418"/>
              <a:ext cx="884539" cy="289582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6665E75-27EF-4EC1-ACF9-3B0714C0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529" y="4991215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FC11D5D1-D8EB-4773-9427-047CF5B2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539" y="4987552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BC86BF3-771E-41AF-B54B-14F0ACCD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00" y="4987289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CD0985DE-F51B-4F6B-9DCB-CA422F75B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529" y="5749911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209405C-8ABC-4383-A92D-089C4F4E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469" y="5749911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550103A-A364-4F05-A67A-954B1048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119" y="5749911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6624BFB4-D226-4980-8B6F-1F72DEC50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134" y="3638548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DC72EDA3-E794-40FF-B906-032FE0984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665" y="3632441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363A761-D06C-4B66-B762-DEC79FA5DF24}"/>
                </a:ext>
              </a:extLst>
            </p:cNvPr>
            <p:cNvSpPr txBox="1"/>
            <p:nvPr/>
          </p:nvSpPr>
          <p:spPr>
            <a:xfrm>
              <a:off x="2770701" y="2497706"/>
              <a:ext cx="1354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JVO portal</a:t>
              </a:r>
            </a:p>
            <a:p>
              <a:pPr algn="ctr"/>
              <a:r>
                <a:rPr kumimoji="1" lang="en-US" altLang="ja-JP" dirty="0"/>
                <a:t>VO services</a:t>
              </a:r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2075D79-B11F-4873-A20F-34BC4B687802}"/>
                </a:ext>
              </a:extLst>
            </p:cNvPr>
            <p:cNvSpPr txBox="1"/>
            <p:nvPr/>
          </p:nvSpPr>
          <p:spPr>
            <a:xfrm>
              <a:off x="5702930" y="2455714"/>
              <a:ext cx="1354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FITS </a:t>
              </a:r>
            </a:p>
            <a:p>
              <a:pPr algn="ctr"/>
              <a:r>
                <a:rPr kumimoji="1" lang="en-US" altLang="ja-JP" dirty="0" err="1"/>
                <a:t>WebQL</a:t>
              </a:r>
              <a:endParaRPr kumimoji="1" lang="ja-JP" altLang="en-US" dirty="0"/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143DC84C-97FF-4B78-BC56-671463CE3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503" y="3640456"/>
              <a:ext cx="371128" cy="33921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F517DBE9-7794-4FD5-8A9C-012CD790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790" y="3651218"/>
              <a:ext cx="476140" cy="240884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9B792962-85C5-49A2-8E76-E51D2BAB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27" y="3304235"/>
              <a:ext cx="884539" cy="289582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4FFE5A8-B632-4D1B-8B8C-B743E8A61D30}"/>
                </a:ext>
              </a:extLst>
            </p:cNvPr>
            <p:cNvSpPr txBox="1"/>
            <p:nvPr/>
          </p:nvSpPr>
          <p:spPr>
            <a:xfrm>
              <a:off x="4588129" y="2444200"/>
              <a:ext cx="1354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Registry</a:t>
              </a:r>
            </a:p>
            <a:p>
              <a:pPr algn="ctr"/>
              <a:r>
                <a:rPr kumimoji="1" lang="en-US" altLang="ja-JP" dirty="0"/>
                <a:t>Services</a:t>
              </a:r>
              <a:endParaRPr kumimoji="1" lang="ja-JP" altLang="en-US" dirty="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900E6FEC-1F05-48BE-9E3A-40267001B6AF}"/>
                </a:ext>
              </a:extLst>
            </p:cNvPr>
            <p:cNvCxnSpPr>
              <a:cxnSpLocks/>
            </p:cNvCxnSpPr>
            <p:nvPr/>
          </p:nvCxnSpPr>
          <p:spPr>
            <a:xfrm>
              <a:off x="2916144" y="3221326"/>
              <a:ext cx="49929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1D74A8A-EDFF-43C3-8229-63D88326CD9C}"/>
                </a:ext>
              </a:extLst>
            </p:cNvPr>
            <p:cNvCxnSpPr>
              <a:endCxn id="5" idx="0"/>
            </p:cNvCxnSpPr>
            <p:nvPr/>
          </p:nvCxnSpPr>
          <p:spPr>
            <a:xfrm>
              <a:off x="2916144" y="3231394"/>
              <a:ext cx="2" cy="72947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B2CC7305-6125-4C2A-B4D7-B0ABB015680F}"/>
                </a:ext>
              </a:extLst>
            </p:cNvPr>
            <p:cNvCxnSpPr/>
            <p:nvPr/>
          </p:nvCxnSpPr>
          <p:spPr>
            <a:xfrm>
              <a:off x="4080381" y="3241389"/>
              <a:ext cx="2" cy="72947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F93B38CC-3899-489F-B52D-99C412FA1257}"/>
                </a:ext>
              </a:extLst>
            </p:cNvPr>
            <p:cNvCxnSpPr/>
            <p:nvPr/>
          </p:nvCxnSpPr>
          <p:spPr>
            <a:xfrm>
              <a:off x="5222135" y="3228899"/>
              <a:ext cx="2" cy="72947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5C751E5-8FBB-4D3D-A730-63D32FC5EE0E}"/>
                </a:ext>
              </a:extLst>
            </p:cNvPr>
            <p:cNvCxnSpPr/>
            <p:nvPr/>
          </p:nvCxnSpPr>
          <p:spPr>
            <a:xfrm>
              <a:off x="6368882" y="3236394"/>
              <a:ext cx="2" cy="72947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5538A5C-D884-4BB5-9DB8-265E733268BE}"/>
                </a:ext>
              </a:extLst>
            </p:cNvPr>
            <p:cNvCxnSpPr>
              <a:cxnSpLocks/>
            </p:cNvCxnSpPr>
            <p:nvPr/>
          </p:nvCxnSpPr>
          <p:spPr>
            <a:xfrm>
              <a:off x="4381282" y="2205783"/>
              <a:ext cx="0" cy="10155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D09803C-2A8B-4857-A73E-27ECE084A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4221" y="1611661"/>
              <a:ext cx="594122" cy="594122"/>
            </a:xfrm>
            <a:prstGeom prst="rect">
              <a:avLst/>
            </a:prstGeom>
          </p:spPr>
        </p:pic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E810FF82-942B-47D8-8331-71CE61FF020D}"/>
                </a:ext>
              </a:extLst>
            </p:cNvPr>
            <p:cNvCxnSpPr>
              <a:cxnSpLocks/>
            </p:cNvCxnSpPr>
            <p:nvPr/>
          </p:nvCxnSpPr>
          <p:spPr>
            <a:xfrm>
              <a:off x="2473876" y="1665069"/>
              <a:ext cx="16517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B994F603-3E8D-4DDA-A4C4-07234B04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958" y="1327384"/>
              <a:ext cx="884525" cy="756892"/>
            </a:xfrm>
            <a:prstGeom prst="rect">
              <a:avLst/>
            </a:prstGeom>
          </p:spPr>
        </p:pic>
        <p:sp>
          <p:nvSpPr>
            <p:cNvPr id="66" name="四角形: 角を丸くする 65">
              <a:extLst>
                <a:ext uri="{FF2B5EF4-FFF2-40B4-BE49-F238E27FC236}">
                  <a16:creationId xmlns:a16="http://schemas.microsoft.com/office/drawing/2014/main" id="{5CD37F9C-73A6-48B9-B4D3-4482B27AB644}"/>
                </a:ext>
              </a:extLst>
            </p:cNvPr>
            <p:cNvSpPr/>
            <p:nvPr/>
          </p:nvSpPr>
          <p:spPr>
            <a:xfrm>
              <a:off x="2382860" y="3157608"/>
              <a:ext cx="2211041" cy="1103332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F236F643-94B3-4FA9-86C7-58062CFB0DD1}"/>
                </a:ext>
              </a:extLst>
            </p:cNvPr>
            <p:cNvSpPr/>
            <p:nvPr/>
          </p:nvSpPr>
          <p:spPr>
            <a:xfrm>
              <a:off x="5429271" y="4816184"/>
              <a:ext cx="3392022" cy="1719212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7D0A5AF-F5CF-45D9-BA65-F57E092AE428}"/>
                </a:ext>
              </a:extLst>
            </p:cNvPr>
            <p:cNvSpPr txBox="1"/>
            <p:nvPr/>
          </p:nvSpPr>
          <p:spPr>
            <a:xfrm>
              <a:off x="7159368" y="4370562"/>
              <a:ext cx="204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DB cluster (Gaia)</a:t>
              </a:r>
            </a:p>
          </p:txBody>
        </p:sp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FD961C29-A070-4965-A6AD-65349A9D92A5}"/>
                </a:ext>
              </a:extLst>
            </p:cNvPr>
            <p:cNvSpPr/>
            <p:nvPr/>
          </p:nvSpPr>
          <p:spPr>
            <a:xfrm>
              <a:off x="1874170" y="4876560"/>
              <a:ext cx="3282441" cy="1658836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795044A-B123-47FE-92C3-C1B9900D2E40}"/>
                </a:ext>
              </a:extLst>
            </p:cNvPr>
            <p:cNvSpPr txBox="1"/>
            <p:nvPr/>
          </p:nvSpPr>
          <p:spPr>
            <a:xfrm>
              <a:off x="3403202" y="4235548"/>
              <a:ext cx="2018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File servers (NFS)</a:t>
              </a:r>
            </a:p>
            <a:p>
              <a:pPr algn="ctr"/>
              <a:r>
                <a:rPr kumimoji="1" lang="en-US" altLang="ja-JP" dirty="0"/>
                <a:t> (ALMA, Subaru, …)</a:t>
              </a:r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04DB44B-659E-445C-86A0-2188911545E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505" y="3233794"/>
              <a:ext cx="8506" cy="178040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704B990E-243E-4E7B-A0D3-DDA2F736E3A3}"/>
                </a:ext>
              </a:extLst>
            </p:cNvPr>
            <p:cNvCxnSpPr>
              <a:cxnSpLocks/>
            </p:cNvCxnSpPr>
            <p:nvPr/>
          </p:nvCxnSpPr>
          <p:spPr>
            <a:xfrm>
              <a:off x="2516883" y="5014195"/>
              <a:ext cx="2013517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962828AA-6404-4E7B-87BC-E9FC990BC157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88" y="5014195"/>
              <a:ext cx="0" cy="108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3ECB9A7B-7527-432F-9973-ABD9FD8D5693}"/>
                </a:ext>
              </a:extLst>
            </p:cNvPr>
            <p:cNvCxnSpPr>
              <a:cxnSpLocks/>
            </p:cNvCxnSpPr>
            <p:nvPr/>
          </p:nvCxnSpPr>
          <p:spPr>
            <a:xfrm>
              <a:off x="3493741" y="5024190"/>
              <a:ext cx="0" cy="108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6D7C2FEB-131C-4D2B-A783-00196EE0B665}"/>
                </a:ext>
              </a:extLst>
            </p:cNvPr>
            <p:cNvCxnSpPr>
              <a:cxnSpLocks/>
            </p:cNvCxnSpPr>
            <p:nvPr/>
          </p:nvCxnSpPr>
          <p:spPr>
            <a:xfrm>
              <a:off x="4528063" y="5024190"/>
              <a:ext cx="0" cy="108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5A1A809C-A347-4ACC-9E8F-237802890291}"/>
                </a:ext>
              </a:extLst>
            </p:cNvPr>
            <p:cNvCxnSpPr>
              <a:cxnSpLocks/>
            </p:cNvCxnSpPr>
            <p:nvPr/>
          </p:nvCxnSpPr>
          <p:spPr>
            <a:xfrm>
              <a:off x="6325886" y="4914034"/>
              <a:ext cx="2088000" cy="501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914C0BB7-B2B0-48C5-9522-1EBD6298E0EB}"/>
                </a:ext>
              </a:extLst>
            </p:cNvPr>
            <p:cNvCxnSpPr>
              <a:cxnSpLocks/>
            </p:cNvCxnSpPr>
            <p:nvPr/>
          </p:nvCxnSpPr>
          <p:spPr>
            <a:xfrm>
              <a:off x="6325886" y="4919052"/>
              <a:ext cx="0" cy="45781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D99A6F1D-AE0F-4BBC-B9E4-C93492A230C6}"/>
                </a:ext>
              </a:extLst>
            </p:cNvPr>
            <p:cNvCxnSpPr>
              <a:cxnSpLocks/>
            </p:cNvCxnSpPr>
            <p:nvPr/>
          </p:nvCxnSpPr>
          <p:spPr>
            <a:xfrm>
              <a:off x="7351484" y="4927985"/>
              <a:ext cx="0" cy="45781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47609044-A7E5-4ED1-A14C-5D2972E68321}"/>
                </a:ext>
              </a:extLst>
            </p:cNvPr>
            <p:cNvCxnSpPr>
              <a:cxnSpLocks/>
            </p:cNvCxnSpPr>
            <p:nvPr/>
          </p:nvCxnSpPr>
          <p:spPr>
            <a:xfrm>
              <a:off x="8365551" y="4929024"/>
              <a:ext cx="0" cy="45781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8D49BE49-2BDE-4D11-A86A-34220AE5EC7A}"/>
                </a:ext>
              </a:extLst>
            </p:cNvPr>
            <p:cNvCxnSpPr>
              <a:cxnSpLocks/>
            </p:cNvCxnSpPr>
            <p:nvPr/>
          </p:nvCxnSpPr>
          <p:spPr>
            <a:xfrm>
              <a:off x="7177112" y="3228899"/>
              <a:ext cx="1365" cy="168936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14AB91ED-E0D5-4952-ADE1-D464FE643084}"/>
                </a:ext>
              </a:extLst>
            </p:cNvPr>
            <p:cNvSpPr txBox="1"/>
            <p:nvPr/>
          </p:nvSpPr>
          <p:spPr>
            <a:xfrm>
              <a:off x="3129006" y="1330308"/>
              <a:ext cx="84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1Gbps</a:t>
              </a:r>
              <a:endParaRPr kumimoji="1" lang="ja-JP" altLang="en-US" dirty="0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A7F870BB-16DE-4BEA-B91D-2461EB8F7A94}"/>
                </a:ext>
              </a:extLst>
            </p:cNvPr>
            <p:cNvSpPr txBox="1"/>
            <p:nvPr/>
          </p:nvSpPr>
          <p:spPr>
            <a:xfrm>
              <a:off x="2580831" y="4306393"/>
              <a:ext cx="114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10Gbps</a:t>
              </a:r>
              <a:endParaRPr kumimoji="1" lang="ja-JP" altLang="en-US" dirty="0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543921F6-000E-4F00-BC48-96A15CC1E2C1}"/>
                </a:ext>
              </a:extLst>
            </p:cNvPr>
            <p:cNvSpPr txBox="1"/>
            <p:nvPr/>
          </p:nvSpPr>
          <p:spPr>
            <a:xfrm>
              <a:off x="7147819" y="3832725"/>
              <a:ext cx="114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10Gbps</a:t>
              </a:r>
              <a:endParaRPr kumimoji="1" lang="ja-JP" altLang="en-US" dirty="0"/>
            </a:p>
          </p:txBody>
        </p: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259E7345-31C4-4FAC-9C33-E59F1B5991C3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495985" y="5448480"/>
              <a:ext cx="0" cy="2402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B9FC3492-7350-4A1E-83DA-B67ABDA5F765}"/>
                </a:ext>
              </a:extLst>
            </p:cNvPr>
            <p:cNvCxnSpPr>
              <a:cxnSpLocks/>
            </p:cNvCxnSpPr>
            <p:nvPr/>
          </p:nvCxnSpPr>
          <p:spPr>
            <a:xfrm>
              <a:off x="3486717" y="5448480"/>
              <a:ext cx="0" cy="2402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2DAB4C72-8740-42F6-9ACD-C6E11005C3E1}"/>
                </a:ext>
              </a:extLst>
            </p:cNvPr>
            <p:cNvCxnSpPr>
              <a:cxnSpLocks/>
            </p:cNvCxnSpPr>
            <p:nvPr/>
          </p:nvCxnSpPr>
          <p:spPr>
            <a:xfrm>
              <a:off x="4531347" y="5450224"/>
              <a:ext cx="0" cy="2402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F8844EC1-F7AC-456A-9205-AD6AD42994A0}"/>
                </a:ext>
              </a:extLst>
            </p:cNvPr>
            <p:cNvSpPr/>
            <p:nvPr/>
          </p:nvSpPr>
          <p:spPr>
            <a:xfrm>
              <a:off x="2815165" y="3638548"/>
              <a:ext cx="640983" cy="456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JVO </a:t>
              </a:r>
            </a:p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Portal App</a:t>
              </a:r>
            </a:p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VO toolkit</a:t>
              </a:r>
              <a:endParaRPr kumimoji="1" lang="ja-JP" altLang="en-US" sz="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6C0EA983-E73C-4C6C-9E2D-41BEEC13F0D2}"/>
                </a:ext>
              </a:extLst>
            </p:cNvPr>
            <p:cNvSpPr/>
            <p:nvPr/>
          </p:nvSpPr>
          <p:spPr>
            <a:xfrm>
              <a:off x="3917010" y="3633312"/>
              <a:ext cx="640983" cy="456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JVO </a:t>
              </a:r>
            </a:p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Portal App</a:t>
              </a:r>
            </a:p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VO toolkit</a:t>
              </a:r>
              <a:endParaRPr kumimoji="1" lang="ja-JP" altLang="en-US" sz="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7EE4162F-53BF-4355-9260-A52487F02FCB}"/>
                </a:ext>
              </a:extLst>
            </p:cNvPr>
            <p:cNvSpPr/>
            <p:nvPr/>
          </p:nvSpPr>
          <p:spPr>
            <a:xfrm>
              <a:off x="5207780" y="3937072"/>
              <a:ext cx="493786" cy="456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JVO Registry App</a:t>
              </a: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09E14EDB-CBC2-442D-90EA-B3079F1E37BB}"/>
                </a:ext>
              </a:extLst>
            </p:cNvPr>
            <p:cNvSpPr/>
            <p:nvPr/>
          </p:nvSpPr>
          <p:spPr>
            <a:xfrm>
              <a:off x="6129803" y="3625816"/>
              <a:ext cx="493786" cy="635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JVO FITS </a:t>
              </a:r>
              <a:r>
                <a:rPr kumimoji="1" lang="en-US" altLang="ja-JP" sz="900" dirty="0" err="1">
                  <a:solidFill>
                    <a:schemeClr val="bg1"/>
                  </a:solidFill>
                  <a:latin typeface="+mn-ea"/>
                </a:rPr>
                <a:t>WebQL</a:t>
              </a:r>
              <a:r>
                <a:rPr kumimoji="1" lang="en-US" altLang="ja-JP" sz="900" dirty="0">
                  <a:solidFill>
                    <a:schemeClr val="bg1"/>
                  </a:solidFill>
                  <a:latin typeface="+mn-ea"/>
                </a:rPr>
                <a:t> App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A14399A-FEE0-436B-94CE-B2D817C909E4}"/>
              </a:ext>
            </a:extLst>
          </p:cNvPr>
          <p:cNvSpPr txBox="1"/>
          <p:nvPr/>
        </p:nvSpPr>
        <p:spPr>
          <a:xfrm>
            <a:off x="6623589" y="190488"/>
            <a:ext cx="2338353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Storage usage :</a:t>
            </a:r>
          </a:p>
          <a:p>
            <a:pPr>
              <a:spcBef>
                <a:spcPts val="600"/>
              </a:spcBef>
            </a:pPr>
            <a:r>
              <a:rPr kumimoji="1" lang="en-US" altLang="ja-JP" dirty="0"/>
              <a:t>ALMA		400TB</a:t>
            </a:r>
          </a:p>
          <a:p>
            <a:pPr algn="just"/>
            <a:r>
              <a:rPr kumimoji="1" lang="en-US" altLang="ja-JP" dirty="0"/>
              <a:t>Subaru		  70TB</a:t>
            </a:r>
          </a:p>
          <a:p>
            <a:r>
              <a:rPr kumimoji="1" lang="en-US" altLang="ja-JP" dirty="0"/>
              <a:t>Gaia             	    4TB</a:t>
            </a:r>
          </a:p>
          <a:p>
            <a:r>
              <a:rPr kumimoji="1" lang="en-US" altLang="ja-JP" dirty="0" err="1"/>
              <a:t>Nobeyama</a:t>
            </a:r>
            <a:r>
              <a:rPr kumimoji="1" lang="en-US" altLang="ja-JP" dirty="0"/>
              <a:t>  	    1TB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318DB7-2A1C-4159-AB67-ADC8CD26A5FE}"/>
              </a:ext>
            </a:extLst>
          </p:cNvPr>
          <p:cNvSpPr txBox="1"/>
          <p:nvPr/>
        </p:nvSpPr>
        <p:spPr>
          <a:xfrm>
            <a:off x="3136898" y="6246040"/>
            <a:ext cx="89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200TB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6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6575-D1A9-42EB-B064-3C767B3B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45" y="169497"/>
            <a:ext cx="7299827" cy="744904"/>
          </a:xfrm>
        </p:spPr>
        <p:txBody>
          <a:bodyPr/>
          <a:lstStyle/>
          <a:p>
            <a:r>
              <a:rPr kumimoji="1" lang="en-US" altLang="ja-JP" dirty="0">
                <a:latin typeface="+mj-ea"/>
              </a:rPr>
              <a:t>JVO portal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4072C-5B22-46A4-A8EF-56BC52AE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" y="1530039"/>
            <a:ext cx="7221894" cy="5149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AA0E73-B07C-46A7-A529-1313E3363A6D}"/>
              </a:ext>
            </a:extLst>
          </p:cNvPr>
          <p:cNvSpPr txBox="1"/>
          <p:nvPr/>
        </p:nvSpPr>
        <p:spPr>
          <a:xfrm>
            <a:off x="311408" y="880969"/>
            <a:ext cx="510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http://jvo.nao.ac.jp/portal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8BF03D-FB07-41AE-B404-4692964CD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81" y="3797383"/>
            <a:ext cx="265168" cy="42426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5AB7879-AC54-480F-A2DA-FA6E62C96622}"/>
              </a:ext>
            </a:extLst>
          </p:cNvPr>
          <p:cNvGrpSpPr/>
          <p:nvPr/>
        </p:nvGrpSpPr>
        <p:grpSpPr>
          <a:xfrm>
            <a:off x="2241097" y="169497"/>
            <a:ext cx="6825091" cy="3913763"/>
            <a:chOff x="2241097" y="169497"/>
            <a:chExt cx="6825091" cy="391376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430EE0F-5569-4597-8084-7B84635C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097" y="169497"/>
              <a:ext cx="6825091" cy="3913763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E4D3128-2499-4C54-9EB9-403834806070}"/>
                </a:ext>
              </a:extLst>
            </p:cNvPr>
            <p:cNvSpPr txBox="1"/>
            <p:nvPr/>
          </p:nvSpPr>
          <p:spPr>
            <a:xfrm>
              <a:off x="4219731" y="412230"/>
              <a:ext cx="3415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C00000"/>
                  </a:solidFill>
                </a:rPr>
                <a:t>MultiScope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(parallel VO queries)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2C2D119-4EBC-4ACE-ACA9-A464DE6E5578}"/>
              </a:ext>
            </a:extLst>
          </p:cNvPr>
          <p:cNvCxnSpPr>
            <a:cxnSpLocks/>
          </p:cNvCxnSpPr>
          <p:nvPr/>
        </p:nvCxnSpPr>
        <p:spPr>
          <a:xfrm flipV="1">
            <a:off x="1632981" y="3177915"/>
            <a:ext cx="1544934" cy="61946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2D6EDE1B-977E-4DCF-BFD3-75B12E667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30" y="4582597"/>
            <a:ext cx="265168" cy="424269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FB40BD9-59F8-4CE0-B79E-FAD47D5A0497}"/>
              </a:ext>
            </a:extLst>
          </p:cNvPr>
          <p:cNvGrpSpPr/>
          <p:nvPr/>
        </p:nvGrpSpPr>
        <p:grpSpPr>
          <a:xfrm>
            <a:off x="146705" y="102931"/>
            <a:ext cx="6252100" cy="4042747"/>
            <a:chOff x="104364" y="62244"/>
            <a:chExt cx="6252100" cy="404274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A7063FB-96E0-458F-B93E-DAE5BD947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4" y="62244"/>
              <a:ext cx="6252100" cy="4042747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0776A07-C792-45A8-B09C-212E775A9A66}"/>
                </a:ext>
              </a:extLst>
            </p:cNvPr>
            <p:cNvSpPr txBox="1"/>
            <p:nvPr/>
          </p:nvSpPr>
          <p:spPr>
            <a:xfrm>
              <a:off x="3804398" y="128157"/>
              <a:ext cx="2380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  <a:latin typeface="+mj-ea"/>
                  <a:ea typeface="+mj-ea"/>
                </a:rPr>
                <a:t>ALMA FITS Archive</a:t>
              </a:r>
              <a:endParaRPr kumimoji="1" lang="ja-JP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C8D1085-1A9A-4B6B-8C27-20FEE9E5A26B}"/>
              </a:ext>
            </a:extLst>
          </p:cNvPr>
          <p:cNvCxnSpPr>
            <a:stCxn id="12" idx="0"/>
          </p:cNvCxnSpPr>
          <p:nvPr/>
        </p:nvCxnSpPr>
        <p:spPr>
          <a:xfrm flipV="1">
            <a:off x="3671814" y="3797383"/>
            <a:ext cx="0" cy="78521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ED5B8EE-2C7E-4DB1-9262-98CBDA2D0FC7}"/>
              </a:ext>
            </a:extLst>
          </p:cNvPr>
          <p:cNvGrpSpPr/>
          <p:nvPr/>
        </p:nvGrpSpPr>
        <p:grpSpPr>
          <a:xfrm>
            <a:off x="134910" y="688260"/>
            <a:ext cx="5569677" cy="3921216"/>
            <a:chOff x="134910" y="688260"/>
            <a:chExt cx="5569677" cy="392121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F035F23-65D6-41FD-BA49-0B7CD788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10" y="688260"/>
              <a:ext cx="5569677" cy="3921216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C65BCDB-1F12-49C9-80C0-40954E838996}"/>
                </a:ext>
              </a:extLst>
            </p:cNvPr>
            <p:cNvSpPr txBox="1"/>
            <p:nvPr/>
          </p:nvSpPr>
          <p:spPr>
            <a:xfrm>
              <a:off x="3604897" y="751387"/>
              <a:ext cx="1415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ALMA</a:t>
              </a:r>
              <a:endParaRPr kumimoji="1" lang="ja-JP" alt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8BC237-853C-464F-91C3-56D27004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0" y="0"/>
            <a:ext cx="7055380" cy="688259"/>
          </a:xfrm>
        </p:spPr>
        <p:txBody>
          <a:bodyPr/>
          <a:lstStyle/>
          <a:p>
            <a:r>
              <a:rPr kumimoji="1" lang="en-US" altLang="ja-JP" dirty="0"/>
              <a:t>FITS </a:t>
            </a:r>
            <a:r>
              <a:rPr kumimoji="1" lang="en-US" altLang="ja-JP" dirty="0" err="1"/>
              <a:t>WebQL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9CA699-7D4D-4718-A2CD-30320E2F8F01}"/>
              </a:ext>
            </a:extLst>
          </p:cNvPr>
          <p:cNvSpPr txBox="1"/>
          <p:nvPr/>
        </p:nvSpPr>
        <p:spPr>
          <a:xfrm>
            <a:off x="48672" y="4258673"/>
            <a:ext cx="2288128" cy="2539157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FITS Viewer running on the Web browser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No need to download FITS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Pixel data are received from the server and they are rendered in the browser using JavaScript library.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Enable to cut-out sub-image to reduced data size to download</a:t>
            </a:r>
            <a:endParaRPr kumimoji="1" lang="ja-JP" altLang="en-US" sz="1200" dirty="0">
              <a:latin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3EDD260-9578-48B8-921D-C876A0DBC878}"/>
              </a:ext>
            </a:extLst>
          </p:cNvPr>
          <p:cNvGrpSpPr/>
          <p:nvPr/>
        </p:nvGrpSpPr>
        <p:grpSpPr>
          <a:xfrm>
            <a:off x="4312468" y="55914"/>
            <a:ext cx="4771155" cy="3492923"/>
            <a:chOff x="4312468" y="55914"/>
            <a:chExt cx="4771155" cy="349292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DFB2456-50E1-46D4-9933-CA727079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468" y="55914"/>
              <a:ext cx="4771155" cy="349292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FBBA151-125E-4885-9339-D4CDDAA43A01}"/>
                </a:ext>
              </a:extLst>
            </p:cNvPr>
            <p:cNvSpPr txBox="1"/>
            <p:nvPr/>
          </p:nvSpPr>
          <p:spPr>
            <a:xfrm>
              <a:off x="7425494" y="2325702"/>
              <a:ext cx="1583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Subaru </a:t>
              </a:r>
            </a:p>
            <a:p>
              <a:r>
                <a:rPr kumimoji="1" lang="en-US" altLang="ja-JP" dirty="0" err="1"/>
                <a:t>Suprime</a:t>
              </a:r>
              <a:r>
                <a:rPr kumimoji="1" lang="en-US" altLang="ja-JP" dirty="0"/>
                <a:t>-Cam</a:t>
              </a:r>
              <a:endParaRPr kumimoji="1" lang="ja-JP" altLang="en-US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96F283D-0574-4C70-85BF-652C04106ED7}"/>
              </a:ext>
            </a:extLst>
          </p:cNvPr>
          <p:cNvGrpSpPr/>
          <p:nvPr/>
        </p:nvGrpSpPr>
        <p:grpSpPr>
          <a:xfrm>
            <a:off x="2405941" y="3270594"/>
            <a:ext cx="6689387" cy="3453431"/>
            <a:chOff x="2405941" y="3270594"/>
            <a:chExt cx="6689387" cy="3453431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62E52E44-EA9C-47E8-BDF8-DFED42DF51C0}"/>
                </a:ext>
              </a:extLst>
            </p:cNvPr>
            <p:cNvGrpSpPr/>
            <p:nvPr/>
          </p:nvGrpSpPr>
          <p:grpSpPr>
            <a:xfrm>
              <a:off x="2405941" y="3639926"/>
              <a:ext cx="6689387" cy="3084099"/>
              <a:chOff x="2518939" y="3684004"/>
              <a:chExt cx="6689387" cy="3084099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0859D0B-9829-45B9-AE67-92FB4E560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8939" y="3684004"/>
                <a:ext cx="6689387" cy="3084099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E6CCB50-7D83-446C-AB0E-D12FD1D1D2F6}"/>
                  </a:ext>
                </a:extLst>
              </p:cNvPr>
              <p:cNvSpPr txBox="1"/>
              <p:nvPr/>
            </p:nvSpPr>
            <p:spPr>
              <a:xfrm>
                <a:off x="2919748" y="6491104"/>
                <a:ext cx="27226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>
                    <a:solidFill>
                      <a:schemeClr val="bg1"/>
                    </a:solidFill>
                  </a:rPr>
                  <a:t>Christopher </a:t>
                </a:r>
                <a:r>
                  <a:rPr lang="en-US" altLang="ja-JP" sz="1200" dirty="0" err="1">
                    <a:solidFill>
                      <a:schemeClr val="bg1"/>
                    </a:solidFill>
                  </a:rPr>
                  <a:t>Zapart</a:t>
                </a:r>
                <a:r>
                  <a:rPr lang="en-US" altLang="ja-JP" sz="1200" dirty="0">
                    <a:solidFill>
                      <a:schemeClr val="bg1"/>
                    </a:solidFill>
                  </a:rPr>
                  <a:t>   (2018) ADASS XXVIII </a:t>
                </a:r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AEFE190-CD88-47F4-9A05-5260ABAD7F9B}"/>
                </a:ext>
              </a:extLst>
            </p:cNvPr>
            <p:cNvSpPr/>
            <p:nvPr/>
          </p:nvSpPr>
          <p:spPr>
            <a:xfrm>
              <a:off x="2405941" y="3270594"/>
              <a:ext cx="3384884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FITS </a:t>
              </a:r>
              <a:r>
                <a:rPr kumimoji="1" lang="en-US" altLang="ja-JP" dirty="0" err="1"/>
                <a:t>WebQL</a:t>
              </a:r>
              <a:r>
                <a:rPr kumimoji="1" lang="en-US" altLang="ja-JP" dirty="0"/>
                <a:t> technical architecture</a:t>
              </a:r>
              <a:endParaRPr lang="ja-JP" altLang="en-US" dirty="0"/>
            </a:p>
          </p:txBody>
        </p:sp>
      </p:grpSp>
      <p:sp>
        <p:nvSpPr>
          <p:cNvPr id="16" name="動作設定ボタン: 進む/次へ 15">
            <a:hlinkClick r:id="rId5" action="ppaction://hlinkfile" highlightClick="1"/>
          </p:cNvPr>
          <p:cNvSpPr/>
          <p:nvPr/>
        </p:nvSpPr>
        <p:spPr>
          <a:xfrm>
            <a:off x="4449011" y="5850021"/>
            <a:ext cx="571029" cy="3154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6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2170A-6A83-44AE-98ED-3D5FE40C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96" y="70468"/>
            <a:ext cx="7055380" cy="731506"/>
          </a:xfrm>
        </p:spPr>
        <p:txBody>
          <a:bodyPr/>
          <a:lstStyle/>
          <a:p>
            <a:r>
              <a:rPr kumimoji="1" lang="en-US" altLang="ja-JP" dirty="0">
                <a:latin typeface="+mj-ea"/>
              </a:rPr>
              <a:t>Distributed </a:t>
            </a:r>
            <a:r>
              <a:rPr lang="en-US" altLang="ja-JP" dirty="0">
                <a:latin typeface="+mj-ea"/>
              </a:rPr>
              <a:t>d</a:t>
            </a:r>
            <a:r>
              <a:rPr kumimoji="1" lang="en-US" altLang="ja-JP" dirty="0">
                <a:latin typeface="+mj-ea"/>
              </a:rPr>
              <a:t>atabase system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85B32B-65A5-4EAD-B83E-88AE36B5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6" y="801974"/>
            <a:ext cx="5035781" cy="483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3E9182-A5D6-4AC6-9299-FCFEBE9CA5BB}"/>
              </a:ext>
            </a:extLst>
          </p:cNvPr>
          <p:cNvGrpSpPr/>
          <p:nvPr/>
        </p:nvGrpSpPr>
        <p:grpSpPr>
          <a:xfrm>
            <a:off x="4190151" y="4632695"/>
            <a:ext cx="4855502" cy="2154837"/>
            <a:chOff x="4190151" y="4335905"/>
            <a:chExt cx="4855502" cy="215483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C380E3D-A6C6-41B4-971C-B2483AA421B6}"/>
                </a:ext>
              </a:extLst>
            </p:cNvPr>
            <p:cNvSpPr/>
            <p:nvPr/>
          </p:nvSpPr>
          <p:spPr>
            <a:xfrm>
              <a:off x="4224179" y="5793698"/>
              <a:ext cx="4821474" cy="697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BB5CF6E3-C8B7-4684-85F3-F25E7061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79" y="4335905"/>
              <a:ext cx="4821474" cy="172012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9FF7D8C-617A-4C5F-B948-4099C093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192" y="6056169"/>
              <a:ext cx="289004" cy="28900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14DC270-D651-451E-854E-F0FCB537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451" y="6056169"/>
              <a:ext cx="289004" cy="28900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1EB6B10-1B2B-4662-AAF8-17972108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710" y="6056169"/>
              <a:ext cx="289004" cy="289004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C763B7C-FE11-417C-9E73-976F9B71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969" y="6056169"/>
              <a:ext cx="289004" cy="28900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B6D0E18-F89A-46B6-878F-12C74370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228" y="6056169"/>
              <a:ext cx="289004" cy="28900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95B5F4A-1FEB-429E-82E1-11336603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487" y="6056169"/>
              <a:ext cx="289004" cy="28900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20D54E8-54D4-4684-BC31-1D48FCF2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46" y="6056169"/>
              <a:ext cx="289004" cy="28900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68879C1-FFB4-40F6-960E-6FD53AF21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005" y="6056169"/>
              <a:ext cx="289004" cy="28900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E630218-B109-4721-8484-6E623E1C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264" y="6056169"/>
              <a:ext cx="289004" cy="289004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65CFFE6-A31E-4137-ABF4-7CAA9E01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523" y="6056169"/>
              <a:ext cx="289004" cy="28900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66A3BCA-8AAA-4172-A2C3-9CD23ECFA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82" y="6056169"/>
              <a:ext cx="289004" cy="289004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3E1B434-A1D0-46C7-AFB9-3735A8CE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045" y="6056169"/>
              <a:ext cx="289004" cy="28900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2D19C2-B80D-459D-B9E9-E976F6156B3E}"/>
                </a:ext>
              </a:extLst>
            </p:cNvPr>
            <p:cNvSpPr txBox="1"/>
            <p:nvPr/>
          </p:nvSpPr>
          <p:spPr>
            <a:xfrm rot="10800000">
              <a:off x="4190151" y="5861154"/>
              <a:ext cx="338554" cy="6295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000" dirty="0">
                  <a:solidFill>
                    <a:schemeClr val="bg1"/>
                  </a:solidFill>
                  <a:latin typeface="+mn-ea"/>
                </a:rPr>
                <a:t>storage</a:t>
              </a:r>
              <a:endParaRPr kumimoji="1" lang="ja-JP" altLang="en-US" sz="1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90450C-1E71-4E9E-A7D5-863134C91BC0}"/>
              </a:ext>
            </a:extLst>
          </p:cNvPr>
          <p:cNvSpPr txBox="1"/>
          <p:nvPr/>
        </p:nvSpPr>
        <p:spPr>
          <a:xfrm>
            <a:off x="4092174" y="717697"/>
            <a:ext cx="4957380" cy="954107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 enable large query, distributed DB system was developed. The data are registered to the multiple DBs which are stored in different disk to achieve fast parallel I/O.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778CB24-AEB7-4A73-9AA8-5FE6077EF492}"/>
              </a:ext>
            </a:extLst>
          </p:cNvPr>
          <p:cNvSpPr/>
          <p:nvPr/>
        </p:nvSpPr>
        <p:spPr>
          <a:xfrm>
            <a:off x="4088273" y="1738423"/>
            <a:ext cx="4957380" cy="738664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</a:rPr>
              <a:t>Currently </a:t>
            </a:r>
            <a:r>
              <a:rPr kumimoji="1" lang="en-US" altLang="ja-JP" sz="1400" dirty="0">
                <a:solidFill>
                  <a:srgbClr val="FFC000"/>
                </a:solidFill>
                <a:latin typeface="メイリオ" panose="020B0604030504040204" pitchFamily="50" charset="-128"/>
              </a:rPr>
              <a:t>Gaia source catalog </a:t>
            </a:r>
            <a:r>
              <a:rPr kumimoji="1" lang="en-US" altLang="ja-JP" sz="1400" dirty="0">
                <a:latin typeface="メイリオ" panose="020B0604030504040204" pitchFamily="50" charset="-128"/>
              </a:rPr>
              <a:t>and </a:t>
            </a:r>
            <a:r>
              <a:rPr kumimoji="1" lang="en-US" altLang="ja-JP" sz="1400" dirty="0">
                <a:solidFill>
                  <a:srgbClr val="FFC000"/>
                </a:solidFill>
                <a:latin typeface="メイリオ" panose="020B0604030504040204" pitchFamily="50" charset="-128"/>
              </a:rPr>
              <a:t>image metadata </a:t>
            </a:r>
            <a:r>
              <a:rPr kumimoji="1" lang="en-US" altLang="ja-JP" sz="1400" dirty="0">
                <a:latin typeface="メイリオ" panose="020B0604030504040204" pitchFamily="50" charset="-128"/>
              </a:rPr>
              <a:t>collected by VO Crawler </a:t>
            </a:r>
            <a:r>
              <a:rPr kumimoji="1" lang="en-US" altLang="ja-JP" sz="1400" dirty="0">
                <a:solidFill>
                  <a:srgbClr val="FFC000"/>
                </a:solidFill>
                <a:latin typeface="メイリオ" panose="020B0604030504040204" pitchFamily="50" charset="-128"/>
              </a:rPr>
              <a:t>from the various VO services </a:t>
            </a:r>
            <a:r>
              <a:rPr kumimoji="1" lang="en-US" altLang="ja-JP" sz="1400" dirty="0">
                <a:latin typeface="メイリオ" panose="020B0604030504040204" pitchFamily="50" charset="-128"/>
              </a:rPr>
              <a:t>are registered in this system.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A5DADCE-BD5B-4E9B-9B57-673259157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" y="3050861"/>
            <a:ext cx="3989926" cy="3736671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E71784-243B-4F8D-9DDB-8032B10D07CF}"/>
              </a:ext>
            </a:extLst>
          </p:cNvPr>
          <p:cNvSpPr/>
          <p:nvPr/>
        </p:nvSpPr>
        <p:spPr>
          <a:xfrm>
            <a:off x="4099903" y="2531250"/>
            <a:ext cx="4957379" cy="233910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400" dirty="0">
                <a:latin typeface="メイリオ" panose="020B0604030504040204" pitchFamily="50" charset="-128"/>
              </a:rPr>
              <a:t>Creating a </a:t>
            </a:r>
            <a:r>
              <a:rPr kumimoji="1" lang="en-US" altLang="ja-JP" sz="1400" dirty="0">
                <a:solidFill>
                  <a:srgbClr val="FFC000"/>
                </a:solidFill>
                <a:latin typeface="メイリオ" panose="020B0604030504040204" pitchFamily="50" charset="-128"/>
              </a:rPr>
              <a:t>plot for billions of data </a:t>
            </a:r>
            <a:r>
              <a:rPr kumimoji="1" lang="en-US" altLang="ja-JP" sz="1400" dirty="0">
                <a:latin typeface="メイリオ" panose="020B0604030504040204" pitchFamily="50" charset="-128"/>
              </a:rPr>
              <a:t>is a time-consuming process too. </a:t>
            </a:r>
          </a:p>
          <a:p>
            <a:pPr>
              <a:spcBef>
                <a:spcPts val="1200"/>
              </a:spcBef>
            </a:pPr>
            <a:r>
              <a:rPr kumimoji="1" lang="en-US" altLang="ja-JP" sz="1400" dirty="0">
                <a:latin typeface="メイリオ" panose="020B0604030504040204" pitchFamily="50" charset="-128"/>
              </a:rPr>
              <a:t>We are now developing a </a:t>
            </a:r>
            <a:r>
              <a:rPr kumimoji="1" lang="en-US" altLang="ja-JP" sz="1400" dirty="0">
                <a:solidFill>
                  <a:srgbClr val="FFC000"/>
                </a:solidFill>
                <a:latin typeface="メイリオ" panose="020B0604030504040204" pitchFamily="50" charset="-128"/>
              </a:rPr>
              <a:t>Gaia data quick viewer </a:t>
            </a:r>
            <a:r>
              <a:rPr kumimoji="1" lang="en-US" altLang="ja-JP" sz="1400" dirty="0">
                <a:latin typeface="メイリオ" panose="020B0604030504040204" pitchFamily="50" charset="-128"/>
              </a:rPr>
              <a:t>which enables user to visualize the distribution of Gaia source parameters without downloading all the data.</a:t>
            </a:r>
          </a:p>
          <a:p>
            <a:pPr>
              <a:spcBef>
                <a:spcPts val="1200"/>
              </a:spcBef>
            </a:pPr>
            <a:r>
              <a:rPr kumimoji="1" lang="en-US" altLang="ja-JP" sz="1400" dirty="0">
                <a:latin typeface="メイリオ" panose="020B0604030504040204" pitchFamily="50" charset="-128"/>
              </a:rPr>
              <a:t>Data are read and binned into a histogram in parallel using the distributed query system. Currently it takes a few tens minutes to read all the data and create a plot.</a:t>
            </a:r>
          </a:p>
        </p:txBody>
      </p:sp>
    </p:spTree>
    <p:extLst>
      <p:ext uri="{BB962C8B-B14F-4D97-AF65-F5344CB8AC3E}">
        <p14:creationId xmlns:p14="http://schemas.microsoft.com/office/powerpoint/2010/main" val="7313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D6991-085B-431D-89DB-D65F5BF2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18" y="75"/>
            <a:ext cx="8376486" cy="848181"/>
          </a:xfrm>
        </p:spPr>
        <p:txBody>
          <a:bodyPr/>
          <a:lstStyle/>
          <a:p>
            <a:r>
              <a:rPr kumimoji="1" lang="en-US" altLang="ja-JP" dirty="0"/>
              <a:t>VO Crawling system</a:t>
            </a:r>
            <a:endParaRPr kumimoji="1" lang="ja-JP" altLang="en-US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E27EB1B-47DE-49F6-8664-EFD521C7E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34" y="2246131"/>
            <a:ext cx="5421330" cy="357659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27274E4-F47D-4D25-ACDF-D2A103D9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3" y="2246131"/>
            <a:ext cx="3195487" cy="448266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614040" y="4258607"/>
            <a:ext cx="4416214" cy="2470186"/>
            <a:chOff x="4614040" y="4258607"/>
            <a:chExt cx="4416214" cy="2470186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FD9FB0D-370C-46EF-8F6D-E1B03106A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682" y="4258607"/>
              <a:ext cx="3764572" cy="2470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4BD2CC13-7548-4E8E-BC10-5AC73FE23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7006" y="5125890"/>
              <a:ext cx="525517" cy="48663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B9671926-3215-4483-BDB1-B7B9798F6A28}"/>
                </a:ext>
              </a:extLst>
            </p:cNvPr>
            <p:cNvSpPr/>
            <p:nvPr/>
          </p:nvSpPr>
          <p:spPr>
            <a:xfrm>
              <a:off x="4614040" y="5517931"/>
              <a:ext cx="483476" cy="2102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66400" y="806400"/>
            <a:ext cx="858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Image metadata are collected by crawling the major VO services, and they are registered to the distributed database system.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This allows users to browse and find multi-</a:t>
            </a:r>
            <a:r>
              <a:rPr kumimoji="1" lang="en-US" altLang="ja-JP" sz="2400" i="1" dirty="0">
                <a:latin typeface="Symbol" panose="05050102010706020507" pitchFamily="18" charset="2"/>
              </a:rPr>
              <a:t>l </a:t>
            </a:r>
            <a:r>
              <a:rPr kumimoji="1" lang="en-US" altLang="ja-JP" sz="2400" dirty="0"/>
              <a:t>dataset very quickly.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37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13562</TotalTime>
  <Words>1490</Words>
  <Application>Microsoft Office PowerPoint</Application>
  <PresentationFormat>画面に合わせる (4:3)</PresentationFormat>
  <Paragraphs>256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メイリオ</vt:lpstr>
      <vt:lpstr>Arial</vt:lpstr>
      <vt:lpstr>Calibri</vt:lpstr>
      <vt:lpstr>Symbol</vt:lpstr>
      <vt:lpstr>Wingdings</vt:lpstr>
      <vt:lpstr>Wingdings 3</vt:lpstr>
      <vt:lpstr>イオン</vt:lpstr>
      <vt:lpstr>JVO システムと世界における Virtual Observatory 開発の現状</vt:lpstr>
      <vt:lpstr>JVO 人員</vt:lpstr>
      <vt:lpstr>Services provided by the JVO system</vt:lpstr>
      <vt:lpstr>ADC computer system</vt:lpstr>
      <vt:lpstr>Hardware</vt:lpstr>
      <vt:lpstr>JVO portal</vt:lpstr>
      <vt:lpstr>FITS WebQL</vt:lpstr>
      <vt:lpstr>Distributed database system</vt:lpstr>
      <vt:lpstr>VO Crawling system</vt:lpstr>
      <vt:lpstr>International Virtual Observatory Alliance</vt:lpstr>
      <vt:lpstr>海外における VO の活動</vt:lpstr>
      <vt:lpstr>HiPS</vt:lpstr>
      <vt:lpstr>ESASky &amp; pyESASky</vt:lpstr>
      <vt:lpstr>Topcat</vt:lpstr>
      <vt:lpstr>Aladin</vt:lpstr>
      <vt:lpstr>研究成果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Japanese Virtual Observatory system at NAOJ</dc:title>
  <dc:creator>白崎 裕治</dc:creator>
  <cp:lastModifiedBy>白崎 裕治</cp:lastModifiedBy>
  <cp:revision>160</cp:revision>
  <dcterms:created xsi:type="dcterms:W3CDTF">2019-07-22T02:20:25Z</dcterms:created>
  <dcterms:modified xsi:type="dcterms:W3CDTF">2020-01-28T04:02:36Z</dcterms:modified>
</cp:coreProperties>
</file>