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97" r:id="rId4"/>
    <p:sldId id="275" r:id="rId5"/>
    <p:sldId id="304" r:id="rId6"/>
    <p:sldId id="283" r:id="rId7"/>
    <p:sldId id="277" r:id="rId8"/>
    <p:sldId id="286" r:id="rId9"/>
    <p:sldId id="285" r:id="rId10"/>
    <p:sldId id="284" r:id="rId11"/>
    <p:sldId id="298" r:id="rId12"/>
    <p:sldId id="278" r:id="rId13"/>
    <p:sldId id="299" r:id="rId14"/>
    <p:sldId id="279" r:id="rId15"/>
    <p:sldId id="287" r:id="rId16"/>
    <p:sldId id="288" r:id="rId17"/>
    <p:sldId id="300" r:id="rId18"/>
    <p:sldId id="273" r:id="rId19"/>
    <p:sldId id="302" r:id="rId20"/>
    <p:sldId id="280" r:id="rId21"/>
    <p:sldId id="291" r:id="rId22"/>
    <p:sldId id="292" r:id="rId23"/>
    <p:sldId id="293" r:id="rId24"/>
    <p:sldId id="294" r:id="rId25"/>
    <p:sldId id="295" r:id="rId26"/>
    <p:sldId id="296" r:id="rId27"/>
    <p:sldId id="301" r:id="rId28"/>
    <p:sldId id="281" r:id="rId29"/>
    <p:sldId id="289" r:id="rId30"/>
    <p:sldId id="290" r:id="rId31"/>
    <p:sldId id="303" r:id="rId32"/>
    <p:sldId id="282"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5" d="100"/>
          <a:sy n="85" d="100"/>
        </p:scale>
        <p:origin x="1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B32CA6-0DB5-4830-8194-B67AD3BEC5D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74EDC06-46CA-4497-B5CC-34D0146FFD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8CB68DD-CC60-4981-9381-28FC7A72C9A9}"/>
              </a:ext>
            </a:extLst>
          </p:cNvPr>
          <p:cNvSpPr>
            <a:spLocks noGrp="1"/>
          </p:cNvSpPr>
          <p:nvPr>
            <p:ph type="dt" sz="half" idx="10"/>
          </p:nvPr>
        </p:nvSpPr>
        <p:spPr/>
        <p:txBody>
          <a:bodyPr/>
          <a:lstStyle/>
          <a:p>
            <a:fld id="{C8F1A214-A5DD-46EB-972A-C47DB8E22BE5}" type="datetimeFigureOut">
              <a:rPr kumimoji="1" lang="ja-JP" altLang="en-US" smtClean="0"/>
              <a:t>2020/1/29</a:t>
            </a:fld>
            <a:endParaRPr kumimoji="1" lang="ja-JP" altLang="en-US"/>
          </a:p>
        </p:txBody>
      </p:sp>
      <p:sp>
        <p:nvSpPr>
          <p:cNvPr id="5" name="フッター プレースホルダー 4">
            <a:extLst>
              <a:ext uri="{FF2B5EF4-FFF2-40B4-BE49-F238E27FC236}">
                <a16:creationId xmlns:a16="http://schemas.microsoft.com/office/drawing/2014/main" id="{6FEC4A99-F0E9-46E2-A9A0-E9884D1C90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86DEAA-528A-41C9-8E2C-36F9B6A0268E}"/>
              </a:ext>
            </a:extLst>
          </p:cNvPr>
          <p:cNvSpPr>
            <a:spLocks noGrp="1"/>
          </p:cNvSpPr>
          <p:nvPr>
            <p:ph type="sldNum" sz="quarter" idx="12"/>
          </p:nvPr>
        </p:nvSpPr>
        <p:spPr/>
        <p:txBody>
          <a:bodyPr/>
          <a:lstStyle/>
          <a:p>
            <a:fld id="{6432DB0F-C03A-4A87-B35E-BA5958042754}" type="slidenum">
              <a:rPr kumimoji="1" lang="ja-JP" altLang="en-US" smtClean="0"/>
              <a:t>‹#›</a:t>
            </a:fld>
            <a:endParaRPr kumimoji="1" lang="ja-JP" altLang="en-US"/>
          </a:p>
        </p:txBody>
      </p:sp>
      <p:pic>
        <p:nvPicPr>
          <p:cNvPr id="8" name="図 7" descr="挿絵, 記号 が含まれている画像&#10;&#10;自動的に生成された説明">
            <a:extLst>
              <a:ext uri="{FF2B5EF4-FFF2-40B4-BE49-F238E27FC236}">
                <a16:creationId xmlns:a16="http://schemas.microsoft.com/office/drawing/2014/main" id="{C54D5B72-B472-4CD7-98A2-31ABCCD56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50" y="136526"/>
            <a:ext cx="1201531" cy="985838"/>
          </a:xfrm>
          <a:prstGeom prst="rect">
            <a:avLst/>
          </a:prstGeom>
        </p:spPr>
      </p:pic>
      <p:pic>
        <p:nvPicPr>
          <p:cNvPr id="9" name="図 8">
            <a:extLst>
              <a:ext uri="{FF2B5EF4-FFF2-40B4-BE49-F238E27FC236}">
                <a16:creationId xmlns:a16="http://schemas.microsoft.com/office/drawing/2014/main" id="{73CFC4B4-62AB-4D4C-BDE8-AC643FF843FF}"/>
              </a:ext>
            </a:extLst>
          </p:cNvPr>
          <p:cNvPicPr>
            <a:picLocks noChangeAspect="1"/>
          </p:cNvPicPr>
          <p:nvPr userDrawn="1"/>
        </p:nvPicPr>
        <p:blipFill>
          <a:blip r:embed="rId3"/>
          <a:stretch>
            <a:fillRect/>
          </a:stretch>
        </p:blipFill>
        <p:spPr>
          <a:xfrm>
            <a:off x="10091853" y="136525"/>
            <a:ext cx="1995813" cy="548060"/>
          </a:xfrm>
          <a:prstGeom prst="rect">
            <a:avLst/>
          </a:prstGeom>
        </p:spPr>
      </p:pic>
    </p:spTree>
    <p:extLst>
      <p:ext uri="{BB962C8B-B14F-4D97-AF65-F5344CB8AC3E}">
        <p14:creationId xmlns:p14="http://schemas.microsoft.com/office/powerpoint/2010/main" val="250006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96D982-E1A1-45B0-9C38-3B309B68CDE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C4E6767-1BA4-4617-8C6B-F1D7957B202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365B51-004A-49A3-9CE0-934C130C7B4E}"/>
              </a:ext>
            </a:extLst>
          </p:cNvPr>
          <p:cNvSpPr>
            <a:spLocks noGrp="1"/>
          </p:cNvSpPr>
          <p:nvPr>
            <p:ph type="dt" sz="half" idx="10"/>
          </p:nvPr>
        </p:nvSpPr>
        <p:spPr/>
        <p:txBody>
          <a:bodyPr/>
          <a:lstStyle/>
          <a:p>
            <a:fld id="{C8F1A214-A5DD-46EB-972A-C47DB8E22BE5}" type="datetimeFigureOut">
              <a:rPr kumimoji="1" lang="ja-JP" altLang="en-US" smtClean="0"/>
              <a:t>2020/1/29</a:t>
            </a:fld>
            <a:endParaRPr kumimoji="1" lang="ja-JP" altLang="en-US"/>
          </a:p>
        </p:txBody>
      </p:sp>
      <p:sp>
        <p:nvSpPr>
          <p:cNvPr id="5" name="フッター プレースホルダー 4">
            <a:extLst>
              <a:ext uri="{FF2B5EF4-FFF2-40B4-BE49-F238E27FC236}">
                <a16:creationId xmlns:a16="http://schemas.microsoft.com/office/drawing/2014/main" id="{CBB5DD3E-442B-4781-96A9-3D3B886B32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73C007-F0CA-473E-8A45-A0B01BAFAA1E}"/>
              </a:ext>
            </a:extLst>
          </p:cNvPr>
          <p:cNvSpPr>
            <a:spLocks noGrp="1"/>
          </p:cNvSpPr>
          <p:nvPr>
            <p:ph type="sldNum" sz="quarter" idx="12"/>
          </p:nvPr>
        </p:nvSpPr>
        <p:spPr/>
        <p:txBody>
          <a:bodyPr/>
          <a:lstStyle/>
          <a:p>
            <a:fld id="{6432DB0F-C03A-4A87-B35E-BA5958042754}" type="slidenum">
              <a:rPr kumimoji="1" lang="ja-JP" altLang="en-US" smtClean="0"/>
              <a:t>‹#›</a:t>
            </a:fld>
            <a:endParaRPr kumimoji="1" lang="ja-JP" altLang="en-US"/>
          </a:p>
        </p:txBody>
      </p:sp>
    </p:spTree>
    <p:extLst>
      <p:ext uri="{BB962C8B-B14F-4D97-AF65-F5344CB8AC3E}">
        <p14:creationId xmlns:p14="http://schemas.microsoft.com/office/powerpoint/2010/main" val="298945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3D6329A-26B6-4673-8318-6166EF7370E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8198D36-5522-47EB-B1B7-B0C3D7E4149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102057-EB95-47CB-81DD-604CC9AE5E31}"/>
              </a:ext>
            </a:extLst>
          </p:cNvPr>
          <p:cNvSpPr>
            <a:spLocks noGrp="1"/>
          </p:cNvSpPr>
          <p:nvPr>
            <p:ph type="dt" sz="half" idx="10"/>
          </p:nvPr>
        </p:nvSpPr>
        <p:spPr/>
        <p:txBody>
          <a:bodyPr/>
          <a:lstStyle/>
          <a:p>
            <a:fld id="{C8F1A214-A5DD-46EB-972A-C47DB8E22BE5}" type="datetimeFigureOut">
              <a:rPr kumimoji="1" lang="ja-JP" altLang="en-US" smtClean="0"/>
              <a:t>2020/1/29</a:t>
            </a:fld>
            <a:endParaRPr kumimoji="1" lang="ja-JP" altLang="en-US"/>
          </a:p>
        </p:txBody>
      </p:sp>
      <p:sp>
        <p:nvSpPr>
          <p:cNvPr id="5" name="フッター プレースホルダー 4">
            <a:extLst>
              <a:ext uri="{FF2B5EF4-FFF2-40B4-BE49-F238E27FC236}">
                <a16:creationId xmlns:a16="http://schemas.microsoft.com/office/drawing/2014/main" id="{67F40C91-03F9-410A-B994-7E65393F7E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A1857F-B3E1-4507-874B-07B18C2224B4}"/>
              </a:ext>
            </a:extLst>
          </p:cNvPr>
          <p:cNvSpPr>
            <a:spLocks noGrp="1"/>
          </p:cNvSpPr>
          <p:nvPr>
            <p:ph type="sldNum" sz="quarter" idx="12"/>
          </p:nvPr>
        </p:nvSpPr>
        <p:spPr/>
        <p:txBody>
          <a:bodyPr/>
          <a:lstStyle/>
          <a:p>
            <a:fld id="{6432DB0F-C03A-4A87-B35E-BA5958042754}" type="slidenum">
              <a:rPr kumimoji="1" lang="ja-JP" altLang="en-US" smtClean="0"/>
              <a:t>‹#›</a:t>
            </a:fld>
            <a:endParaRPr kumimoji="1" lang="ja-JP" altLang="en-US"/>
          </a:p>
        </p:txBody>
      </p:sp>
    </p:spTree>
    <p:extLst>
      <p:ext uri="{BB962C8B-B14F-4D97-AF65-F5344CB8AC3E}">
        <p14:creationId xmlns:p14="http://schemas.microsoft.com/office/powerpoint/2010/main" val="253601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61FD2-6D82-4E91-8D7D-F1D59AF503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0AA228-D377-44A3-8B26-8CDE0141F16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340122-D546-408E-8783-705780EA196F}"/>
              </a:ext>
            </a:extLst>
          </p:cNvPr>
          <p:cNvSpPr>
            <a:spLocks noGrp="1"/>
          </p:cNvSpPr>
          <p:nvPr>
            <p:ph type="dt" sz="half" idx="10"/>
          </p:nvPr>
        </p:nvSpPr>
        <p:spPr/>
        <p:txBody>
          <a:bodyPr/>
          <a:lstStyle/>
          <a:p>
            <a:fld id="{C8F1A214-A5DD-46EB-972A-C47DB8E22BE5}" type="datetimeFigureOut">
              <a:rPr kumimoji="1" lang="ja-JP" altLang="en-US" smtClean="0"/>
              <a:t>2020/1/29</a:t>
            </a:fld>
            <a:endParaRPr kumimoji="1" lang="ja-JP" altLang="en-US"/>
          </a:p>
        </p:txBody>
      </p:sp>
      <p:sp>
        <p:nvSpPr>
          <p:cNvPr id="5" name="フッター プレースホルダー 4">
            <a:extLst>
              <a:ext uri="{FF2B5EF4-FFF2-40B4-BE49-F238E27FC236}">
                <a16:creationId xmlns:a16="http://schemas.microsoft.com/office/drawing/2014/main" id="{1652AEA0-6D7D-4BB4-9978-02443D4867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650724-AA7D-4CDF-AB0A-78A017E7EB19}"/>
              </a:ext>
            </a:extLst>
          </p:cNvPr>
          <p:cNvSpPr>
            <a:spLocks noGrp="1"/>
          </p:cNvSpPr>
          <p:nvPr>
            <p:ph type="sldNum" sz="quarter" idx="12"/>
          </p:nvPr>
        </p:nvSpPr>
        <p:spPr/>
        <p:txBody>
          <a:bodyPr/>
          <a:lstStyle/>
          <a:p>
            <a:fld id="{6432DB0F-C03A-4A87-B35E-BA5958042754}" type="slidenum">
              <a:rPr kumimoji="1" lang="ja-JP" altLang="en-US" smtClean="0"/>
              <a:t>‹#›</a:t>
            </a:fld>
            <a:endParaRPr kumimoji="1" lang="ja-JP" altLang="en-US"/>
          </a:p>
        </p:txBody>
      </p:sp>
      <p:pic>
        <p:nvPicPr>
          <p:cNvPr id="7" name="図 6" descr="挿絵, 記号 が含まれている画像&#10;&#10;自動的に生成された説明">
            <a:extLst>
              <a:ext uri="{FF2B5EF4-FFF2-40B4-BE49-F238E27FC236}">
                <a16:creationId xmlns:a16="http://schemas.microsoft.com/office/drawing/2014/main" id="{7696958B-3AD4-4119-8DC3-C92777364F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50" y="136526"/>
            <a:ext cx="1201531" cy="985838"/>
          </a:xfrm>
          <a:prstGeom prst="rect">
            <a:avLst/>
          </a:prstGeom>
        </p:spPr>
      </p:pic>
      <p:pic>
        <p:nvPicPr>
          <p:cNvPr id="8" name="図 7">
            <a:extLst>
              <a:ext uri="{FF2B5EF4-FFF2-40B4-BE49-F238E27FC236}">
                <a16:creationId xmlns:a16="http://schemas.microsoft.com/office/drawing/2014/main" id="{062AA252-B5FA-4A8E-8319-BDF02FAB198B}"/>
              </a:ext>
            </a:extLst>
          </p:cNvPr>
          <p:cNvPicPr>
            <a:picLocks noChangeAspect="1"/>
          </p:cNvPicPr>
          <p:nvPr userDrawn="1"/>
        </p:nvPicPr>
        <p:blipFill>
          <a:blip r:embed="rId3"/>
          <a:stretch>
            <a:fillRect/>
          </a:stretch>
        </p:blipFill>
        <p:spPr>
          <a:xfrm>
            <a:off x="10091853" y="136525"/>
            <a:ext cx="1995813" cy="548060"/>
          </a:xfrm>
          <a:prstGeom prst="rect">
            <a:avLst/>
          </a:prstGeom>
        </p:spPr>
      </p:pic>
    </p:spTree>
    <p:extLst>
      <p:ext uri="{BB962C8B-B14F-4D97-AF65-F5344CB8AC3E}">
        <p14:creationId xmlns:p14="http://schemas.microsoft.com/office/powerpoint/2010/main" val="1748202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E8D18F-68FB-4D90-B509-320324FF116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BCDA24-9BE9-42EB-B835-3FE14ACC13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70857FF-B723-4411-BE77-9E0C8F93B570}"/>
              </a:ext>
            </a:extLst>
          </p:cNvPr>
          <p:cNvSpPr>
            <a:spLocks noGrp="1"/>
          </p:cNvSpPr>
          <p:nvPr>
            <p:ph type="dt" sz="half" idx="10"/>
          </p:nvPr>
        </p:nvSpPr>
        <p:spPr/>
        <p:txBody>
          <a:bodyPr/>
          <a:lstStyle/>
          <a:p>
            <a:fld id="{C8F1A214-A5DD-46EB-972A-C47DB8E22BE5}" type="datetimeFigureOut">
              <a:rPr kumimoji="1" lang="ja-JP" altLang="en-US" smtClean="0"/>
              <a:t>2020/1/29</a:t>
            </a:fld>
            <a:endParaRPr kumimoji="1" lang="ja-JP" altLang="en-US"/>
          </a:p>
        </p:txBody>
      </p:sp>
      <p:sp>
        <p:nvSpPr>
          <p:cNvPr id="5" name="フッター プレースホルダー 4">
            <a:extLst>
              <a:ext uri="{FF2B5EF4-FFF2-40B4-BE49-F238E27FC236}">
                <a16:creationId xmlns:a16="http://schemas.microsoft.com/office/drawing/2014/main" id="{335B357C-EAE6-4F86-BD28-40DF1FDA9B3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30371B-587C-4DAA-A0C7-AACA44284A63}"/>
              </a:ext>
            </a:extLst>
          </p:cNvPr>
          <p:cNvSpPr>
            <a:spLocks noGrp="1"/>
          </p:cNvSpPr>
          <p:nvPr>
            <p:ph type="sldNum" sz="quarter" idx="12"/>
          </p:nvPr>
        </p:nvSpPr>
        <p:spPr/>
        <p:txBody>
          <a:bodyPr/>
          <a:lstStyle/>
          <a:p>
            <a:fld id="{6432DB0F-C03A-4A87-B35E-BA5958042754}" type="slidenum">
              <a:rPr kumimoji="1" lang="ja-JP" altLang="en-US" smtClean="0"/>
              <a:t>‹#›</a:t>
            </a:fld>
            <a:endParaRPr kumimoji="1" lang="ja-JP" altLang="en-US"/>
          </a:p>
        </p:txBody>
      </p:sp>
    </p:spTree>
    <p:extLst>
      <p:ext uri="{BB962C8B-B14F-4D97-AF65-F5344CB8AC3E}">
        <p14:creationId xmlns:p14="http://schemas.microsoft.com/office/powerpoint/2010/main" val="350773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9A5A0A-7566-4A5F-96CD-B0D3CBEC72F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25AB6A-692A-4BC4-998B-98D08BD84B8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42EAC34-C36B-47C4-94AA-7267FEF9153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D8C5708-9882-40C9-80BB-968CAE689EDF}"/>
              </a:ext>
            </a:extLst>
          </p:cNvPr>
          <p:cNvSpPr>
            <a:spLocks noGrp="1"/>
          </p:cNvSpPr>
          <p:nvPr>
            <p:ph type="dt" sz="half" idx="10"/>
          </p:nvPr>
        </p:nvSpPr>
        <p:spPr/>
        <p:txBody>
          <a:bodyPr/>
          <a:lstStyle/>
          <a:p>
            <a:fld id="{C8F1A214-A5DD-46EB-972A-C47DB8E22BE5}" type="datetimeFigureOut">
              <a:rPr kumimoji="1" lang="ja-JP" altLang="en-US" smtClean="0"/>
              <a:t>2020/1/29</a:t>
            </a:fld>
            <a:endParaRPr kumimoji="1" lang="ja-JP" altLang="en-US"/>
          </a:p>
        </p:txBody>
      </p:sp>
      <p:sp>
        <p:nvSpPr>
          <p:cNvPr id="6" name="フッター プレースホルダー 5">
            <a:extLst>
              <a:ext uri="{FF2B5EF4-FFF2-40B4-BE49-F238E27FC236}">
                <a16:creationId xmlns:a16="http://schemas.microsoft.com/office/drawing/2014/main" id="{5AEDD030-30C6-43DE-AA1C-4FEEA059FE9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2FA9D9-ECCE-4619-9C53-FD58D00DDF01}"/>
              </a:ext>
            </a:extLst>
          </p:cNvPr>
          <p:cNvSpPr>
            <a:spLocks noGrp="1"/>
          </p:cNvSpPr>
          <p:nvPr>
            <p:ph type="sldNum" sz="quarter" idx="12"/>
          </p:nvPr>
        </p:nvSpPr>
        <p:spPr/>
        <p:txBody>
          <a:bodyPr/>
          <a:lstStyle/>
          <a:p>
            <a:fld id="{6432DB0F-C03A-4A87-B35E-BA5958042754}" type="slidenum">
              <a:rPr kumimoji="1" lang="ja-JP" altLang="en-US" smtClean="0"/>
              <a:t>‹#›</a:t>
            </a:fld>
            <a:endParaRPr kumimoji="1" lang="ja-JP" altLang="en-US"/>
          </a:p>
        </p:txBody>
      </p:sp>
    </p:spTree>
    <p:extLst>
      <p:ext uri="{BB962C8B-B14F-4D97-AF65-F5344CB8AC3E}">
        <p14:creationId xmlns:p14="http://schemas.microsoft.com/office/powerpoint/2010/main" val="266378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365899-7102-46B9-A58C-0F1CF9720E6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E5A949-7EA8-4650-BD24-8D0FA7B9BA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9CAB417-F13E-4629-A630-3C22EA4B1EF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9FAD4D9-4E64-4DE4-A116-72C3D2373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E03794F-7807-4118-8D5E-0196BAE4342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2A4ABE7-FB24-4961-8684-AB40CE23A8B1}"/>
              </a:ext>
            </a:extLst>
          </p:cNvPr>
          <p:cNvSpPr>
            <a:spLocks noGrp="1"/>
          </p:cNvSpPr>
          <p:nvPr>
            <p:ph type="dt" sz="half" idx="10"/>
          </p:nvPr>
        </p:nvSpPr>
        <p:spPr/>
        <p:txBody>
          <a:bodyPr/>
          <a:lstStyle/>
          <a:p>
            <a:fld id="{C8F1A214-A5DD-46EB-972A-C47DB8E22BE5}" type="datetimeFigureOut">
              <a:rPr kumimoji="1" lang="ja-JP" altLang="en-US" smtClean="0"/>
              <a:t>2020/1/29</a:t>
            </a:fld>
            <a:endParaRPr kumimoji="1" lang="ja-JP" altLang="en-US"/>
          </a:p>
        </p:txBody>
      </p:sp>
      <p:sp>
        <p:nvSpPr>
          <p:cNvPr id="8" name="フッター プレースホルダー 7">
            <a:extLst>
              <a:ext uri="{FF2B5EF4-FFF2-40B4-BE49-F238E27FC236}">
                <a16:creationId xmlns:a16="http://schemas.microsoft.com/office/drawing/2014/main" id="{E586F201-B87F-42F0-A7F8-2B3C88D7590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B22A737-FA1F-41D1-B038-560596CB817B}"/>
              </a:ext>
            </a:extLst>
          </p:cNvPr>
          <p:cNvSpPr>
            <a:spLocks noGrp="1"/>
          </p:cNvSpPr>
          <p:nvPr>
            <p:ph type="sldNum" sz="quarter" idx="12"/>
          </p:nvPr>
        </p:nvSpPr>
        <p:spPr/>
        <p:txBody>
          <a:bodyPr/>
          <a:lstStyle/>
          <a:p>
            <a:fld id="{6432DB0F-C03A-4A87-B35E-BA5958042754}" type="slidenum">
              <a:rPr kumimoji="1" lang="ja-JP" altLang="en-US" smtClean="0"/>
              <a:t>‹#›</a:t>
            </a:fld>
            <a:endParaRPr kumimoji="1" lang="ja-JP" altLang="en-US"/>
          </a:p>
        </p:txBody>
      </p:sp>
    </p:spTree>
    <p:extLst>
      <p:ext uri="{BB962C8B-B14F-4D97-AF65-F5344CB8AC3E}">
        <p14:creationId xmlns:p14="http://schemas.microsoft.com/office/powerpoint/2010/main" val="129538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91E48A-D65D-4590-ADAD-14B501757E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1F3DA0-D7EC-4D4B-8C28-0E9E2F4AD09B}"/>
              </a:ext>
            </a:extLst>
          </p:cNvPr>
          <p:cNvSpPr>
            <a:spLocks noGrp="1"/>
          </p:cNvSpPr>
          <p:nvPr>
            <p:ph type="dt" sz="half" idx="10"/>
          </p:nvPr>
        </p:nvSpPr>
        <p:spPr/>
        <p:txBody>
          <a:bodyPr/>
          <a:lstStyle/>
          <a:p>
            <a:fld id="{C8F1A214-A5DD-46EB-972A-C47DB8E22BE5}" type="datetimeFigureOut">
              <a:rPr kumimoji="1" lang="ja-JP" altLang="en-US" smtClean="0"/>
              <a:t>2020/1/29</a:t>
            </a:fld>
            <a:endParaRPr kumimoji="1" lang="ja-JP" altLang="en-US"/>
          </a:p>
        </p:txBody>
      </p:sp>
      <p:sp>
        <p:nvSpPr>
          <p:cNvPr id="4" name="フッター プレースホルダー 3">
            <a:extLst>
              <a:ext uri="{FF2B5EF4-FFF2-40B4-BE49-F238E27FC236}">
                <a16:creationId xmlns:a16="http://schemas.microsoft.com/office/drawing/2014/main" id="{C2FE333E-5960-4A76-AD94-4DC3ADAEC85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8BC0EF9-EDA4-482E-88FA-2C25ABF49418}"/>
              </a:ext>
            </a:extLst>
          </p:cNvPr>
          <p:cNvSpPr>
            <a:spLocks noGrp="1"/>
          </p:cNvSpPr>
          <p:nvPr>
            <p:ph type="sldNum" sz="quarter" idx="12"/>
          </p:nvPr>
        </p:nvSpPr>
        <p:spPr/>
        <p:txBody>
          <a:bodyPr/>
          <a:lstStyle/>
          <a:p>
            <a:fld id="{6432DB0F-C03A-4A87-B35E-BA5958042754}" type="slidenum">
              <a:rPr kumimoji="1" lang="ja-JP" altLang="en-US" smtClean="0"/>
              <a:t>‹#›</a:t>
            </a:fld>
            <a:endParaRPr kumimoji="1" lang="ja-JP" altLang="en-US"/>
          </a:p>
        </p:txBody>
      </p:sp>
    </p:spTree>
    <p:extLst>
      <p:ext uri="{BB962C8B-B14F-4D97-AF65-F5344CB8AC3E}">
        <p14:creationId xmlns:p14="http://schemas.microsoft.com/office/powerpoint/2010/main" val="147125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C6FA6DF-A484-4D33-A55E-50868D04E573}"/>
              </a:ext>
            </a:extLst>
          </p:cNvPr>
          <p:cNvSpPr>
            <a:spLocks noGrp="1"/>
          </p:cNvSpPr>
          <p:nvPr>
            <p:ph type="dt" sz="half" idx="10"/>
          </p:nvPr>
        </p:nvSpPr>
        <p:spPr/>
        <p:txBody>
          <a:bodyPr/>
          <a:lstStyle/>
          <a:p>
            <a:fld id="{C8F1A214-A5DD-46EB-972A-C47DB8E22BE5}" type="datetimeFigureOut">
              <a:rPr kumimoji="1" lang="ja-JP" altLang="en-US" smtClean="0"/>
              <a:t>2020/1/29</a:t>
            </a:fld>
            <a:endParaRPr kumimoji="1" lang="ja-JP" altLang="en-US"/>
          </a:p>
        </p:txBody>
      </p:sp>
      <p:sp>
        <p:nvSpPr>
          <p:cNvPr id="3" name="フッター プレースホルダー 2">
            <a:extLst>
              <a:ext uri="{FF2B5EF4-FFF2-40B4-BE49-F238E27FC236}">
                <a16:creationId xmlns:a16="http://schemas.microsoft.com/office/drawing/2014/main" id="{254A2C04-A985-4070-8495-11A5120B042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F6FAB9D-4241-4F9D-AB16-6F9F84EEF3ED}"/>
              </a:ext>
            </a:extLst>
          </p:cNvPr>
          <p:cNvSpPr>
            <a:spLocks noGrp="1"/>
          </p:cNvSpPr>
          <p:nvPr>
            <p:ph type="sldNum" sz="quarter" idx="12"/>
          </p:nvPr>
        </p:nvSpPr>
        <p:spPr/>
        <p:txBody>
          <a:bodyPr/>
          <a:lstStyle/>
          <a:p>
            <a:fld id="{6432DB0F-C03A-4A87-B35E-BA5958042754}" type="slidenum">
              <a:rPr kumimoji="1" lang="ja-JP" altLang="en-US" smtClean="0"/>
              <a:t>‹#›</a:t>
            </a:fld>
            <a:endParaRPr kumimoji="1" lang="ja-JP" altLang="en-US"/>
          </a:p>
        </p:txBody>
      </p:sp>
    </p:spTree>
    <p:extLst>
      <p:ext uri="{BB962C8B-B14F-4D97-AF65-F5344CB8AC3E}">
        <p14:creationId xmlns:p14="http://schemas.microsoft.com/office/powerpoint/2010/main" val="117815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B6BFE1-D37E-413A-8523-2804A3EF0FF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325F2B-5D69-46BE-B06E-1464CE65F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13FFAEE-143D-46B5-8D4A-BC66F1023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C3D7945-42F6-4899-8937-6A60A152BC2B}"/>
              </a:ext>
            </a:extLst>
          </p:cNvPr>
          <p:cNvSpPr>
            <a:spLocks noGrp="1"/>
          </p:cNvSpPr>
          <p:nvPr>
            <p:ph type="dt" sz="half" idx="10"/>
          </p:nvPr>
        </p:nvSpPr>
        <p:spPr/>
        <p:txBody>
          <a:bodyPr/>
          <a:lstStyle/>
          <a:p>
            <a:fld id="{C8F1A214-A5DD-46EB-972A-C47DB8E22BE5}" type="datetimeFigureOut">
              <a:rPr kumimoji="1" lang="ja-JP" altLang="en-US" smtClean="0"/>
              <a:t>2020/1/29</a:t>
            </a:fld>
            <a:endParaRPr kumimoji="1" lang="ja-JP" altLang="en-US"/>
          </a:p>
        </p:txBody>
      </p:sp>
      <p:sp>
        <p:nvSpPr>
          <p:cNvPr id="6" name="フッター プレースホルダー 5">
            <a:extLst>
              <a:ext uri="{FF2B5EF4-FFF2-40B4-BE49-F238E27FC236}">
                <a16:creationId xmlns:a16="http://schemas.microsoft.com/office/drawing/2014/main" id="{726DB4F4-6E09-4361-883D-5F87657673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7760BDE-105E-403C-ACF7-CBCD944C67E2}"/>
              </a:ext>
            </a:extLst>
          </p:cNvPr>
          <p:cNvSpPr>
            <a:spLocks noGrp="1"/>
          </p:cNvSpPr>
          <p:nvPr>
            <p:ph type="sldNum" sz="quarter" idx="12"/>
          </p:nvPr>
        </p:nvSpPr>
        <p:spPr/>
        <p:txBody>
          <a:bodyPr/>
          <a:lstStyle/>
          <a:p>
            <a:fld id="{6432DB0F-C03A-4A87-B35E-BA5958042754}" type="slidenum">
              <a:rPr kumimoji="1" lang="ja-JP" altLang="en-US" smtClean="0"/>
              <a:t>‹#›</a:t>
            </a:fld>
            <a:endParaRPr kumimoji="1" lang="ja-JP" altLang="en-US"/>
          </a:p>
        </p:txBody>
      </p:sp>
    </p:spTree>
    <p:extLst>
      <p:ext uri="{BB962C8B-B14F-4D97-AF65-F5344CB8AC3E}">
        <p14:creationId xmlns:p14="http://schemas.microsoft.com/office/powerpoint/2010/main" val="358790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F36EE-6988-4D71-95E5-58E6680E53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A3CE4B0-79DC-4886-9654-3525CB28ED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EAB1EBB-2688-4FBF-BD54-1D66339D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B0BAC79-D04F-4DC9-9C55-78EBEDF760DD}"/>
              </a:ext>
            </a:extLst>
          </p:cNvPr>
          <p:cNvSpPr>
            <a:spLocks noGrp="1"/>
          </p:cNvSpPr>
          <p:nvPr>
            <p:ph type="dt" sz="half" idx="10"/>
          </p:nvPr>
        </p:nvSpPr>
        <p:spPr/>
        <p:txBody>
          <a:bodyPr/>
          <a:lstStyle/>
          <a:p>
            <a:fld id="{C8F1A214-A5DD-46EB-972A-C47DB8E22BE5}" type="datetimeFigureOut">
              <a:rPr kumimoji="1" lang="ja-JP" altLang="en-US" smtClean="0"/>
              <a:t>2020/1/29</a:t>
            </a:fld>
            <a:endParaRPr kumimoji="1" lang="ja-JP" altLang="en-US"/>
          </a:p>
        </p:txBody>
      </p:sp>
      <p:sp>
        <p:nvSpPr>
          <p:cNvPr id="6" name="フッター プレースホルダー 5">
            <a:extLst>
              <a:ext uri="{FF2B5EF4-FFF2-40B4-BE49-F238E27FC236}">
                <a16:creationId xmlns:a16="http://schemas.microsoft.com/office/drawing/2014/main" id="{A355DDCC-2B70-45B7-AD1C-F2955F7825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C49BC7-CE15-4FF4-9165-139DF4055F40}"/>
              </a:ext>
            </a:extLst>
          </p:cNvPr>
          <p:cNvSpPr>
            <a:spLocks noGrp="1"/>
          </p:cNvSpPr>
          <p:nvPr>
            <p:ph type="sldNum" sz="quarter" idx="12"/>
          </p:nvPr>
        </p:nvSpPr>
        <p:spPr/>
        <p:txBody>
          <a:bodyPr/>
          <a:lstStyle/>
          <a:p>
            <a:fld id="{6432DB0F-C03A-4A87-B35E-BA5958042754}" type="slidenum">
              <a:rPr kumimoji="1" lang="ja-JP" altLang="en-US" smtClean="0"/>
              <a:t>‹#›</a:t>
            </a:fld>
            <a:endParaRPr kumimoji="1" lang="ja-JP" altLang="en-US"/>
          </a:p>
        </p:txBody>
      </p:sp>
    </p:spTree>
    <p:extLst>
      <p:ext uri="{BB962C8B-B14F-4D97-AF65-F5344CB8AC3E}">
        <p14:creationId xmlns:p14="http://schemas.microsoft.com/office/powerpoint/2010/main" val="2178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23FF2C-824E-49DF-87C4-422A6AEEE9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1F9359-B0B8-4378-8001-CDCC37D13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6CF10A-6F08-4AE2-A4EB-94E9BEF3BF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1A214-A5DD-46EB-972A-C47DB8E22BE5}" type="datetimeFigureOut">
              <a:rPr kumimoji="1" lang="ja-JP" altLang="en-US" smtClean="0"/>
              <a:t>2020/1/29</a:t>
            </a:fld>
            <a:endParaRPr kumimoji="1" lang="ja-JP" altLang="en-US"/>
          </a:p>
        </p:txBody>
      </p:sp>
      <p:sp>
        <p:nvSpPr>
          <p:cNvPr id="5" name="フッター プレースホルダー 4">
            <a:extLst>
              <a:ext uri="{FF2B5EF4-FFF2-40B4-BE49-F238E27FC236}">
                <a16:creationId xmlns:a16="http://schemas.microsoft.com/office/drawing/2014/main" id="{07269B40-84A8-49D8-AE13-1987D51FB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8EBFBA5-F037-4C8A-B82D-13ACFC08D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2DB0F-C03A-4A87-B35E-BA5958042754}" type="slidenum">
              <a:rPr kumimoji="1" lang="ja-JP" altLang="en-US" smtClean="0"/>
              <a:t>‹#›</a:t>
            </a:fld>
            <a:endParaRPr kumimoji="1" lang="ja-JP" altLang="en-US"/>
          </a:p>
        </p:txBody>
      </p:sp>
    </p:spTree>
    <p:extLst>
      <p:ext uri="{BB962C8B-B14F-4D97-AF65-F5344CB8AC3E}">
        <p14:creationId xmlns:p14="http://schemas.microsoft.com/office/powerpoint/2010/main" val="1086580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arts.isas.jaxa.jp/about.html.j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nside.c-soda.isas.jaxa.jp/dan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darts.isas.jaxa.jp/astro/quer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darts.isas.jaxa.jp/pub/doi/VCO-00002.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sas.jaxa.jp/en/researchers/data-policy/" TargetMode="External"/><Relationship Id="rId2" Type="http://schemas.openxmlformats.org/officeDocument/2006/relationships/hyperlink" Target="http://www.isas.jaxa.jp/researchers/data-polic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38639B-B7D8-4772-9099-43CDAD28AB9A}"/>
              </a:ext>
            </a:extLst>
          </p:cNvPr>
          <p:cNvSpPr>
            <a:spLocks noGrp="1"/>
          </p:cNvSpPr>
          <p:nvPr>
            <p:ph type="ctrTitle"/>
          </p:nvPr>
        </p:nvSpPr>
        <p:spPr/>
        <p:txBody>
          <a:bodyPr/>
          <a:lstStyle/>
          <a:p>
            <a:r>
              <a:rPr lang="ja-JP" altLang="en-US" dirty="0"/>
              <a:t>宇宙研</a:t>
            </a:r>
            <a:r>
              <a:rPr lang="en-US" altLang="ja-JP" dirty="0"/>
              <a:t>DARTS/C-SODA</a:t>
            </a:r>
            <a:r>
              <a:rPr lang="ja-JP" altLang="en-US" dirty="0"/>
              <a:t>の紹介</a:t>
            </a:r>
            <a:endParaRPr kumimoji="1" lang="ja-JP" altLang="en-US" dirty="0"/>
          </a:p>
        </p:txBody>
      </p:sp>
      <p:sp>
        <p:nvSpPr>
          <p:cNvPr id="3" name="字幕 2">
            <a:extLst>
              <a:ext uri="{FF2B5EF4-FFF2-40B4-BE49-F238E27FC236}">
                <a16:creationId xmlns:a16="http://schemas.microsoft.com/office/drawing/2014/main" id="{AF3D77EE-E3EF-49C8-9C1F-BAD95F599A9C}"/>
              </a:ext>
            </a:extLst>
          </p:cNvPr>
          <p:cNvSpPr>
            <a:spLocks noGrp="1"/>
          </p:cNvSpPr>
          <p:nvPr>
            <p:ph type="subTitle" idx="1"/>
          </p:nvPr>
        </p:nvSpPr>
        <p:spPr>
          <a:xfrm>
            <a:off x="1524000" y="3900702"/>
            <a:ext cx="9144000" cy="1834935"/>
          </a:xfrm>
        </p:spPr>
        <p:txBody>
          <a:bodyPr>
            <a:normAutofit fontScale="92500" lnSpcReduction="20000"/>
          </a:bodyPr>
          <a:lstStyle/>
          <a:p>
            <a:r>
              <a:rPr kumimoji="1" lang="en-US" altLang="ja-JP" dirty="0"/>
              <a:t>2020-01-29</a:t>
            </a:r>
          </a:p>
          <a:p>
            <a:r>
              <a:rPr lang="en-US" altLang="ja-JP" dirty="0"/>
              <a:t>JAXA</a:t>
            </a:r>
            <a:r>
              <a:rPr lang="ja-JP" altLang="en-US" dirty="0"/>
              <a:t>宇宙科学研究所 </a:t>
            </a:r>
            <a:r>
              <a:rPr lang="en-US" altLang="ja-JP" dirty="0"/>
              <a:t>(ISAS)</a:t>
            </a:r>
          </a:p>
          <a:p>
            <a:r>
              <a:rPr lang="ja-JP" altLang="en-US" dirty="0"/>
              <a:t>宇宙物理学研究系</a:t>
            </a:r>
            <a:endParaRPr lang="en-US" altLang="ja-JP" dirty="0"/>
          </a:p>
          <a:p>
            <a:r>
              <a:rPr lang="ja-JP" altLang="en-US" dirty="0"/>
              <a:t>科学衛星運用・データ利用ユニット</a:t>
            </a:r>
            <a:r>
              <a:rPr lang="en-US" altLang="ja-JP" dirty="0"/>
              <a:t>(C-SODA)</a:t>
            </a:r>
          </a:p>
          <a:p>
            <a:r>
              <a:rPr kumimoji="1" lang="ja-JP" altLang="en-US" dirty="0"/>
              <a:t>海老沢　研</a:t>
            </a:r>
          </a:p>
        </p:txBody>
      </p:sp>
    </p:spTree>
    <p:extLst>
      <p:ext uri="{BB962C8B-B14F-4D97-AF65-F5344CB8AC3E}">
        <p14:creationId xmlns:p14="http://schemas.microsoft.com/office/powerpoint/2010/main" val="257412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4747ED4-67E1-4958-A21C-5775AB2D9931}"/>
              </a:ext>
            </a:extLst>
          </p:cNvPr>
          <p:cNvSpPr>
            <a:spLocks noGrp="1"/>
          </p:cNvSpPr>
          <p:nvPr>
            <p:ph idx="1"/>
          </p:nvPr>
        </p:nvSpPr>
        <p:spPr>
          <a:xfrm>
            <a:off x="838200" y="1371600"/>
            <a:ext cx="10515600" cy="4850780"/>
          </a:xfrm>
        </p:spPr>
        <p:txBody>
          <a:bodyPr>
            <a:normAutofit/>
          </a:bodyPr>
          <a:lstStyle/>
          <a:p>
            <a:pPr fontAlgn="base">
              <a:lnSpc>
                <a:spcPct val="110000"/>
              </a:lnSpc>
            </a:pPr>
            <a:r>
              <a:rPr lang="ja-JP" altLang="en-US" sz="3000" dirty="0"/>
              <a:t>データ保存の考え方</a:t>
            </a:r>
          </a:p>
          <a:p>
            <a:pPr lvl="1" fontAlgn="base"/>
            <a:r>
              <a:rPr lang="ja-JP" altLang="en-US" dirty="0"/>
              <a:t>宇宙科学研究所は、原則としてすべてのデータを可能な限り保存しますが、コストやリソースの観点から、データを廃棄せざるを得ない場合もあります。以下に、データ保存についての考え方を示します。</a:t>
            </a:r>
          </a:p>
          <a:p>
            <a:pPr lvl="1" fontAlgn="base"/>
            <a:r>
              <a:rPr lang="ja-JP" altLang="en-US" dirty="0">
                <a:solidFill>
                  <a:srgbClr val="FF0000"/>
                </a:solidFill>
              </a:rPr>
              <a:t>公開データは、⻑期間保管する。</a:t>
            </a:r>
          </a:p>
          <a:p>
            <a:pPr lvl="1" fontAlgn="base"/>
            <a:r>
              <a:rPr lang="ja-JP" altLang="en-US" dirty="0">
                <a:solidFill>
                  <a:srgbClr val="FF0000"/>
                </a:solidFill>
              </a:rPr>
              <a:t>原理的に再現できないデータは、⻑期間保管する。</a:t>
            </a:r>
          </a:p>
          <a:p>
            <a:pPr lvl="1" fontAlgn="base"/>
            <a:r>
              <a:rPr lang="ja-JP" altLang="en-US" dirty="0">
                <a:solidFill>
                  <a:srgbClr val="FF0000"/>
                </a:solidFill>
              </a:rPr>
              <a:t>データ処理によって観測データや工学データなどを再現するための源泉データは、できるだけ再処理が可能な状態で、⻑期間保管する。</a:t>
            </a:r>
          </a:p>
          <a:p>
            <a:pPr lvl="1" fontAlgn="base"/>
            <a:r>
              <a:rPr lang="ja-JP" altLang="en-US" dirty="0"/>
              <a:t>原理的に再現できるが、再現に大きなコストがかかるデータは、できるだけ廃棄しない。</a:t>
            </a:r>
          </a:p>
          <a:p>
            <a:pPr lvl="1" fontAlgn="base"/>
            <a:r>
              <a:rPr lang="ja-JP" altLang="en-US" dirty="0"/>
              <a:t>データ処理、実験、計算等によって比較的容易に再現できるデータは、廃棄する可能性がある。</a:t>
            </a:r>
          </a:p>
        </p:txBody>
      </p:sp>
      <p:sp>
        <p:nvSpPr>
          <p:cNvPr id="6" name="タイトル 1">
            <a:extLst>
              <a:ext uri="{FF2B5EF4-FFF2-40B4-BE49-F238E27FC236}">
                <a16:creationId xmlns:a16="http://schemas.microsoft.com/office/drawing/2014/main" id="{2714C3E6-71E1-4F72-80C0-6DEC6C6E7356}"/>
              </a:ext>
            </a:extLst>
          </p:cNvPr>
          <p:cNvSpPr>
            <a:spLocks noGrp="1"/>
          </p:cNvSpPr>
          <p:nvPr>
            <p:ph type="title"/>
          </p:nvPr>
        </p:nvSpPr>
        <p:spPr>
          <a:xfrm>
            <a:off x="838200" y="365125"/>
            <a:ext cx="10515600" cy="1325563"/>
          </a:xfrm>
        </p:spPr>
        <p:txBody>
          <a:bodyPr/>
          <a:lstStyle/>
          <a:p>
            <a:r>
              <a:rPr kumimoji="1" lang="ja-JP" altLang="en-US" dirty="0"/>
              <a:t>データポリシーから抜粋</a:t>
            </a:r>
          </a:p>
        </p:txBody>
      </p:sp>
      <p:sp>
        <p:nvSpPr>
          <p:cNvPr id="7" name="吹き出し: 四角形 6">
            <a:extLst>
              <a:ext uri="{FF2B5EF4-FFF2-40B4-BE49-F238E27FC236}">
                <a16:creationId xmlns:a16="http://schemas.microsoft.com/office/drawing/2014/main" id="{E694A6A5-D3A2-49A0-9D95-E6B13BE3B676}"/>
              </a:ext>
            </a:extLst>
          </p:cNvPr>
          <p:cNvSpPr/>
          <p:nvPr/>
        </p:nvSpPr>
        <p:spPr>
          <a:xfrm>
            <a:off x="8430322" y="5629275"/>
            <a:ext cx="2356741" cy="863600"/>
          </a:xfrm>
          <a:prstGeom prst="wedgeRectCallout">
            <a:avLst>
              <a:gd name="adj1" fmla="val -92738"/>
              <a:gd name="adj2" fmla="val -20971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FF0000"/>
                </a:solidFill>
              </a:rPr>
              <a:t>DARTS</a:t>
            </a:r>
            <a:r>
              <a:rPr kumimoji="1" lang="ja-JP" altLang="en-US" sz="2400" dirty="0">
                <a:solidFill>
                  <a:srgbClr val="FF0000"/>
                </a:solidFill>
              </a:rPr>
              <a:t>の役割</a:t>
            </a:r>
          </a:p>
        </p:txBody>
      </p:sp>
    </p:spTree>
    <p:extLst>
      <p:ext uri="{BB962C8B-B14F-4D97-AF65-F5344CB8AC3E}">
        <p14:creationId xmlns:p14="http://schemas.microsoft.com/office/powerpoint/2010/main" val="233812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E01E4-A51B-4A3F-85CB-34B1547EC3A2}"/>
              </a:ext>
            </a:extLst>
          </p:cNvPr>
          <p:cNvSpPr>
            <a:spLocks noGrp="1"/>
          </p:cNvSpPr>
          <p:nvPr>
            <p:ph type="title"/>
          </p:nvPr>
        </p:nvSpPr>
        <p:spPr/>
        <p:txBody>
          <a:bodyPr/>
          <a:lstStyle/>
          <a:p>
            <a:r>
              <a:rPr kumimoji="1" lang="ja-JP" altLang="en-US" dirty="0"/>
              <a:t>話の内容</a:t>
            </a:r>
          </a:p>
        </p:txBody>
      </p:sp>
      <p:sp>
        <p:nvSpPr>
          <p:cNvPr id="3" name="コンテンツ プレースホルダー 2">
            <a:extLst>
              <a:ext uri="{FF2B5EF4-FFF2-40B4-BE49-F238E27FC236}">
                <a16:creationId xmlns:a16="http://schemas.microsoft.com/office/drawing/2014/main" id="{0430E0C3-1B3A-4D25-928C-4AAD1396802D}"/>
              </a:ext>
            </a:extLst>
          </p:cNvPr>
          <p:cNvSpPr>
            <a:spLocks noGrp="1"/>
          </p:cNvSpPr>
          <p:nvPr>
            <p:ph idx="1"/>
          </p:nvPr>
        </p:nvSpPr>
        <p:spPr/>
        <p:txBody>
          <a:bodyPr/>
          <a:lstStyle/>
          <a:p>
            <a:pPr marL="514350" indent="-514350">
              <a:buFont typeface="+mj-lt"/>
              <a:buAutoNum type="arabicPeriod"/>
            </a:pPr>
            <a:r>
              <a:rPr kumimoji="1" lang="ja-JP" altLang="en-US" dirty="0"/>
              <a:t>組織 </a:t>
            </a:r>
            <a:r>
              <a:rPr kumimoji="1" lang="en-US" altLang="ja-JP" dirty="0"/>
              <a:t>(JAXA, ISAS, C-SODA)</a:t>
            </a:r>
          </a:p>
          <a:p>
            <a:pPr marL="514350" indent="-514350">
              <a:buFont typeface="+mj-lt"/>
              <a:buAutoNum type="arabicPeriod"/>
            </a:pPr>
            <a:r>
              <a:rPr kumimoji="1" lang="ja-JP" altLang="en-US" dirty="0"/>
              <a:t>データポリシー</a:t>
            </a:r>
            <a:endParaRPr kumimoji="1" lang="en-US" altLang="ja-JP" dirty="0"/>
          </a:p>
          <a:p>
            <a:pPr marL="514350" indent="-514350">
              <a:buFont typeface="+mj-lt"/>
              <a:buAutoNum type="arabicPeriod"/>
            </a:pPr>
            <a:r>
              <a:rPr lang="en-US" altLang="ja-JP" b="1" dirty="0"/>
              <a:t>DARTS</a:t>
            </a:r>
            <a:r>
              <a:rPr lang="ja-JP" altLang="en-US" b="1" dirty="0"/>
              <a:t>の役割</a:t>
            </a:r>
            <a:endParaRPr lang="en-US" altLang="ja-JP" b="1" dirty="0"/>
          </a:p>
          <a:p>
            <a:pPr marL="514350" indent="-514350">
              <a:buFont typeface="+mj-lt"/>
              <a:buAutoNum type="arabicPeriod"/>
            </a:pPr>
            <a:r>
              <a:rPr lang="ja-JP" altLang="en-US" dirty="0"/>
              <a:t>「プロジェクト」との関係</a:t>
            </a:r>
            <a:endParaRPr lang="en-US" altLang="ja-JP" dirty="0"/>
          </a:p>
          <a:p>
            <a:pPr marL="514350" indent="-514350">
              <a:buFont typeface="+mj-lt"/>
              <a:buAutoNum type="arabicPeriod"/>
            </a:pPr>
            <a:r>
              <a:rPr lang="en-US" altLang="ja-JP" dirty="0"/>
              <a:t>DARTS</a:t>
            </a:r>
            <a:r>
              <a:rPr lang="ja-JP" altLang="en-US" dirty="0"/>
              <a:t>が利用する計算機群</a:t>
            </a:r>
            <a:endParaRPr lang="en-US" altLang="ja-JP" dirty="0"/>
          </a:p>
          <a:p>
            <a:pPr marL="514350" indent="-514350">
              <a:buFont typeface="+mj-lt"/>
              <a:buAutoNum type="arabicPeriod"/>
            </a:pPr>
            <a:r>
              <a:rPr lang="en-US" altLang="ja-JP" dirty="0"/>
              <a:t>DARTS</a:t>
            </a:r>
            <a:r>
              <a:rPr lang="ja-JP" altLang="en-US" dirty="0"/>
              <a:t>の長期計画</a:t>
            </a:r>
            <a:endParaRPr lang="en-US" altLang="ja-JP" dirty="0"/>
          </a:p>
          <a:p>
            <a:pPr marL="514350" indent="-514350">
              <a:buFont typeface="+mj-lt"/>
              <a:buAutoNum type="arabicPeriod"/>
            </a:pPr>
            <a:r>
              <a:rPr lang="ja-JP" altLang="en-US" dirty="0"/>
              <a:t>アプリケーションの例</a:t>
            </a:r>
            <a:endParaRPr lang="en-US" altLang="ja-JP" dirty="0"/>
          </a:p>
          <a:p>
            <a:pPr marL="514350" indent="-514350">
              <a:buFont typeface="+mj-lt"/>
              <a:buAutoNum type="arabicPeriod"/>
            </a:pPr>
            <a:r>
              <a:rPr lang="ja-JP" altLang="en-US" dirty="0"/>
              <a:t>外部機関との連携</a:t>
            </a:r>
            <a:endParaRPr lang="en-US" altLang="ja-JP" dirty="0"/>
          </a:p>
          <a:p>
            <a:endParaRPr kumimoji="1" lang="ja-JP" altLang="en-US" dirty="0"/>
          </a:p>
        </p:txBody>
      </p:sp>
    </p:spTree>
    <p:extLst>
      <p:ext uri="{BB962C8B-B14F-4D97-AF65-F5344CB8AC3E}">
        <p14:creationId xmlns:p14="http://schemas.microsoft.com/office/powerpoint/2010/main" val="3546013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ABBA26-8CEB-4ECB-8DD0-6BD85ADFD149}"/>
              </a:ext>
            </a:extLst>
          </p:cNvPr>
          <p:cNvSpPr>
            <a:spLocks noGrp="1"/>
          </p:cNvSpPr>
          <p:nvPr>
            <p:ph type="title"/>
          </p:nvPr>
        </p:nvSpPr>
        <p:spPr/>
        <p:txBody>
          <a:bodyPr/>
          <a:lstStyle/>
          <a:p>
            <a:r>
              <a:rPr kumimoji="1" lang="en-US" altLang="ja-JP" dirty="0"/>
              <a:t>3. DARTS</a:t>
            </a:r>
            <a:r>
              <a:rPr kumimoji="1" lang="ja-JP" altLang="en-US" dirty="0"/>
              <a:t>の役割</a:t>
            </a:r>
          </a:p>
        </p:txBody>
      </p:sp>
      <p:sp>
        <p:nvSpPr>
          <p:cNvPr id="3" name="コンテンツ プレースホルダー 2">
            <a:extLst>
              <a:ext uri="{FF2B5EF4-FFF2-40B4-BE49-F238E27FC236}">
                <a16:creationId xmlns:a16="http://schemas.microsoft.com/office/drawing/2014/main" id="{A9F2EBE4-3AD9-450F-BBD4-66188C56AAEB}"/>
              </a:ext>
            </a:extLst>
          </p:cNvPr>
          <p:cNvSpPr>
            <a:spLocks noGrp="1"/>
          </p:cNvSpPr>
          <p:nvPr>
            <p:ph idx="1"/>
          </p:nvPr>
        </p:nvSpPr>
        <p:spPr>
          <a:xfrm>
            <a:off x="838200" y="1825625"/>
            <a:ext cx="10515600" cy="2046288"/>
          </a:xfrm>
        </p:spPr>
        <p:txBody>
          <a:bodyPr>
            <a:normAutofit fontScale="85000" lnSpcReduction="10000"/>
          </a:bodyPr>
          <a:lstStyle/>
          <a:p>
            <a:r>
              <a:rPr lang="en-US" altLang="ja-JP" dirty="0"/>
              <a:t>DARTS</a:t>
            </a:r>
            <a:r>
              <a:rPr lang="ja-JP" altLang="en-US" dirty="0"/>
              <a:t>は主に、</a:t>
            </a:r>
            <a:r>
              <a:rPr lang="en-US" altLang="ja-JP" dirty="0"/>
              <a:t>JAXA</a:t>
            </a:r>
            <a:r>
              <a:rPr lang="ja-JP" altLang="en-US" dirty="0"/>
              <a:t>の宇宙科学ミッション（天文学</a:t>
            </a:r>
            <a:r>
              <a:rPr lang="en-US" altLang="ja-JP" dirty="0"/>
              <a:t>[X</a:t>
            </a:r>
            <a:r>
              <a:rPr lang="ja-JP" altLang="en-US" dirty="0"/>
              <a:t>線、電波、赤外線</a:t>
            </a:r>
            <a:r>
              <a:rPr lang="en-US" altLang="ja-JP" dirty="0"/>
              <a:t>]</a:t>
            </a:r>
            <a:r>
              <a:rPr lang="ja-JP" altLang="en-US" dirty="0"/>
              <a:t>、太陽物理学、太陽地球系物理学、月惑星科学）による高次プロダクトをアーカイブしています。また、国際宇宙ステーション </a:t>
            </a:r>
            <a:r>
              <a:rPr lang="en-US" altLang="ja-JP" dirty="0"/>
              <a:t>(ISS) </a:t>
            </a:r>
            <a:r>
              <a:rPr lang="ja-JP" altLang="en-US" dirty="0"/>
              <a:t>が取得した微小重力データもアーカイブしています。それ以外にも、関連する国内外の機関が取得したデータをアーカイブするとともに、データ利用を推進するための様々なサービスを提供しています。</a:t>
            </a:r>
            <a:endParaRPr kumimoji="1" lang="ja-JP" altLang="en-US" dirty="0"/>
          </a:p>
        </p:txBody>
      </p:sp>
      <p:sp>
        <p:nvSpPr>
          <p:cNvPr id="4" name="テキスト ボックス 3">
            <a:extLst>
              <a:ext uri="{FF2B5EF4-FFF2-40B4-BE49-F238E27FC236}">
                <a16:creationId xmlns:a16="http://schemas.microsoft.com/office/drawing/2014/main" id="{C4A05381-6098-46F7-ACF6-6AC83CCEE83F}"/>
              </a:ext>
            </a:extLst>
          </p:cNvPr>
          <p:cNvSpPr txBox="1"/>
          <p:nvPr/>
        </p:nvSpPr>
        <p:spPr>
          <a:xfrm>
            <a:off x="7758113" y="6482131"/>
            <a:ext cx="4201791" cy="369332"/>
          </a:xfrm>
          <a:prstGeom prst="rect">
            <a:avLst/>
          </a:prstGeom>
          <a:noFill/>
        </p:spPr>
        <p:txBody>
          <a:bodyPr wrap="none" rtlCol="0">
            <a:spAutoFit/>
          </a:bodyPr>
          <a:lstStyle/>
          <a:p>
            <a:r>
              <a:rPr lang="en-US" altLang="ja-JP" dirty="0">
                <a:hlinkClick r:id="rId2"/>
              </a:rPr>
              <a:t>http://darts.isas.jaxa.jp/about.html.ja</a:t>
            </a:r>
            <a:endParaRPr kumimoji="1" lang="ja-JP" altLang="en-US" dirty="0"/>
          </a:p>
        </p:txBody>
      </p:sp>
      <p:pic>
        <p:nvPicPr>
          <p:cNvPr id="5" name="図 4">
            <a:extLst>
              <a:ext uri="{FF2B5EF4-FFF2-40B4-BE49-F238E27FC236}">
                <a16:creationId xmlns:a16="http://schemas.microsoft.com/office/drawing/2014/main" id="{3B0F9954-9E15-40B2-A0EB-14777CE892D5}"/>
              </a:ext>
            </a:extLst>
          </p:cNvPr>
          <p:cNvPicPr>
            <a:picLocks noChangeAspect="1"/>
          </p:cNvPicPr>
          <p:nvPr/>
        </p:nvPicPr>
        <p:blipFill>
          <a:blip r:embed="rId3"/>
          <a:stretch>
            <a:fillRect/>
          </a:stretch>
        </p:blipFill>
        <p:spPr>
          <a:xfrm>
            <a:off x="447492" y="3946285"/>
            <a:ext cx="9411516" cy="2461473"/>
          </a:xfrm>
          <a:prstGeom prst="rect">
            <a:avLst/>
          </a:prstGeom>
        </p:spPr>
      </p:pic>
    </p:spTree>
    <p:extLst>
      <p:ext uri="{BB962C8B-B14F-4D97-AF65-F5344CB8AC3E}">
        <p14:creationId xmlns:p14="http://schemas.microsoft.com/office/powerpoint/2010/main" val="387253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E01E4-A51B-4A3F-85CB-34B1547EC3A2}"/>
              </a:ext>
            </a:extLst>
          </p:cNvPr>
          <p:cNvSpPr>
            <a:spLocks noGrp="1"/>
          </p:cNvSpPr>
          <p:nvPr>
            <p:ph type="title"/>
          </p:nvPr>
        </p:nvSpPr>
        <p:spPr/>
        <p:txBody>
          <a:bodyPr/>
          <a:lstStyle/>
          <a:p>
            <a:r>
              <a:rPr kumimoji="1" lang="ja-JP" altLang="en-US" dirty="0"/>
              <a:t>話の内容</a:t>
            </a:r>
          </a:p>
        </p:txBody>
      </p:sp>
      <p:sp>
        <p:nvSpPr>
          <p:cNvPr id="3" name="コンテンツ プレースホルダー 2">
            <a:extLst>
              <a:ext uri="{FF2B5EF4-FFF2-40B4-BE49-F238E27FC236}">
                <a16:creationId xmlns:a16="http://schemas.microsoft.com/office/drawing/2014/main" id="{0430E0C3-1B3A-4D25-928C-4AAD1396802D}"/>
              </a:ext>
            </a:extLst>
          </p:cNvPr>
          <p:cNvSpPr>
            <a:spLocks noGrp="1"/>
          </p:cNvSpPr>
          <p:nvPr>
            <p:ph idx="1"/>
          </p:nvPr>
        </p:nvSpPr>
        <p:spPr/>
        <p:txBody>
          <a:bodyPr/>
          <a:lstStyle/>
          <a:p>
            <a:pPr marL="514350" indent="-514350">
              <a:buFont typeface="+mj-lt"/>
              <a:buAutoNum type="arabicPeriod"/>
            </a:pPr>
            <a:r>
              <a:rPr kumimoji="1" lang="ja-JP" altLang="en-US" dirty="0"/>
              <a:t>組織 </a:t>
            </a:r>
            <a:r>
              <a:rPr kumimoji="1" lang="en-US" altLang="ja-JP" dirty="0"/>
              <a:t>(JAXA, ISAS, C-SODA)</a:t>
            </a:r>
          </a:p>
          <a:p>
            <a:pPr marL="514350" indent="-514350">
              <a:buFont typeface="+mj-lt"/>
              <a:buAutoNum type="arabicPeriod"/>
            </a:pPr>
            <a:r>
              <a:rPr kumimoji="1" lang="ja-JP" altLang="en-US" dirty="0"/>
              <a:t>データポリシー</a:t>
            </a:r>
            <a:endParaRPr kumimoji="1" lang="en-US" altLang="ja-JP" dirty="0"/>
          </a:p>
          <a:p>
            <a:pPr marL="514350" indent="-514350">
              <a:buFont typeface="+mj-lt"/>
              <a:buAutoNum type="arabicPeriod"/>
            </a:pPr>
            <a:r>
              <a:rPr lang="en-US" altLang="ja-JP" dirty="0"/>
              <a:t>DARTS</a:t>
            </a:r>
            <a:r>
              <a:rPr lang="ja-JP" altLang="en-US" dirty="0"/>
              <a:t>の役割</a:t>
            </a:r>
            <a:endParaRPr lang="en-US" altLang="ja-JP" dirty="0"/>
          </a:p>
          <a:p>
            <a:pPr marL="514350" indent="-514350">
              <a:buFont typeface="+mj-lt"/>
              <a:buAutoNum type="arabicPeriod"/>
            </a:pPr>
            <a:r>
              <a:rPr lang="ja-JP" altLang="en-US" b="1" dirty="0"/>
              <a:t>「プロジェクト」との関係</a:t>
            </a:r>
            <a:endParaRPr lang="en-US" altLang="ja-JP" b="1" dirty="0"/>
          </a:p>
          <a:p>
            <a:pPr marL="514350" indent="-514350">
              <a:buFont typeface="+mj-lt"/>
              <a:buAutoNum type="arabicPeriod"/>
            </a:pPr>
            <a:r>
              <a:rPr lang="en-US" altLang="ja-JP" dirty="0"/>
              <a:t>DARTS</a:t>
            </a:r>
            <a:r>
              <a:rPr lang="ja-JP" altLang="en-US" dirty="0"/>
              <a:t>が利用する計算機群</a:t>
            </a:r>
            <a:endParaRPr lang="en-US" altLang="ja-JP" dirty="0"/>
          </a:p>
          <a:p>
            <a:pPr marL="514350" indent="-514350">
              <a:buFont typeface="+mj-lt"/>
              <a:buAutoNum type="arabicPeriod"/>
            </a:pPr>
            <a:r>
              <a:rPr lang="en-US" altLang="ja-JP" dirty="0"/>
              <a:t>DARTS</a:t>
            </a:r>
            <a:r>
              <a:rPr lang="ja-JP" altLang="en-US" dirty="0"/>
              <a:t>の長期計画</a:t>
            </a:r>
            <a:endParaRPr lang="en-US" altLang="ja-JP" dirty="0"/>
          </a:p>
          <a:p>
            <a:pPr marL="514350" indent="-514350">
              <a:buFont typeface="+mj-lt"/>
              <a:buAutoNum type="arabicPeriod"/>
            </a:pPr>
            <a:r>
              <a:rPr lang="ja-JP" altLang="en-US" dirty="0"/>
              <a:t>アプリケーションの例</a:t>
            </a:r>
            <a:endParaRPr lang="en-US" altLang="ja-JP" dirty="0"/>
          </a:p>
          <a:p>
            <a:pPr marL="514350" indent="-514350">
              <a:buFont typeface="+mj-lt"/>
              <a:buAutoNum type="arabicPeriod"/>
            </a:pPr>
            <a:r>
              <a:rPr lang="ja-JP" altLang="en-US" dirty="0"/>
              <a:t>外部機関との連携</a:t>
            </a:r>
            <a:endParaRPr lang="en-US" altLang="ja-JP" dirty="0"/>
          </a:p>
          <a:p>
            <a:endParaRPr kumimoji="1" lang="ja-JP" altLang="en-US" dirty="0"/>
          </a:p>
        </p:txBody>
      </p:sp>
    </p:spTree>
    <p:extLst>
      <p:ext uri="{BB962C8B-B14F-4D97-AF65-F5344CB8AC3E}">
        <p14:creationId xmlns:p14="http://schemas.microsoft.com/office/powerpoint/2010/main" val="407608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AD066D-680F-439C-8B3A-A0452E412AB3}"/>
              </a:ext>
            </a:extLst>
          </p:cNvPr>
          <p:cNvSpPr>
            <a:spLocks noGrp="1"/>
          </p:cNvSpPr>
          <p:nvPr>
            <p:ph type="title"/>
          </p:nvPr>
        </p:nvSpPr>
        <p:spPr/>
        <p:txBody>
          <a:bodyPr/>
          <a:lstStyle/>
          <a:p>
            <a:r>
              <a:rPr kumimoji="1" lang="en-US" altLang="ja-JP" dirty="0"/>
              <a:t>4. </a:t>
            </a:r>
            <a:r>
              <a:rPr kumimoji="1" lang="ja-JP" altLang="en-US" dirty="0"/>
              <a:t>「プロジェクト」との関係</a:t>
            </a:r>
          </a:p>
        </p:txBody>
      </p:sp>
      <p:sp>
        <p:nvSpPr>
          <p:cNvPr id="3" name="コンテンツ プレースホルダー 2">
            <a:extLst>
              <a:ext uri="{FF2B5EF4-FFF2-40B4-BE49-F238E27FC236}">
                <a16:creationId xmlns:a16="http://schemas.microsoft.com/office/drawing/2014/main" id="{783B1C0D-47B9-493A-92FB-4E0C0A8531E7}"/>
              </a:ext>
            </a:extLst>
          </p:cNvPr>
          <p:cNvSpPr>
            <a:spLocks noGrp="1"/>
          </p:cNvSpPr>
          <p:nvPr>
            <p:ph idx="1"/>
          </p:nvPr>
        </p:nvSpPr>
        <p:spPr/>
        <p:txBody>
          <a:bodyPr>
            <a:normAutofit lnSpcReduction="10000"/>
          </a:bodyPr>
          <a:lstStyle/>
          <a:p>
            <a:r>
              <a:rPr kumimoji="1" lang="ja-JP" altLang="en-US" dirty="0"/>
              <a:t>「プロジェクト」とは？</a:t>
            </a:r>
            <a:endParaRPr kumimoji="1" lang="en-US" altLang="ja-JP" dirty="0"/>
          </a:p>
          <a:p>
            <a:pPr lvl="1"/>
            <a:r>
              <a:rPr lang="ja-JP" altLang="en-US" dirty="0"/>
              <a:t>何らかの目的を遂行するために設立される</a:t>
            </a:r>
            <a:endParaRPr lang="en-US" altLang="ja-JP" dirty="0"/>
          </a:p>
          <a:p>
            <a:pPr lvl="1"/>
            <a:r>
              <a:rPr kumimoji="1" lang="ja-JP" altLang="en-US" dirty="0"/>
              <a:t>明確な期限（開始、終了）がある（目的が遂行されたら解散する）</a:t>
            </a:r>
            <a:endParaRPr kumimoji="1" lang="en-US" altLang="ja-JP" dirty="0"/>
          </a:p>
          <a:p>
            <a:r>
              <a:rPr lang="en-US" altLang="ja-JP" dirty="0"/>
              <a:t>JAXA</a:t>
            </a:r>
            <a:r>
              <a:rPr lang="ja-JP" altLang="en-US" dirty="0"/>
              <a:t>の「プロジェクト」</a:t>
            </a:r>
            <a:endParaRPr lang="en-US" altLang="ja-JP" dirty="0"/>
          </a:p>
          <a:p>
            <a:pPr lvl="1"/>
            <a:r>
              <a:rPr kumimoji="1" lang="ja-JP" altLang="en-US" dirty="0"/>
              <a:t>主に衛星だが、それ以外のものもある</a:t>
            </a:r>
            <a:endParaRPr kumimoji="1" lang="en-US" altLang="ja-JP" dirty="0"/>
          </a:p>
          <a:p>
            <a:pPr lvl="1"/>
            <a:r>
              <a:rPr kumimoji="1" lang="ja-JP" altLang="en-US" dirty="0"/>
              <a:t>「プロジェクト移行審査」によって設立され、「終了審査」によって終了する</a:t>
            </a:r>
            <a:endParaRPr kumimoji="1" lang="en-US" altLang="ja-JP" dirty="0"/>
          </a:p>
          <a:p>
            <a:pPr lvl="1"/>
            <a:r>
              <a:rPr kumimoji="1" lang="ja-JP" altLang="en-US" dirty="0"/>
              <a:t>国民に対して、その目的を実行するという約束になる</a:t>
            </a:r>
            <a:endParaRPr kumimoji="1" lang="en-US" altLang="ja-JP" dirty="0"/>
          </a:p>
          <a:p>
            <a:r>
              <a:rPr lang="ja-JP" altLang="en-US" dirty="0">
                <a:solidFill>
                  <a:srgbClr val="FF0000"/>
                </a:solidFill>
              </a:rPr>
              <a:t>プロジェクト↔定常業務</a:t>
            </a:r>
            <a:endParaRPr lang="en-US" altLang="ja-JP" dirty="0">
              <a:solidFill>
                <a:srgbClr val="FF0000"/>
              </a:solidFill>
            </a:endParaRPr>
          </a:p>
          <a:p>
            <a:pPr lvl="1"/>
            <a:r>
              <a:rPr kumimoji="1" lang="en-US" altLang="ja-JP" dirty="0"/>
              <a:t>C-SODA</a:t>
            </a:r>
            <a:r>
              <a:rPr kumimoji="1" lang="ja-JP" altLang="en-US" dirty="0"/>
              <a:t>は「定常業務」を実施する組織</a:t>
            </a:r>
            <a:endParaRPr kumimoji="1" lang="en-US" altLang="ja-JP" dirty="0"/>
          </a:p>
          <a:p>
            <a:pPr lvl="1"/>
            <a:r>
              <a:rPr kumimoji="1" lang="ja-JP" altLang="en-US" dirty="0"/>
              <a:t>組織変更がない限り、継続する</a:t>
            </a:r>
            <a:endParaRPr kumimoji="1" lang="en-US" altLang="ja-JP" dirty="0"/>
          </a:p>
          <a:p>
            <a:pPr lvl="1"/>
            <a:endParaRPr kumimoji="1" lang="ja-JP" altLang="en-US" dirty="0"/>
          </a:p>
        </p:txBody>
      </p:sp>
    </p:spTree>
    <p:extLst>
      <p:ext uri="{BB962C8B-B14F-4D97-AF65-F5344CB8AC3E}">
        <p14:creationId xmlns:p14="http://schemas.microsoft.com/office/powerpoint/2010/main" val="53100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AD066D-680F-439C-8B3A-A0452E412AB3}"/>
              </a:ext>
            </a:extLst>
          </p:cNvPr>
          <p:cNvSpPr>
            <a:spLocks noGrp="1"/>
          </p:cNvSpPr>
          <p:nvPr>
            <p:ph type="title"/>
          </p:nvPr>
        </p:nvSpPr>
        <p:spPr/>
        <p:txBody>
          <a:bodyPr/>
          <a:lstStyle/>
          <a:p>
            <a:r>
              <a:rPr kumimoji="1" lang="en-US" altLang="ja-JP" dirty="0"/>
              <a:t>4. </a:t>
            </a:r>
            <a:r>
              <a:rPr kumimoji="1" lang="ja-JP" altLang="en-US" dirty="0"/>
              <a:t>「プロジェクト」との関係</a:t>
            </a:r>
          </a:p>
        </p:txBody>
      </p:sp>
      <p:sp>
        <p:nvSpPr>
          <p:cNvPr id="3" name="コンテンツ プレースホルダー 2">
            <a:extLst>
              <a:ext uri="{FF2B5EF4-FFF2-40B4-BE49-F238E27FC236}">
                <a16:creationId xmlns:a16="http://schemas.microsoft.com/office/drawing/2014/main" id="{783B1C0D-47B9-493A-92FB-4E0C0A8531E7}"/>
              </a:ext>
            </a:extLst>
          </p:cNvPr>
          <p:cNvSpPr>
            <a:spLocks noGrp="1"/>
          </p:cNvSpPr>
          <p:nvPr>
            <p:ph idx="1"/>
          </p:nvPr>
        </p:nvSpPr>
        <p:spPr/>
        <p:txBody>
          <a:bodyPr>
            <a:normAutofit lnSpcReduction="10000"/>
          </a:bodyPr>
          <a:lstStyle/>
          <a:p>
            <a:r>
              <a:rPr kumimoji="1" lang="ja-JP" altLang="en-US" dirty="0">
                <a:solidFill>
                  <a:srgbClr val="FF0000"/>
                </a:solidFill>
              </a:rPr>
              <a:t>「データ整備」はプロジェクトの仕事</a:t>
            </a:r>
            <a:endParaRPr kumimoji="1" lang="en-US" altLang="ja-JP" dirty="0">
              <a:solidFill>
                <a:srgbClr val="FF0000"/>
              </a:solidFill>
            </a:endParaRPr>
          </a:p>
          <a:p>
            <a:pPr lvl="1"/>
            <a:r>
              <a:rPr lang="ja-JP" altLang="en-US" dirty="0"/>
              <a:t>プロジェクト固有の知識がなくても使えるようなデータプロダクトの作成</a:t>
            </a:r>
            <a:endParaRPr lang="en-US" altLang="ja-JP" dirty="0"/>
          </a:p>
          <a:p>
            <a:pPr lvl="1"/>
            <a:r>
              <a:rPr kumimoji="1" lang="ja-JP" altLang="en-US" dirty="0"/>
              <a:t>データプロダクトの説明</a:t>
            </a:r>
            <a:endParaRPr kumimoji="1" lang="en-US" altLang="ja-JP" dirty="0"/>
          </a:p>
          <a:p>
            <a:r>
              <a:rPr lang="ja-JP" altLang="en-US" dirty="0">
                <a:solidFill>
                  <a:srgbClr val="FF0000"/>
                </a:solidFill>
              </a:rPr>
              <a:t>「データアーカイブ」は</a:t>
            </a:r>
            <a:r>
              <a:rPr lang="en-US" altLang="ja-JP" dirty="0">
                <a:solidFill>
                  <a:srgbClr val="FF0000"/>
                </a:solidFill>
              </a:rPr>
              <a:t>C-SODA (DARTS)</a:t>
            </a:r>
            <a:r>
              <a:rPr lang="ja-JP" altLang="en-US" dirty="0">
                <a:solidFill>
                  <a:srgbClr val="FF0000"/>
                </a:solidFill>
              </a:rPr>
              <a:t>の仕事</a:t>
            </a:r>
            <a:endParaRPr lang="en-US" altLang="ja-JP" dirty="0">
              <a:solidFill>
                <a:srgbClr val="FF0000"/>
              </a:solidFill>
            </a:endParaRPr>
          </a:p>
          <a:p>
            <a:pPr lvl="1"/>
            <a:r>
              <a:rPr lang="ja-JP" altLang="en-US" dirty="0"/>
              <a:t>データプロダクト、説明文書の恒久的な保管</a:t>
            </a:r>
            <a:endParaRPr lang="en-US" altLang="ja-JP" dirty="0"/>
          </a:p>
          <a:p>
            <a:pPr lvl="1"/>
            <a:r>
              <a:rPr kumimoji="1" lang="ja-JP" altLang="en-US" dirty="0"/>
              <a:t>横断的なデータ利用を促進するシステム開発・運用</a:t>
            </a:r>
            <a:endParaRPr lang="en-US" altLang="ja-JP" dirty="0"/>
          </a:p>
          <a:p>
            <a:pPr lvl="1"/>
            <a:r>
              <a:rPr kumimoji="1" lang="ja-JP" altLang="en-US" dirty="0"/>
              <a:t>検索システム、早見システムなど</a:t>
            </a:r>
            <a:endParaRPr kumimoji="1" lang="en-US" altLang="ja-JP" dirty="0"/>
          </a:p>
          <a:p>
            <a:pPr lvl="1"/>
            <a:r>
              <a:rPr lang="ja-JP" altLang="en-US" dirty="0"/>
              <a:t>外部機関との連携</a:t>
            </a:r>
            <a:endParaRPr lang="en-US" altLang="ja-JP" dirty="0"/>
          </a:p>
          <a:p>
            <a:r>
              <a:rPr kumimoji="1" lang="ja-JP" altLang="en-US" dirty="0">
                <a:solidFill>
                  <a:srgbClr val="0000FF"/>
                </a:solidFill>
              </a:rPr>
              <a:t>プロジェクトと</a:t>
            </a:r>
            <a:r>
              <a:rPr kumimoji="1" lang="en-US" altLang="ja-JP" dirty="0">
                <a:solidFill>
                  <a:srgbClr val="0000FF"/>
                </a:solidFill>
              </a:rPr>
              <a:t>C-SODA</a:t>
            </a:r>
            <a:r>
              <a:rPr kumimoji="1" lang="ja-JP" altLang="en-US" dirty="0">
                <a:solidFill>
                  <a:srgbClr val="0000FF"/>
                </a:solidFill>
              </a:rPr>
              <a:t>間で覚書を交わして、責任分界をはっきりさせている</a:t>
            </a:r>
          </a:p>
        </p:txBody>
      </p:sp>
    </p:spTree>
    <p:extLst>
      <p:ext uri="{BB962C8B-B14F-4D97-AF65-F5344CB8AC3E}">
        <p14:creationId xmlns:p14="http://schemas.microsoft.com/office/powerpoint/2010/main" val="412793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40A06-1463-44DE-B2BB-534CFED43D3C}"/>
              </a:ext>
            </a:extLst>
          </p:cNvPr>
          <p:cNvSpPr>
            <a:spLocks noGrp="1"/>
          </p:cNvSpPr>
          <p:nvPr>
            <p:ph type="title"/>
          </p:nvPr>
        </p:nvSpPr>
        <p:spPr/>
        <p:txBody>
          <a:bodyPr/>
          <a:lstStyle/>
          <a:p>
            <a:r>
              <a:rPr kumimoji="1" lang="ja-JP" altLang="en-US" dirty="0"/>
              <a:t>プロジェクトと</a:t>
            </a:r>
            <a:r>
              <a:rPr kumimoji="1" lang="en-US" altLang="ja-JP" dirty="0"/>
              <a:t>C-SODA</a:t>
            </a:r>
            <a:r>
              <a:rPr kumimoji="1" lang="ja-JP" altLang="en-US" dirty="0"/>
              <a:t>の覚書の例</a:t>
            </a:r>
          </a:p>
        </p:txBody>
      </p:sp>
      <p:pic>
        <p:nvPicPr>
          <p:cNvPr id="4" name="図 3">
            <a:extLst>
              <a:ext uri="{FF2B5EF4-FFF2-40B4-BE49-F238E27FC236}">
                <a16:creationId xmlns:a16="http://schemas.microsoft.com/office/drawing/2014/main" id="{F2618A26-A541-451E-902F-C6DA8FD4EF7C}"/>
              </a:ext>
            </a:extLst>
          </p:cNvPr>
          <p:cNvPicPr>
            <a:picLocks noChangeAspect="1"/>
          </p:cNvPicPr>
          <p:nvPr/>
        </p:nvPicPr>
        <p:blipFill>
          <a:blip r:embed="rId2"/>
          <a:stretch>
            <a:fillRect/>
          </a:stretch>
        </p:blipFill>
        <p:spPr>
          <a:xfrm>
            <a:off x="84419" y="1427720"/>
            <a:ext cx="5664756" cy="2183887"/>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5F0B3394-FE6D-47C3-9451-0794D6DB825D}"/>
              </a:ext>
            </a:extLst>
          </p:cNvPr>
          <p:cNvPicPr>
            <a:picLocks noChangeAspect="1"/>
          </p:cNvPicPr>
          <p:nvPr/>
        </p:nvPicPr>
        <p:blipFill>
          <a:blip r:embed="rId3"/>
          <a:stretch>
            <a:fillRect/>
          </a:stretch>
        </p:blipFill>
        <p:spPr>
          <a:xfrm>
            <a:off x="151326" y="3967868"/>
            <a:ext cx="5664756" cy="1865581"/>
          </a:xfrm>
          <a:prstGeom prst="rect">
            <a:avLst/>
          </a:prstGeom>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BDB1B0F9-CCA1-48AC-A96B-7C44D3C128C0}"/>
              </a:ext>
            </a:extLst>
          </p:cNvPr>
          <p:cNvPicPr>
            <a:picLocks noChangeAspect="1"/>
          </p:cNvPicPr>
          <p:nvPr/>
        </p:nvPicPr>
        <p:blipFill>
          <a:blip r:embed="rId4"/>
          <a:stretch>
            <a:fillRect/>
          </a:stretch>
        </p:blipFill>
        <p:spPr>
          <a:xfrm>
            <a:off x="5938764" y="1964715"/>
            <a:ext cx="6101910" cy="40063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682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E01E4-A51B-4A3F-85CB-34B1547EC3A2}"/>
              </a:ext>
            </a:extLst>
          </p:cNvPr>
          <p:cNvSpPr>
            <a:spLocks noGrp="1"/>
          </p:cNvSpPr>
          <p:nvPr>
            <p:ph type="title"/>
          </p:nvPr>
        </p:nvSpPr>
        <p:spPr/>
        <p:txBody>
          <a:bodyPr/>
          <a:lstStyle/>
          <a:p>
            <a:r>
              <a:rPr kumimoji="1" lang="ja-JP" altLang="en-US" dirty="0"/>
              <a:t>話の内容</a:t>
            </a:r>
          </a:p>
        </p:txBody>
      </p:sp>
      <p:sp>
        <p:nvSpPr>
          <p:cNvPr id="3" name="コンテンツ プレースホルダー 2">
            <a:extLst>
              <a:ext uri="{FF2B5EF4-FFF2-40B4-BE49-F238E27FC236}">
                <a16:creationId xmlns:a16="http://schemas.microsoft.com/office/drawing/2014/main" id="{0430E0C3-1B3A-4D25-928C-4AAD1396802D}"/>
              </a:ext>
            </a:extLst>
          </p:cNvPr>
          <p:cNvSpPr>
            <a:spLocks noGrp="1"/>
          </p:cNvSpPr>
          <p:nvPr>
            <p:ph idx="1"/>
          </p:nvPr>
        </p:nvSpPr>
        <p:spPr/>
        <p:txBody>
          <a:bodyPr/>
          <a:lstStyle/>
          <a:p>
            <a:pPr marL="514350" indent="-514350">
              <a:buFont typeface="+mj-lt"/>
              <a:buAutoNum type="arabicPeriod"/>
            </a:pPr>
            <a:r>
              <a:rPr kumimoji="1" lang="ja-JP" altLang="en-US" dirty="0"/>
              <a:t>組織 </a:t>
            </a:r>
            <a:r>
              <a:rPr kumimoji="1" lang="en-US" altLang="ja-JP" dirty="0"/>
              <a:t>(JAXA, ISAS, C-SODA)</a:t>
            </a:r>
          </a:p>
          <a:p>
            <a:pPr marL="514350" indent="-514350">
              <a:buFont typeface="+mj-lt"/>
              <a:buAutoNum type="arabicPeriod"/>
            </a:pPr>
            <a:r>
              <a:rPr kumimoji="1" lang="ja-JP" altLang="en-US" dirty="0"/>
              <a:t>データポリシー</a:t>
            </a:r>
            <a:endParaRPr kumimoji="1" lang="en-US" altLang="ja-JP" dirty="0"/>
          </a:p>
          <a:p>
            <a:pPr marL="514350" indent="-514350">
              <a:buFont typeface="+mj-lt"/>
              <a:buAutoNum type="arabicPeriod"/>
            </a:pPr>
            <a:r>
              <a:rPr lang="en-US" altLang="ja-JP" dirty="0"/>
              <a:t>DARTS</a:t>
            </a:r>
            <a:r>
              <a:rPr lang="ja-JP" altLang="en-US" dirty="0"/>
              <a:t>の役割</a:t>
            </a:r>
            <a:endParaRPr lang="en-US" altLang="ja-JP" dirty="0"/>
          </a:p>
          <a:p>
            <a:pPr marL="514350" indent="-514350">
              <a:buFont typeface="+mj-lt"/>
              <a:buAutoNum type="arabicPeriod"/>
            </a:pPr>
            <a:r>
              <a:rPr lang="ja-JP" altLang="en-US" dirty="0"/>
              <a:t>「プロジェクト」との関係</a:t>
            </a:r>
            <a:endParaRPr lang="en-US" altLang="ja-JP" dirty="0"/>
          </a:p>
          <a:p>
            <a:pPr marL="514350" indent="-514350">
              <a:buFont typeface="+mj-lt"/>
              <a:buAutoNum type="arabicPeriod"/>
            </a:pPr>
            <a:r>
              <a:rPr lang="en-US" altLang="ja-JP" b="1" dirty="0"/>
              <a:t>DARTS</a:t>
            </a:r>
            <a:r>
              <a:rPr lang="ja-JP" altLang="en-US" b="1" dirty="0"/>
              <a:t>が利用する計算機群</a:t>
            </a:r>
            <a:endParaRPr lang="en-US" altLang="ja-JP" b="1" dirty="0"/>
          </a:p>
          <a:p>
            <a:pPr marL="514350" indent="-514350">
              <a:buFont typeface="+mj-lt"/>
              <a:buAutoNum type="arabicPeriod"/>
            </a:pPr>
            <a:r>
              <a:rPr lang="en-US" altLang="ja-JP" dirty="0"/>
              <a:t>DARTS</a:t>
            </a:r>
            <a:r>
              <a:rPr lang="ja-JP" altLang="en-US" dirty="0"/>
              <a:t>の長期計画</a:t>
            </a:r>
            <a:endParaRPr lang="en-US" altLang="ja-JP" dirty="0"/>
          </a:p>
          <a:p>
            <a:pPr marL="514350" indent="-514350">
              <a:buFont typeface="+mj-lt"/>
              <a:buAutoNum type="arabicPeriod"/>
            </a:pPr>
            <a:r>
              <a:rPr lang="ja-JP" altLang="en-US" dirty="0"/>
              <a:t>アプリケーションの例</a:t>
            </a:r>
            <a:endParaRPr lang="en-US" altLang="ja-JP" dirty="0"/>
          </a:p>
          <a:p>
            <a:pPr marL="514350" indent="-514350">
              <a:buFont typeface="+mj-lt"/>
              <a:buAutoNum type="arabicPeriod"/>
            </a:pPr>
            <a:r>
              <a:rPr lang="ja-JP" altLang="en-US" dirty="0"/>
              <a:t>外部機関との連携</a:t>
            </a:r>
            <a:endParaRPr lang="en-US" altLang="ja-JP" dirty="0"/>
          </a:p>
          <a:p>
            <a:endParaRPr kumimoji="1" lang="ja-JP" altLang="en-US" dirty="0"/>
          </a:p>
        </p:txBody>
      </p:sp>
    </p:spTree>
    <p:extLst>
      <p:ext uri="{BB962C8B-B14F-4D97-AF65-F5344CB8AC3E}">
        <p14:creationId xmlns:p14="http://schemas.microsoft.com/office/powerpoint/2010/main" val="326788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E7D270-DFDE-4742-AF9C-859F345DC907}"/>
              </a:ext>
            </a:extLst>
          </p:cNvPr>
          <p:cNvSpPr>
            <a:spLocks noGrp="1"/>
          </p:cNvSpPr>
          <p:nvPr>
            <p:ph type="title"/>
          </p:nvPr>
        </p:nvSpPr>
        <p:spPr>
          <a:xfrm>
            <a:off x="534837" y="342265"/>
            <a:ext cx="5196890" cy="2263775"/>
          </a:xfrm>
        </p:spPr>
        <p:txBody>
          <a:bodyPr>
            <a:normAutofit/>
          </a:bodyPr>
          <a:lstStyle/>
          <a:p>
            <a:r>
              <a:rPr kumimoji="1" lang="en-US" altLang="ja-JP" sz="3600" dirty="0"/>
              <a:t>5. DARTS</a:t>
            </a:r>
            <a:r>
              <a:rPr kumimoji="1" lang="ja-JP" altLang="en-US" sz="3600" dirty="0"/>
              <a:t>が利用する計算機群</a:t>
            </a:r>
          </a:p>
        </p:txBody>
      </p:sp>
      <p:pic>
        <p:nvPicPr>
          <p:cNvPr id="5" name="図 4" descr="赤, メーター, 駐車場, 電話 が含まれている画像&#10;&#10;自動的に生成された説明">
            <a:extLst>
              <a:ext uri="{FF2B5EF4-FFF2-40B4-BE49-F238E27FC236}">
                <a16:creationId xmlns:a16="http://schemas.microsoft.com/office/drawing/2014/main" id="{D1118C9D-ED38-4B04-9E2C-3BAE7EBC0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929" y="0"/>
            <a:ext cx="4690422" cy="6858000"/>
          </a:xfrm>
          <a:prstGeom prst="rect">
            <a:avLst/>
          </a:prstGeom>
        </p:spPr>
      </p:pic>
      <p:sp>
        <p:nvSpPr>
          <p:cNvPr id="6" name="コンテンツ プレースホルダー 2">
            <a:extLst>
              <a:ext uri="{FF2B5EF4-FFF2-40B4-BE49-F238E27FC236}">
                <a16:creationId xmlns:a16="http://schemas.microsoft.com/office/drawing/2014/main" id="{EA9D28C5-DDBF-41C8-ABF9-FF292836BCD3}"/>
              </a:ext>
            </a:extLst>
          </p:cNvPr>
          <p:cNvSpPr>
            <a:spLocks noGrp="1"/>
          </p:cNvSpPr>
          <p:nvPr>
            <p:ph idx="1"/>
          </p:nvPr>
        </p:nvSpPr>
        <p:spPr>
          <a:xfrm>
            <a:off x="278780" y="2319455"/>
            <a:ext cx="5609063" cy="4003286"/>
          </a:xfrm>
        </p:spPr>
        <p:txBody>
          <a:bodyPr>
            <a:normAutofit/>
          </a:bodyPr>
          <a:lstStyle/>
          <a:p>
            <a:r>
              <a:rPr lang="en-US" altLang="ja-JP" dirty="0"/>
              <a:t>DARTS</a:t>
            </a:r>
            <a:r>
              <a:rPr lang="ja-JP" altLang="en-US" dirty="0"/>
              <a:t>は</a:t>
            </a:r>
            <a:r>
              <a:rPr lang="ja-JP" altLang="en-US" dirty="0">
                <a:solidFill>
                  <a:srgbClr val="FF0000"/>
                </a:solidFill>
              </a:rPr>
              <a:t>科学衛星データ処理システム</a:t>
            </a:r>
            <a:r>
              <a:rPr lang="ja-JP" altLang="en-US" dirty="0"/>
              <a:t>の一部</a:t>
            </a:r>
            <a:endParaRPr lang="en-US" altLang="ja-JP" dirty="0"/>
          </a:p>
          <a:p>
            <a:r>
              <a:rPr lang="en-US" altLang="ja-JP" dirty="0"/>
              <a:t>5</a:t>
            </a:r>
            <a:r>
              <a:rPr lang="ja-JP" altLang="en-US" dirty="0"/>
              <a:t>年に一度の換装（</a:t>
            </a:r>
            <a:r>
              <a:rPr lang="en-US" altLang="ja-JP" dirty="0"/>
              <a:t>2013, 2018, 2023</a:t>
            </a:r>
            <a:r>
              <a:rPr lang="ja-JP" altLang="en-US" dirty="0"/>
              <a:t>）、入札で業者決定</a:t>
            </a:r>
            <a:r>
              <a:rPr lang="en-US" altLang="ja-JP" dirty="0"/>
              <a:t>(NSSOL)</a:t>
            </a:r>
          </a:p>
          <a:p>
            <a:r>
              <a:rPr lang="en-US" altLang="ja-JP" dirty="0"/>
              <a:t>~20 Virtual Machines (RHEL7)</a:t>
            </a:r>
          </a:p>
          <a:p>
            <a:r>
              <a:rPr lang="en-US" altLang="ja-JP" dirty="0"/>
              <a:t>~2PB NAS (Dell EMC ISILLON)</a:t>
            </a:r>
          </a:p>
        </p:txBody>
      </p:sp>
      <p:sp>
        <p:nvSpPr>
          <p:cNvPr id="8" name="テキスト ボックス 7">
            <a:extLst>
              <a:ext uri="{FF2B5EF4-FFF2-40B4-BE49-F238E27FC236}">
                <a16:creationId xmlns:a16="http://schemas.microsoft.com/office/drawing/2014/main" id="{D52E96E3-FF30-40A2-A4E9-CF27B316A5E7}"/>
              </a:ext>
            </a:extLst>
          </p:cNvPr>
          <p:cNvSpPr txBox="1"/>
          <p:nvPr/>
        </p:nvSpPr>
        <p:spPr>
          <a:xfrm>
            <a:off x="1671475" y="6361846"/>
            <a:ext cx="4690422" cy="307777"/>
          </a:xfrm>
          <a:prstGeom prst="rect">
            <a:avLst/>
          </a:prstGeom>
          <a:noFill/>
        </p:spPr>
        <p:txBody>
          <a:bodyPr wrap="square" rtlCol="0">
            <a:spAutoFit/>
          </a:bodyPr>
          <a:lstStyle/>
          <a:p>
            <a:pPr algn="ctr"/>
            <a:r>
              <a:rPr lang="en-US" altLang="ja-JP" sz="1400" dirty="0">
                <a:hlinkClick r:id="rId3"/>
              </a:rPr>
              <a:t>http://inside.c-soda.isas.jaxa.jp/dans/</a:t>
            </a:r>
            <a:r>
              <a:rPr lang="en-US" altLang="ja-JP" sz="1400" dirty="0"/>
              <a:t> (JAXA</a:t>
            </a:r>
            <a:r>
              <a:rPr lang="ja-JP" altLang="en-US" sz="1400" dirty="0"/>
              <a:t>内限定</a:t>
            </a:r>
            <a:r>
              <a:rPr lang="en-US" altLang="ja-JP" sz="1400" dirty="0"/>
              <a:t>)</a:t>
            </a:r>
            <a:endParaRPr kumimoji="1" lang="ja-JP" altLang="en-US" sz="1400" dirty="0"/>
          </a:p>
        </p:txBody>
      </p:sp>
    </p:spTree>
    <p:extLst>
      <p:ext uri="{BB962C8B-B14F-4D97-AF65-F5344CB8AC3E}">
        <p14:creationId xmlns:p14="http://schemas.microsoft.com/office/powerpoint/2010/main" val="107792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E01E4-A51B-4A3F-85CB-34B1547EC3A2}"/>
              </a:ext>
            </a:extLst>
          </p:cNvPr>
          <p:cNvSpPr>
            <a:spLocks noGrp="1"/>
          </p:cNvSpPr>
          <p:nvPr>
            <p:ph type="title"/>
          </p:nvPr>
        </p:nvSpPr>
        <p:spPr/>
        <p:txBody>
          <a:bodyPr/>
          <a:lstStyle/>
          <a:p>
            <a:r>
              <a:rPr kumimoji="1" lang="ja-JP" altLang="en-US" dirty="0"/>
              <a:t>話の内容</a:t>
            </a:r>
          </a:p>
        </p:txBody>
      </p:sp>
      <p:sp>
        <p:nvSpPr>
          <p:cNvPr id="3" name="コンテンツ プレースホルダー 2">
            <a:extLst>
              <a:ext uri="{FF2B5EF4-FFF2-40B4-BE49-F238E27FC236}">
                <a16:creationId xmlns:a16="http://schemas.microsoft.com/office/drawing/2014/main" id="{0430E0C3-1B3A-4D25-928C-4AAD1396802D}"/>
              </a:ext>
            </a:extLst>
          </p:cNvPr>
          <p:cNvSpPr>
            <a:spLocks noGrp="1"/>
          </p:cNvSpPr>
          <p:nvPr>
            <p:ph idx="1"/>
          </p:nvPr>
        </p:nvSpPr>
        <p:spPr/>
        <p:txBody>
          <a:bodyPr/>
          <a:lstStyle/>
          <a:p>
            <a:pPr marL="514350" indent="-514350">
              <a:buFont typeface="+mj-lt"/>
              <a:buAutoNum type="arabicPeriod"/>
            </a:pPr>
            <a:r>
              <a:rPr kumimoji="1" lang="ja-JP" altLang="en-US" dirty="0"/>
              <a:t>組織 </a:t>
            </a:r>
            <a:r>
              <a:rPr kumimoji="1" lang="en-US" altLang="ja-JP" dirty="0"/>
              <a:t>(JAXA, ISAS, C-SODA)</a:t>
            </a:r>
          </a:p>
          <a:p>
            <a:pPr marL="514350" indent="-514350">
              <a:buFont typeface="+mj-lt"/>
              <a:buAutoNum type="arabicPeriod"/>
            </a:pPr>
            <a:r>
              <a:rPr kumimoji="1" lang="ja-JP" altLang="en-US" dirty="0"/>
              <a:t>データポリシー</a:t>
            </a:r>
            <a:endParaRPr kumimoji="1" lang="en-US" altLang="ja-JP" dirty="0"/>
          </a:p>
          <a:p>
            <a:pPr marL="514350" indent="-514350">
              <a:buFont typeface="+mj-lt"/>
              <a:buAutoNum type="arabicPeriod"/>
            </a:pPr>
            <a:r>
              <a:rPr lang="en-US" altLang="ja-JP" dirty="0"/>
              <a:t>DARTS</a:t>
            </a:r>
            <a:r>
              <a:rPr lang="ja-JP" altLang="en-US" dirty="0"/>
              <a:t>の役割</a:t>
            </a:r>
            <a:endParaRPr lang="en-US" altLang="ja-JP" dirty="0"/>
          </a:p>
          <a:p>
            <a:pPr marL="514350" indent="-514350">
              <a:buFont typeface="+mj-lt"/>
              <a:buAutoNum type="arabicPeriod"/>
            </a:pPr>
            <a:r>
              <a:rPr lang="ja-JP" altLang="en-US" dirty="0"/>
              <a:t>「プロジェクト」との関係</a:t>
            </a:r>
            <a:endParaRPr lang="en-US" altLang="ja-JP" dirty="0"/>
          </a:p>
          <a:p>
            <a:pPr marL="514350" indent="-514350">
              <a:buFont typeface="+mj-lt"/>
              <a:buAutoNum type="arabicPeriod"/>
            </a:pPr>
            <a:r>
              <a:rPr lang="en-US" altLang="ja-JP" dirty="0"/>
              <a:t>DARTS</a:t>
            </a:r>
            <a:r>
              <a:rPr lang="ja-JP" altLang="en-US" dirty="0"/>
              <a:t>が利用する計算機群</a:t>
            </a:r>
            <a:endParaRPr lang="en-US" altLang="ja-JP" dirty="0"/>
          </a:p>
          <a:p>
            <a:pPr marL="514350" indent="-514350">
              <a:buFont typeface="+mj-lt"/>
              <a:buAutoNum type="arabicPeriod"/>
            </a:pPr>
            <a:r>
              <a:rPr lang="en-US" altLang="ja-JP" b="1" dirty="0"/>
              <a:t>DARTS</a:t>
            </a:r>
            <a:r>
              <a:rPr lang="ja-JP" altLang="en-US" b="1" dirty="0"/>
              <a:t>の長期計画</a:t>
            </a:r>
            <a:endParaRPr lang="en-US" altLang="ja-JP" b="1" dirty="0"/>
          </a:p>
          <a:p>
            <a:pPr marL="514350" indent="-514350">
              <a:buFont typeface="+mj-lt"/>
              <a:buAutoNum type="arabicPeriod"/>
            </a:pPr>
            <a:r>
              <a:rPr lang="ja-JP" altLang="en-US" dirty="0"/>
              <a:t>アプリケーションの例</a:t>
            </a:r>
            <a:endParaRPr lang="en-US" altLang="ja-JP" dirty="0"/>
          </a:p>
          <a:p>
            <a:pPr marL="514350" indent="-514350">
              <a:buFont typeface="+mj-lt"/>
              <a:buAutoNum type="arabicPeriod"/>
            </a:pPr>
            <a:r>
              <a:rPr lang="ja-JP" altLang="en-US" dirty="0"/>
              <a:t>外部機関との連携</a:t>
            </a:r>
            <a:endParaRPr lang="en-US" altLang="ja-JP" dirty="0"/>
          </a:p>
          <a:p>
            <a:endParaRPr kumimoji="1" lang="ja-JP" altLang="en-US" dirty="0"/>
          </a:p>
        </p:txBody>
      </p:sp>
    </p:spTree>
    <p:extLst>
      <p:ext uri="{BB962C8B-B14F-4D97-AF65-F5344CB8AC3E}">
        <p14:creationId xmlns:p14="http://schemas.microsoft.com/office/powerpoint/2010/main" val="52995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E01E4-A51B-4A3F-85CB-34B1547EC3A2}"/>
              </a:ext>
            </a:extLst>
          </p:cNvPr>
          <p:cNvSpPr>
            <a:spLocks noGrp="1"/>
          </p:cNvSpPr>
          <p:nvPr>
            <p:ph type="title"/>
          </p:nvPr>
        </p:nvSpPr>
        <p:spPr/>
        <p:txBody>
          <a:bodyPr/>
          <a:lstStyle/>
          <a:p>
            <a:r>
              <a:rPr kumimoji="1" lang="ja-JP" altLang="en-US" dirty="0"/>
              <a:t>話の内容</a:t>
            </a:r>
          </a:p>
        </p:txBody>
      </p:sp>
      <p:sp>
        <p:nvSpPr>
          <p:cNvPr id="3" name="コンテンツ プレースホルダー 2">
            <a:extLst>
              <a:ext uri="{FF2B5EF4-FFF2-40B4-BE49-F238E27FC236}">
                <a16:creationId xmlns:a16="http://schemas.microsoft.com/office/drawing/2014/main" id="{0430E0C3-1B3A-4D25-928C-4AAD1396802D}"/>
              </a:ext>
            </a:extLst>
          </p:cNvPr>
          <p:cNvSpPr>
            <a:spLocks noGrp="1"/>
          </p:cNvSpPr>
          <p:nvPr>
            <p:ph idx="1"/>
          </p:nvPr>
        </p:nvSpPr>
        <p:spPr/>
        <p:txBody>
          <a:bodyPr/>
          <a:lstStyle/>
          <a:p>
            <a:pPr marL="514350" indent="-514350">
              <a:buFont typeface="+mj-lt"/>
              <a:buAutoNum type="arabicPeriod"/>
            </a:pPr>
            <a:r>
              <a:rPr kumimoji="1" lang="ja-JP" altLang="en-US" dirty="0"/>
              <a:t>組織 </a:t>
            </a:r>
            <a:r>
              <a:rPr kumimoji="1" lang="en-US" altLang="ja-JP" dirty="0"/>
              <a:t>(JAXA, ISAS, C-SODA)</a:t>
            </a:r>
          </a:p>
          <a:p>
            <a:pPr marL="514350" indent="-514350">
              <a:buFont typeface="+mj-lt"/>
              <a:buAutoNum type="arabicPeriod"/>
            </a:pPr>
            <a:r>
              <a:rPr kumimoji="1" lang="ja-JP" altLang="en-US" dirty="0"/>
              <a:t>データポリシー</a:t>
            </a:r>
            <a:endParaRPr kumimoji="1" lang="en-US" altLang="ja-JP" dirty="0"/>
          </a:p>
          <a:p>
            <a:pPr marL="514350" indent="-514350">
              <a:buFont typeface="+mj-lt"/>
              <a:buAutoNum type="arabicPeriod"/>
            </a:pPr>
            <a:r>
              <a:rPr lang="en-US" altLang="ja-JP" dirty="0"/>
              <a:t>DARTS</a:t>
            </a:r>
            <a:r>
              <a:rPr lang="ja-JP" altLang="en-US" dirty="0"/>
              <a:t>の役割</a:t>
            </a:r>
            <a:endParaRPr lang="en-US" altLang="ja-JP" dirty="0"/>
          </a:p>
          <a:p>
            <a:pPr marL="514350" indent="-514350">
              <a:buFont typeface="+mj-lt"/>
              <a:buAutoNum type="arabicPeriod"/>
            </a:pPr>
            <a:r>
              <a:rPr lang="ja-JP" altLang="en-US" dirty="0"/>
              <a:t>「プロジェクト」との関係</a:t>
            </a:r>
            <a:endParaRPr lang="en-US" altLang="ja-JP" dirty="0"/>
          </a:p>
          <a:p>
            <a:pPr marL="514350" indent="-514350">
              <a:buFont typeface="+mj-lt"/>
              <a:buAutoNum type="arabicPeriod"/>
            </a:pPr>
            <a:r>
              <a:rPr lang="en-US" altLang="ja-JP" dirty="0"/>
              <a:t>DARTS</a:t>
            </a:r>
            <a:r>
              <a:rPr lang="ja-JP" altLang="en-US" dirty="0"/>
              <a:t>が利用する計算機群</a:t>
            </a:r>
            <a:endParaRPr lang="en-US" altLang="ja-JP" dirty="0"/>
          </a:p>
          <a:p>
            <a:pPr marL="514350" indent="-514350">
              <a:buFont typeface="+mj-lt"/>
              <a:buAutoNum type="arabicPeriod"/>
            </a:pPr>
            <a:r>
              <a:rPr lang="en-US" altLang="ja-JP" dirty="0"/>
              <a:t>DARTS</a:t>
            </a:r>
            <a:r>
              <a:rPr lang="ja-JP" altLang="en-US" dirty="0"/>
              <a:t>の長期計画</a:t>
            </a:r>
            <a:endParaRPr lang="en-US" altLang="ja-JP" dirty="0"/>
          </a:p>
          <a:p>
            <a:pPr marL="514350" indent="-514350">
              <a:buFont typeface="+mj-lt"/>
              <a:buAutoNum type="arabicPeriod"/>
            </a:pPr>
            <a:r>
              <a:rPr lang="ja-JP" altLang="en-US" dirty="0"/>
              <a:t>アプリケーションの例</a:t>
            </a:r>
            <a:endParaRPr lang="en-US" altLang="ja-JP" dirty="0"/>
          </a:p>
          <a:p>
            <a:pPr marL="514350" indent="-514350">
              <a:buFont typeface="+mj-lt"/>
              <a:buAutoNum type="arabicPeriod"/>
            </a:pPr>
            <a:r>
              <a:rPr lang="ja-JP" altLang="en-US" dirty="0"/>
              <a:t>外部機関との連携</a:t>
            </a:r>
            <a:endParaRPr lang="en-US" altLang="ja-JP" dirty="0"/>
          </a:p>
          <a:p>
            <a:endParaRPr kumimoji="1" lang="ja-JP" altLang="en-US" dirty="0"/>
          </a:p>
        </p:txBody>
      </p:sp>
    </p:spTree>
    <p:extLst>
      <p:ext uri="{BB962C8B-B14F-4D97-AF65-F5344CB8AC3E}">
        <p14:creationId xmlns:p14="http://schemas.microsoft.com/office/powerpoint/2010/main" val="3878073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349834-9298-4C00-BEEC-87F7FBF8A45B}"/>
              </a:ext>
            </a:extLst>
          </p:cNvPr>
          <p:cNvSpPr>
            <a:spLocks noGrp="1"/>
          </p:cNvSpPr>
          <p:nvPr>
            <p:ph type="title"/>
          </p:nvPr>
        </p:nvSpPr>
        <p:spPr/>
        <p:txBody>
          <a:bodyPr/>
          <a:lstStyle/>
          <a:p>
            <a:r>
              <a:rPr kumimoji="1" lang="en-US" altLang="ja-JP" dirty="0"/>
              <a:t>6. DARTS</a:t>
            </a:r>
            <a:r>
              <a:rPr kumimoji="1" lang="ja-JP" altLang="en-US" dirty="0"/>
              <a:t>の長期計画</a:t>
            </a:r>
          </a:p>
        </p:txBody>
      </p:sp>
      <p:sp>
        <p:nvSpPr>
          <p:cNvPr id="6" name="コンテンツ プレースホルダー 5">
            <a:extLst>
              <a:ext uri="{FF2B5EF4-FFF2-40B4-BE49-F238E27FC236}">
                <a16:creationId xmlns:a16="http://schemas.microsoft.com/office/drawing/2014/main" id="{315455B2-E482-4EBA-AA97-BA575CAD51EB}"/>
              </a:ext>
            </a:extLst>
          </p:cNvPr>
          <p:cNvSpPr>
            <a:spLocks noGrp="1"/>
          </p:cNvSpPr>
          <p:nvPr>
            <p:ph idx="1"/>
          </p:nvPr>
        </p:nvSpPr>
        <p:spPr/>
        <p:txBody>
          <a:bodyPr/>
          <a:lstStyle/>
          <a:p>
            <a:r>
              <a:rPr lang="ja-JP" altLang="en-US" dirty="0"/>
              <a:t>分野横断的に共通の「</a:t>
            </a:r>
            <a:r>
              <a:rPr lang="en-US" altLang="ja-JP" dirty="0"/>
              <a:t>DARTS</a:t>
            </a:r>
            <a:r>
              <a:rPr lang="ja-JP" altLang="en-US" dirty="0"/>
              <a:t>の役割」を定義</a:t>
            </a:r>
            <a:endParaRPr lang="en-US" altLang="ja-JP" dirty="0"/>
          </a:p>
          <a:p>
            <a:pPr lvl="1"/>
            <a:r>
              <a:rPr lang="ja-JP" altLang="en-US" dirty="0"/>
              <a:t>ダウンロードサービス、</a:t>
            </a:r>
            <a:r>
              <a:rPr lang="en-US" altLang="ja-JP" dirty="0"/>
              <a:t>(</a:t>
            </a:r>
            <a:r>
              <a:rPr lang="ja-JP" altLang="en-US" dirty="0"/>
              <a:t>データの</a:t>
            </a:r>
            <a:r>
              <a:rPr lang="en-US" altLang="ja-JP" dirty="0"/>
              <a:t>)</a:t>
            </a:r>
            <a:r>
              <a:rPr lang="ja-JP" altLang="en-US" dirty="0"/>
              <a:t>説明を加える、検索機能、簡易解析、</a:t>
            </a:r>
            <a:r>
              <a:rPr lang="en-US" altLang="ja-JP" dirty="0"/>
              <a:t>DARTS</a:t>
            </a:r>
            <a:r>
              <a:rPr lang="ja-JP" altLang="en-US" dirty="0"/>
              <a:t>以外のデータや観測との相互参照、データ解析サポート、外部との連携、プロジェクト支援</a:t>
            </a:r>
            <a:endParaRPr lang="en-US" altLang="ja-JP" dirty="0"/>
          </a:p>
          <a:p>
            <a:r>
              <a:rPr lang="ja-JP" altLang="en-US" dirty="0"/>
              <a:t>分野ごとに、それぞれの役割を具体化し、中長期的な目標を定めて、開発・運用を進めている</a:t>
            </a:r>
            <a:endParaRPr lang="en-US" altLang="ja-JP" dirty="0"/>
          </a:p>
          <a:p>
            <a:r>
              <a:rPr lang="ja-JP" altLang="en-US" dirty="0"/>
              <a:t>可能な限り、スケジュールと予算を定めている</a:t>
            </a:r>
          </a:p>
        </p:txBody>
      </p:sp>
    </p:spTree>
    <p:extLst>
      <p:ext uri="{BB962C8B-B14F-4D97-AF65-F5344CB8AC3E}">
        <p14:creationId xmlns:p14="http://schemas.microsoft.com/office/powerpoint/2010/main" val="880427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A6B9D11-AF67-45A4-8018-CF41EE9A1801}"/>
              </a:ext>
            </a:extLst>
          </p:cNvPr>
          <p:cNvPicPr>
            <a:picLocks noChangeAspect="1"/>
          </p:cNvPicPr>
          <p:nvPr/>
        </p:nvPicPr>
        <p:blipFill>
          <a:blip r:embed="rId2"/>
          <a:stretch>
            <a:fillRect/>
          </a:stretch>
        </p:blipFill>
        <p:spPr>
          <a:xfrm>
            <a:off x="22333" y="1104698"/>
            <a:ext cx="12147333" cy="4648603"/>
          </a:xfrm>
          <a:prstGeom prst="rect">
            <a:avLst/>
          </a:prstGeom>
        </p:spPr>
      </p:pic>
      <p:sp>
        <p:nvSpPr>
          <p:cNvPr id="2" name="正方形/長方形 1">
            <a:extLst>
              <a:ext uri="{FF2B5EF4-FFF2-40B4-BE49-F238E27FC236}">
                <a16:creationId xmlns:a16="http://schemas.microsoft.com/office/drawing/2014/main" id="{9260B872-8D1E-4BC0-B978-E97912CB6838}"/>
              </a:ext>
            </a:extLst>
          </p:cNvPr>
          <p:cNvSpPr/>
          <p:nvPr/>
        </p:nvSpPr>
        <p:spPr>
          <a:xfrm>
            <a:off x="62752" y="1104698"/>
            <a:ext cx="6239435" cy="43723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5E0CB13-5D3B-4D3B-8A52-02498C87E405}"/>
              </a:ext>
            </a:extLst>
          </p:cNvPr>
          <p:cNvSpPr/>
          <p:nvPr/>
        </p:nvSpPr>
        <p:spPr>
          <a:xfrm>
            <a:off x="71717" y="1750155"/>
            <a:ext cx="6239435" cy="2095704"/>
          </a:xfrm>
          <a:prstGeom prst="rect">
            <a:avLst/>
          </a:prstGeom>
          <a:noFill/>
          <a:ln w="317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79BEF0D-FD61-43E5-BF8E-BB05B50EAEF1}"/>
              </a:ext>
            </a:extLst>
          </p:cNvPr>
          <p:cNvSpPr/>
          <p:nvPr/>
        </p:nvSpPr>
        <p:spPr>
          <a:xfrm>
            <a:off x="62756" y="3838932"/>
            <a:ext cx="6239435" cy="1914369"/>
          </a:xfrm>
          <a:prstGeom prst="rect">
            <a:avLst/>
          </a:prstGeom>
          <a:noFill/>
          <a:ln w="317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4526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8CAFD51-DAC5-4064-AF91-1984522DA6AB}"/>
              </a:ext>
            </a:extLst>
          </p:cNvPr>
          <p:cNvPicPr>
            <a:picLocks noChangeAspect="1"/>
          </p:cNvPicPr>
          <p:nvPr/>
        </p:nvPicPr>
        <p:blipFill>
          <a:blip r:embed="rId2"/>
          <a:stretch>
            <a:fillRect/>
          </a:stretch>
        </p:blipFill>
        <p:spPr>
          <a:xfrm>
            <a:off x="64247" y="830355"/>
            <a:ext cx="12063505" cy="5197290"/>
          </a:xfrm>
          <a:prstGeom prst="rect">
            <a:avLst/>
          </a:prstGeom>
        </p:spPr>
      </p:pic>
      <p:sp>
        <p:nvSpPr>
          <p:cNvPr id="3" name="正方形/長方形 2">
            <a:extLst>
              <a:ext uri="{FF2B5EF4-FFF2-40B4-BE49-F238E27FC236}">
                <a16:creationId xmlns:a16="http://schemas.microsoft.com/office/drawing/2014/main" id="{5109173D-C96B-444F-B713-7172A0FB0A9D}"/>
              </a:ext>
            </a:extLst>
          </p:cNvPr>
          <p:cNvSpPr/>
          <p:nvPr/>
        </p:nvSpPr>
        <p:spPr>
          <a:xfrm>
            <a:off x="62752" y="853686"/>
            <a:ext cx="6239435" cy="43723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62DD156-D589-4B7C-9974-46BA966B6F6D}"/>
              </a:ext>
            </a:extLst>
          </p:cNvPr>
          <p:cNvSpPr/>
          <p:nvPr/>
        </p:nvSpPr>
        <p:spPr>
          <a:xfrm>
            <a:off x="62756" y="1314248"/>
            <a:ext cx="6239435" cy="4736728"/>
          </a:xfrm>
          <a:prstGeom prst="rect">
            <a:avLst/>
          </a:prstGeom>
          <a:noFill/>
          <a:ln w="317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0205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99B7F41-8B8C-4CA8-9DE5-6C20A7AB6F6F}"/>
              </a:ext>
            </a:extLst>
          </p:cNvPr>
          <p:cNvPicPr>
            <a:picLocks noChangeAspect="1"/>
          </p:cNvPicPr>
          <p:nvPr/>
        </p:nvPicPr>
        <p:blipFill>
          <a:blip r:embed="rId2"/>
          <a:stretch>
            <a:fillRect/>
          </a:stretch>
        </p:blipFill>
        <p:spPr>
          <a:xfrm>
            <a:off x="37575" y="1363801"/>
            <a:ext cx="12116850" cy="4130398"/>
          </a:xfrm>
          <a:prstGeom prst="rect">
            <a:avLst/>
          </a:prstGeom>
        </p:spPr>
      </p:pic>
      <p:sp>
        <p:nvSpPr>
          <p:cNvPr id="3" name="正方形/長方形 2">
            <a:extLst>
              <a:ext uri="{FF2B5EF4-FFF2-40B4-BE49-F238E27FC236}">
                <a16:creationId xmlns:a16="http://schemas.microsoft.com/office/drawing/2014/main" id="{A3ECB128-23E6-4DD4-B8E8-22D94DDC409B}"/>
              </a:ext>
            </a:extLst>
          </p:cNvPr>
          <p:cNvSpPr/>
          <p:nvPr/>
        </p:nvSpPr>
        <p:spPr>
          <a:xfrm>
            <a:off x="62752" y="1301923"/>
            <a:ext cx="6239435" cy="43723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E77ACA0-5E21-4087-A9F3-1C7A072E7E8D}"/>
              </a:ext>
            </a:extLst>
          </p:cNvPr>
          <p:cNvSpPr/>
          <p:nvPr/>
        </p:nvSpPr>
        <p:spPr>
          <a:xfrm>
            <a:off x="62756" y="1739154"/>
            <a:ext cx="6239435" cy="4014147"/>
          </a:xfrm>
          <a:prstGeom prst="rect">
            <a:avLst/>
          </a:prstGeom>
          <a:noFill/>
          <a:ln w="317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060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14AA461-DE78-46D1-90F9-EA4C58746C54}"/>
              </a:ext>
            </a:extLst>
          </p:cNvPr>
          <p:cNvPicPr>
            <a:picLocks noChangeAspect="1"/>
          </p:cNvPicPr>
          <p:nvPr/>
        </p:nvPicPr>
        <p:blipFill>
          <a:blip r:embed="rId2"/>
          <a:stretch>
            <a:fillRect/>
          </a:stretch>
        </p:blipFill>
        <p:spPr>
          <a:xfrm>
            <a:off x="79488" y="834165"/>
            <a:ext cx="12033023" cy="5189670"/>
          </a:xfrm>
          <a:prstGeom prst="rect">
            <a:avLst/>
          </a:prstGeom>
        </p:spPr>
      </p:pic>
      <p:sp>
        <p:nvSpPr>
          <p:cNvPr id="3" name="正方形/長方形 2">
            <a:extLst>
              <a:ext uri="{FF2B5EF4-FFF2-40B4-BE49-F238E27FC236}">
                <a16:creationId xmlns:a16="http://schemas.microsoft.com/office/drawing/2014/main" id="{29CBCFEB-C28D-4C93-B6B3-AA5D9D02EA80}"/>
              </a:ext>
            </a:extLst>
          </p:cNvPr>
          <p:cNvSpPr/>
          <p:nvPr/>
        </p:nvSpPr>
        <p:spPr>
          <a:xfrm>
            <a:off x="62752" y="844721"/>
            <a:ext cx="6239435" cy="43723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85756BF-4EF9-4513-9C70-589892F36C9F}"/>
              </a:ext>
            </a:extLst>
          </p:cNvPr>
          <p:cNvSpPr/>
          <p:nvPr/>
        </p:nvSpPr>
        <p:spPr>
          <a:xfrm>
            <a:off x="62756" y="1301913"/>
            <a:ext cx="6239435" cy="2508087"/>
          </a:xfrm>
          <a:prstGeom prst="rect">
            <a:avLst/>
          </a:prstGeom>
          <a:noFill/>
          <a:ln w="317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F248F57-CA82-464B-959A-7572A46944DF}"/>
              </a:ext>
            </a:extLst>
          </p:cNvPr>
          <p:cNvSpPr/>
          <p:nvPr/>
        </p:nvSpPr>
        <p:spPr>
          <a:xfrm>
            <a:off x="62756" y="3838932"/>
            <a:ext cx="6239435" cy="2508087"/>
          </a:xfrm>
          <a:prstGeom prst="rect">
            <a:avLst/>
          </a:prstGeom>
          <a:noFill/>
          <a:ln w="317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907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91A76FB-7926-4142-AAD2-1A8023D984BF}"/>
              </a:ext>
            </a:extLst>
          </p:cNvPr>
          <p:cNvPicPr>
            <a:picLocks noChangeAspect="1"/>
          </p:cNvPicPr>
          <p:nvPr/>
        </p:nvPicPr>
        <p:blipFill>
          <a:blip r:embed="rId2"/>
          <a:stretch>
            <a:fillRect/>
          </a:stretch>
        </p:blipFill>
        <p:spPr>
          <a:xfrm>
            <a:off x="45195" y="811303"/>
            <a:ext cx="12101609" cy="5235394"/>
          </a:xfrm>
          <a:prstGeom prst="rect">
            <a:avLst/>
          </a:prstGeom>
        </p:spPr>
      </p:pic>
      <p:sp>
        <p:nvSpPr>
          <p:cNvPr id="3" name="正方形/長方形 2">
            <a:extLst>
              <a:ext uri="{FF2B5EF4-FFF2-40B4-BE49-F238E27FC236}">
                <a16:creationId xmlns:a16="http://schemas.microsoft.com/office/drawing/2014/main" id="{81FE6A24-2353-4F4F-8618-2F16ACC0F45D}"/>
              </a:ext>
            </a:extLst>
          </p:cNvPr>
          <p:cNvSpPr/>
          <p:nvPr/>
        </p:nvSpPr>
        <p:spPr>
          <a:xfrm>
            <a:off x="62752" y="817825"/>
            <a:ext cx="6239435" cy="43723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68EC788-1911-471C-B2AE-D32D9F7B6B19}"/>
              </a:ext>
            </a:extLst>
          </p:cNvPr>
          <p:cNvSpPr/>
          <p:nvPr/>
        </p:nvSpPr>
        <p:spPr>
          <a:xfrm>
            <a:off x="62756" y="1261578"/>
            <a:ext cx="6239435" cy="4511693"/>
          </a:xfrm>
          <a:prstGeom prst="rect">
            <a:avLst/>
          </a:prstGeom>
          <a:noFill/>
          <a:ln w="317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3962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17C2D06-3A9D-4ECF-B907-6372DA154AD4}"/>
              </a:ext>
            </a:extLst>
          </p:cNvPr>
          <p:cNvPicPr>
            <a:picLocks noChangeAspect="1"/>
          </p:cNvPicPr>
          <p:nvPr/>
        </p:nvPicPr>
        <p:blipFill>
          <a:blip r:embed="rId2"/>
          <a:stretch>
            <a:fillRect/>
          </a:stretch>
        </p:blipFill>
        <p:spPr>
          <a:xfrm>
            <a:off x="64247" y="841786"/>
            <a:ext cx="12063505" cy="5174428"/>
          </a:xfrm>
          <a:prstGeom prst="rect">
            <a:avLst/>
          </a:prstGeom>
        </p:spPr>
      </p:pic>
      <p:sp>
        <p:nvSpPr>
          <p:cNvPr id="3" name="正方形/長方形 2">
            <a:extLst>
              <a:ext uri="{FF2B5EF4-FFF2-40B4-BE49-F238E27FC236}">
                <a16:creationId xmlns:a16="http://schemas.microsoft.com/office/drawing/2014/main" id="{4AB8F45D-8713-4D04-972B-A91097282BB6}"/>
              </a:ext>
            </a:extLst>
          </p:cNvPr>
          <p:cNvSpPr/>
          <p:nvPr/>
        </p:nvSpPr>
        <p:spPr>
          <a:xfrm>
            <a:off x="62752" y="853684"/>
            <a:ext cx="6239435" cy="43723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4F97056-A51E-4D2F-BD83-CF9A171F9FE5}"/>
              </a:ext>
            </a:extLst>
          </p:cNvPr>
          <p:cNvSpPr/>
          <p:nvPr/>
        </p:nvSpPr>
        <p:spPr>
          <a:xfrm>
            <a:off x="62756" y="1319845"/>
            <a:ext cx="6239435" cy="1979167"/>
          </a:xfrm>
          <a:prstGeom prst="rect">
            <a:avLst/>
          </a:prstGeom>
          <a:noFill/>
          <a:ln w="317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9B0337C-4C9B-472A-9B97-6E19ABA50381}"/>
              </a:ext>
            </a:extLst>
          </p:cNvPr>
          <p:cNvSpPr/>
          <p:nvPr/>
        </p:nvSpPr>
        <p:spPr>
          <a:xfrm>
            <a:off x="89649" y="3301047"/>
            <a:ext cx="6239435" cy="1504035"/>
          </a:xfrm>
          <a:prstGeom prst="rect">
            <a:avLst/>
          </a:prstGeom>
          <a:noFill/>
          <a:ln w="317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3AF1F04-588A-4ECF-B5FB-4FCE09F8714E}"/>
              </a:ext>
            </a:extLst>
          </p:cNvPr>
          <p:cNvSpPr/>
          <p:nvPr/>
        </p:nvSpPr>
        <p:spPr>
          <a:xfrm>
            <a:off x="116542" y="4834010"/>
            <a:ext cx="6239435" cy="1504035"/>
          </a:xfrm>
          <a:prstGeom prst="rect">
            <a:avLst/>
          </a:prstGeom>
          <a:noFill/>
          <a:ln w="317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823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E01E4-A51B-4A3F-85CB-34B1547EC3A2}"/>
              </a:ext>
            </a:extLst>
          </p:cNvPr>
          <p:cNvSpPr>
            <a:spLocks noGrp="1"/>
          </p:cNvSpPr>
          <p:nvPr>
            <p:ph type="title"/>
          </p:nvPr>
        </p:nvSpPr>
        <p:spPr/>
        <p:txBody>
          <a:bodyPr/>
          <a:lstStyle/>
          <a:p>
            <a:r>
              <a:rPr kumimoji="1" lang="ja-JP" altLang="en-US" dirty="0"/>
              <a:t>話の内容</a:t>
            </a:r>
          </a:p>
        </p:txBody>
      </p:sp>
      <p:sp>
        <p:nvSpPr>
          <p:cNvPr id="3" name="コンテンツ プレースホルダー 2">
            <a:extLst>
              <a:ext uri="{FF2B5EF4-FFF2-40B4-BE49-F238E27FC236}">
                <a16:creationId xmlns:a16="http://schemas.microsoft.com/office/drawing/2014/main" id="{0430E0C3-1B3A-4D25-928C-4AAD1396802D}"/>
              </a:ext>
            </a:extLst>
          </p:cNvPr>
          <p:cNvSpPr>
            <a:spLocks noGrp="1"/>
          </p:cNvSpPr>
          <p:nvPr>
            <p:ph idx="1"/>
          </p:nvPr>
        </p:nvSpPr>
        <p:spPr/>
        <p:txBody>
          <a:bodyPr/>
          <a:lstStyle/>
          <a:p>
            <a:pPr marL="514350" indent="-514350">
              <a:buFont typeface="+mj-lt"/>
              <a:buAutoNum type="arabicPeriod"/>
            </a:pPr>
            <a:r>
              <a:rPr kumimoji="1" lang="ja-JP" altLang="en-US" dirty="0"/>
              <a:t>組織 </a:t>
            </a:r>
            <a:r>
              <a:rPr kumimoji="1" lang="en-US" altLang="ja-JP" dirty="0"/>
              <a:t>(JAXA, ISAS, C-SODA)</a:t>
            </a:r>
          </a:p>
          <a:p>
            <a:pPr marL="514350" indent="-514350">
              <a:buFont typeface="+mj-lt"/>
              <a:buAutoNum type="arabicPeriod"/>
            </a:pPr>
            <a:r>
              <a:rPr kumimoji="1" lang="ja-JP" altLang="en-US" dirty="0"/>
              <a:t>データポリシー</a:t>
            </a:r>
            <a:endParaRPr kumimoji="1" lang="en-US" altLang="ja-JP" dirty="0"/>
          </a:p>
          <a:p>
            <a:pPr marL="514350" indent="-514350">
              <a:buFont typeface="+mj-lt"/>
              <a:buAutoNum type="arabicPeriod"/>
            </a:pPr>
            <a:r>
              <a:rPr lang="en-US" altLang="ja-JP" dirty="0"/>
              <a:t>DARTS</a:t>
            </a:r>
            <a:r>
              <a:rPr lang="ja-JP" altLang="en-US" dirty="0"/>
              <a:t>の役割</a:t>
            </a:r>
            <a:endParaRPr lang="en-US" altLang="ja-JP" dirty="0"/>
          </a:p>
          <a:p>
            <a:pPr marL="514350" indent="-514350">
              <a:buFont typeface="+mj-lt"/>
              <a:buAutoNum type="arabicPeriod"/>
            </a:pPr>
            <a:r>
              <a:rPr lang="ja-JP" altLang="en-US" dirty="0"/>
              <a:t>「プロジェクト」との関係</a:t>
            </a:r>
            <a:endParaRPr lang="en-US" altLang="ja-JP" dirty="0"/>
          </a:p>
          <a:p>
            <a:pPr marL="514350" indent="-514350">
              <a:buFont typeface="+mj-lt"/>
              <a:buAutoNum type="arabicPeriod"/>
            </a:pPr>
            <a:r>
              <a:rPr lang="en-US" altLang="ja-JP" dirty="0"/>
              <a:t>DARTS</a:t>
            </a:r>
            <a:r>
              <a:rPr lang="ja-JP" altLang="en-US" dirty="0"/>
              <a:t>が利用する計算機群</a:t>
            </a:r>
            <a:endParaRPr lang="en-US" altLang="ja-JP" dirty="0"/>
          </a:p>
          <a:p>
            <a:pPr marL="514350" indent="-514350">
              <a:buFont typeface="+mj-lt"/>
              <a:buAutoNum type="arabicPeriod"/>
            </a:pPr>
            <a:r>
              <a:rPr lang="en-US" altLang="ja-JP" dirty="0"/>
              <a:t>DARTS</a:t>
            </a:r>
            <a:r>
              <a:rPr lang="ja-JP" altLang="en-US" dirty="0"/>
              <a:t>の長期計画</a:t>
            </a:r>
            <a:endParaRPr lang="en-US" altLang="ja-JP" dirty="0"/>
          </a:p>
          <a:p>
            <a:pPr marL="514350" indent="-514350">
              <a:buFont typeface="+mj-lt"/>
              <a:buAutoNum type="arabicPeriod"/>
            </a:pPr>
            <a:r>
              <a:rPr lang="ja-JP" altLang="en-US" b="1" dirty="0"/>
              <a:t>アプリケーションの例</a:t>
            </a:r>
            <a:endParaRPr lang="en-US" altLang="ja-JP" b="1" dirty="0"/>
          </a:p>
          <a:p>
            <a:pPr marL="514350" indent="-514350">
              <a:buFont typeface="+mj-lt"/>
              <a:buAutoNum type="arabicPeriod"/>
            </a:pPr>
            <a:r>
              <a:rPr lang="ja-JP" altLang="en-US" dirty="0"/>
              <a:t>外部機関との連携</a:t>
            </a:r>
            <a:endParaRPr lang="en-US" altLang="ja-JP" dirty="0"/>
          </a:p>
          <a:p>
            <a:endParaRPr kumimoji="1" lang="ja-JP" altLang="en-US" dirty="0"/>
          </a:p>
        </p:txBody>
      </p:sp>
    </p:spTree>
    <p:extLst>
      <p:ext uri="{BB962C8B-B14F-4D97-AF65-F5344CB8AC3E}">
        <p14:creationId xmlns:p14="http://schemas.microsoft.com/office/powerpoint/2010/main" val="2205373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9E1F76-B2BD-494A-BCCB-9DAFDE785465}"/>
              </a:ext>
            </a:extLst>
          </p:cNvPr>
          <p:cNvSpPr>
            <a:spLocks noGrp="1"/>
          </p:cNvSpPr>
          <p:nvPr>
            <p:ph type="title"/>
          </p:nvPr>
        </p:nvSpPr>
        <p:spPr/>
        <p:txBody>
          <a:bodyPr/>
          <a:lstStyle/>
          <a:p>
            <a:r>
              <a:rPr kumimoji="1" lang="en-US" altLang="ja-JP" dirty="0"/>
              <a:t>7.</a:t>
            </a:r>
            <a:r>
              <a:rPr kumimoji="1" lang="ja-JP" altLang="en-US" dirty="0"/>
              <a:t>アプリケーションの例</a:t>
            </a:r>
          </a:p>
        </p:txBody>
      </p:sp>
      <p:sp>
        <p:nvSpPr>
          <p:cNvPr id="3" name="コンテンツ プレースホルダー 2">
            <a:extLst>
              <a:ext uri="{FF2B5EF4-FFF2-40B4-BE49-F238E27FC236}">
                <a16:creationId xmlns:a16="http://schemas.microsoft.com/office/drawing/2014/main" id="{9CE91210-E0FF-47CA-A942-CCE857F929A7}"/>
              </a:ext>
            </a:extLst>
          </p:cNvPr>
          <p:cNvSpPr>
            <a:spLocks noGrp="1"/>
          </p:cNvSpPr>
          <p:nvPr>
            <p:ph idx="1"/>
          </p:nvPr>
        </p:nvSpPr>
        <p:spPr>
          <a:xfrm>
            <a:off x="374380" y="1477576"/>
            <a:ext cx="3611834" cy="4308862"/>
          </a:xfrm>
        </p:spPr>
        <p:txBody>
          <a:bodyPr>
            <a:normAutofit/>
          </a:bodyPr>
          <a:lstStyle/>
          <a:p>
            <a:r>
              <a:rPr kumimoji="1" lang="ja-JP" altLang="en-US" dirty="0"/>
              <a:t>統合検索システム</a:t>
            </a:r>
            <a:endParaRPr kumimoji="1" lang="en-US" altLang="ja-JP" dirty="0"/>
          </a:p>
          <a:p>
            <a:pPr lvl="1"/>
            <a:r>
              <a:rPr lang="en-US" altLang="ja-JP" dirty="0"/>
              <a:t>DARTS Astro</a:t>
            </a:r>
            <a:r>
              <a:rPr lang="ja-JP" altLang="en-US" dirty="0"/>
              <a:t>に保管されている座標がついたすべてのデータを検索可能</a:t>
            </a:r>
            <a:r>
              <a:rPr lang="en-US" altLang="ja-JP" dirty="0"/>
              <a:t>(</a:t>
            </a:r>
            <a:r>
              <a:rPr lang="ja-JP" altLang="en-US" dirty="0"/>
              <a:t>にする予定</a:t>
            </a:r>
            <a:r>
              <a:rPr lang="en-US" altLang="ja-JP" dirty="0"/>
              <a:t>)</a:t>
            </a:r>
          </a:p>
          <a:p>
            <a:pPr lvl="1"/>
            <a:r>
              <a:rPr kumimoji="1" lang="en-US" altLang="ja-JP" dirty="0"/>
              <a:t>GUI, CUI</a:t>
            </a:r>
          </a:p>
          <a:p>
            <a:pPr lvl="1"/>
            <a:r>
              <a:rPr lang="en-US" altLang="ja-JP" dirty="0"/>
              <a:t>SQL, ADQL</a:t>
            </a:r>
            <a:endParaRPr kumimoji="1" lang="ja-JP" altLang="en-US" dirty="0"/>
          </a:p>
        </p:txBody>
      </p:sp>
      <p:sp>
        <p:nvSpPr>
          <p:cNvPr id="4" name="テキスト ボックス 3">
            <a:extLst>
              <a:ext uri="{FF2B5EF4-FFF2-40B4-BE49-F238E27FC236}">
                <a16:creationId xmlns:a16="http://schemas.microsoft.com/office/drawing/2014/main" id="{5DB0FAE9-3926-4069-BB32-4372E785251A}"/>
              </a:ext>
            </a:extLst>
          </p:cNvPr>
          <p:cNvSpPr txBox="1"/>
          <p:nvPr/>
        </p:nvSpPr>
        <p:spPr>
          <a:xfrm>
            <a:off x="178990" y="6308209"/>
            <a:ext cx="4160113" cy="369332"/>
          </a:xfrm>
          <a:prstGeom prst="rect">
            <a:avLst/>
          </a:prstGeom>
          <a:noFill/>
        </p:spPr>
        <p:txBody>
          <a:bodyPr wrap="none" rtlCol="0">
            <a:spAutoFit/>
          </a:bodyPr>
          <a:lstStyle/>
          <a:p>
            <a:r>
              <a:rPr lang="en-US" altLang="ja-JP" dirty="0">
                <a:hlinkClick r:id="rId2"/>
              </a:rPr>
              <a:t>http://darts.isas.jaxa.jp/astro/query/</a:t>
            </a:r>
            <a:endParaRPr kumimoji="1" lang="ja-JP" altLang="en-US" dirty="0"/>
          </a:p>
        </p:txBody>
      </p:sp>
      <p:pic>
        <p:nvPicPr>
          <p:cNvPr id="5" name="図 4">
            <a:extLst>
              <a:ext uri="{FF2B5EF4-FFF2-40B4-BE49-F238E27FC236}">
                <a16:creationId xmlns:a16="http://schemas.microsoft.com/office/drawing/2014/main" id="{5C13759D-6106-490F-AACC-31C3E91EE095}"/>
              </a:ext>
            </a:extLst>
          </p:cNvPr>
          <p:cNvPicPr>
            <a:picLocks noChangeAspect="1"/>
          </p:cNvPicPr>
          <p:nvPr/>
        </p:nvPicPr>
        <p:blipFill>
          <a:blip r:embed="rId3"/>
          <a:stretch>
            <a:fillRect/>
          </a:stretch>
        </p:blipFill>
        <p:spPr>
          <a:xfrm>
            <a:off x="4189154" y="1477575"/>
            <a:ext cx="7823856" cy="5015300"/>
          </a:xfrm>
          <a:prstGeom prst="rect">
            <a:avLst/>
          </a:prstGeom>
          <a:ln>
            <a:solidFill>
              <a:schemeClr val="accent1">
                <a:shade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45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F65C0F-8D0D-4D2E-9032-0A9204B638A1}"/>
              </a:ext>
            </a:extLst>
          </p:cNvPr>
          <p:cNvSpPr>
            <a:spLocks noGrp="1"/>
          </p:cNvSpPr>
          <p:nvPr>
            <p:ph type="title"/>
          </p:nvPr>
        </p:nvSpPr>
        <p:spPr/>
        <p:txBody>
          <a:bodyPr/>
          <a:lstStyle/>
          <a:p>
            <a:r>
              <a:rPr kumimoji="1" lang="en-US" altLang="ja-JP" dirty="0"/>
              <a:t>JUDO2 </a:t>
            </a:r>
            <a:endParaRPr kumimoji="1" lang="ja-JP" altLang="en-US" dirty="0"/>
          </a:p>
        </p:txBody>
      </p:sp>
      <p:sp>
        <p:nvSpPr>
          <p:cNvPr id="4" name="コンテンツ プレースホルダー 2">
            <a:extLst>
              <a:ext uri="{FF2B5EF4-FFF2-40B4-BE49-F238E27FC236}">
                <a16:creationId xmlns:a16="http://schemas.microsoft.com/office/drawing/2014/main" id="{3BC285A6-2815-4431-852C-55146B97F755}"/>
              </a:ext>
            </a:extLst>
          </p:cNvPr>
          <p:cNvSpPr>
            <a:spLocks noGrp="1"/>
          </p:cNvSpPr>
          <p:nvPr>
            <p:ph idx="1"/>
          </p:nvPr>
        </p:nvSpPr>
        <p:spPr>
          <a:xfrm>
            <a:off x="609600" y="1562101"/>
            <a:ext cx="2705100" cy="4581524"/>
          </a:xfrm>
        </p:spPr>
        <p:txBody>
          <a:bodyPr>
            <a:normAutofit/>
          </a:bodyPr>
          <a:lstStyle/>
          <a:p>
            <a:r>
              <a:rPr kumimoji="1" lang="en-US" altLang="ja-JP" dirty="0"/>
              <a:t>DARTS Astro</a:t>
            </a:r>
            <a:r>
              <a:rPr kumimoji="1" lang="ja-JP" altLang="en-US" dirty="0"/>
              <a:t>が保管するすべてのデータの画像または視野を表示可能</a:t>
            </a:r>
            <a:r>
              <a:rPr kumimoji="1" lang="en-US" altLang="ja-JP" dirty="0"/>
              <a:t>(</a:t>
            </a:r>
            <a:r>
              <a:rPr kumimoji="1" lang="ja-JP" altLang="en-US" dirty="0"/>
              <a:t>にする予定</a:t>
            </a:r>
            <a:r>
              <a:rPr kumimoji="1" lang="en-US" altLang="ja-JP" dirty="0"/>
              <a:t>)</a:t>
            </a:r>
          </a:p>
          <a:p>
            <a:r>
              <a:rPr kumimoji="1" lang="ja-JP" altLang="en-US" dirty="0"/>
              <a:t>視覚的にデータを検索してアクセスできる</a:t>
            </a:r>
          </a:p>
        </p:txBody>
      </p:sp>
      <p:pic>
        <p:nvPicPr>
          <p:cNvPr id="5" name="図 4">
            <a:extLst>
              <a:ext uri="{FF2B5EF4-FFF2-40B4-BE49-F238E27FC236}">
                <a16:creationId xmlns:a16="http://schemas.microsoft.com/office/drawing/2014/main" id="{0368849A-208F-4812-8A3D-CA6B9C79DEA6}"/>
              </a:ext>
            </a:extLst>
          </p:cNvPr>
          <p:cNvPicPr>
            <a:picLocks noChangeAspect="1"/>
          </p:cNvPicPr>
          <p:nvPr/>
        </p:nvPicPr>
        <p:blipFill>
          <a:blip r:embed="rId2"/>
          <a:stretch>
            <a:fillRect/>
          </a:stretch>
        </p:blipFill>
        <p:spPr>
          <a:xfrm>
            <a:off x="3991523" y="682968"/>
            <a:ext cx="7879763" cy="5326842"/>
          </a:xfrm>
          <a:prstGeom prst="rect">
            <a:avLst/>
          </a:prstGeom>
          <a:ln>
            <a:solidFill>
              <a:schemeClr val="accent1">
                <a:shade val="50000"/>
              </a:schemeClr>
            </a:solidFill>
          </a:ln>
          <a:effectLst>
            <a:outerShdw blurRad="50800" dist="38100" dir="2700000" algn="tl" rotWithShape="0">
              <a:prstClr val="black">
                <a:alpha val="40000"/>
              </a:prstClr>
            </a:outerShdw>
          </a:effectLst>
        </p:spPr>
      </p:pic>
      <p:sp>
        <p:nvSpPr>
          <p:cNvPr id="6" name="テキスト ボックス 5">
            <a:extLst>
              <a:ext uri="{FF2B5EF4-FFF2-40B4-BE49-F238E27FC236}">
                <a16:creationId xmlns:a16="http://schemas.microsoft.com/office/drawing/2014/main" id="{0B6FC3AE-5F5B-48E1-B9E6-EE6B8B176C52}"/>
              </a:ext>
            </a:extLst>
          </p:cNvPr>
          <p:cNvSpPr txBox="1"/>
          <p:nvPr/>
        </p:nvSpPr>
        <p:spPr>
          <a:xfrm>
            <a:off x="4726242" y="6123543"/>
            <a:ext cx="6410324" cy="646331"/>
          </a:xfrm>
          <a:prstGeom prst="rect">
            <a:avLst/>
          </a:prstGeom>
          <a:noFill/>
        </p:spPr>
        <p:txBody>
          <a:bodyPr wrap="square" rtlCol="0">
            <a:spAutoFit/>
          </a:bodyPr>
          <a:lstStyle/>
          <a:p>
            <a:r>
              <a:rPr kumimoji="1" lang="ja-JP" altLang="en-US" dirty="0"/>
              <a:t>あかり</a:t>
            </a:r>
            <a:r>
              <a:rPr kumimoji="1" lang="en-US" altLang="ja-JP" dirty="0"/>
              <a:t>IRC</a:t>
            </a:r>
            <a:r>
              <a:rPr kumimoji="1" lang="ja-JP" altLang="en-US" dirty="0"/>
              <a:t>による</a:t>
            </a:r>
            <a:r>
              <a:rPr kumimoji="1" lang="en-US" altLang="ja-JP" dirty="0"/>
              <a:t>NEP</a:t>
            </a:r>
            <a:r>
              <a:rPr kumimoji="1" lang="ja-JP" altLang="en-US" dirty="0"/>
              <a:t>領域のモザイク観測。背景は</a:t>
            </a:r>
            <a:r>
              <a:rPr kumimoji="1" lang="en-US" altLang="ja-JP" dirty="0"/>
              <a:t>WISE</a:t>
            </a:r>
            <a:r>
              <a:rPr kumimoji="1" lang="ja-JP" altLang="en-US" dirty="0"/>
              <a:t>。</a:t>
            </a:r>
            <a:endParaRPr kumimoji="1" lang="en-US" altLang="ja-JP" dirty="0"/>
          </a:p>
          <a:p>
            <a:r>
              <a:rPr lang="en-US" altLang="ja-JP" dirty="0"/>
              <a:t>IRC</a:t>
            </a:r>
            <a:r>
              <a:rPr lang="ja-JP" altLang="en-US" dirty="0"/>
              <a:t>の各視野が、基のデータパッケージにリンクされている</a:t>
            </a:r>
            <a:endParaRPr kumimoji="1" lang="en-US" altLang="ja-JP" dirty="0"/>
          </a:p>
        </p:txBody>
      </p:sp>
    </p:spTree>
    <p:extLst>
      <p:ext uri="{BB962C8B-B14F-4D97-AF65-F5344CB8AC3E}">
        <p14:creationId xmlns:p14="http://schemas.microsoft.com/office/powerpoint/2010/main" val="33613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E01E4-A51B-4A3F-85CB-34B1547EC3A2}"/>
              </a:ext>
            </a:extLst>
          </p:cNvPr>
          <p:cNvSpPr>
            <a:spLocks noGrp="1"/>
          </p:cNvSpPr>
          <p:nvPr>
            <p:ph type="title"/>
          </p:nvPr>
        </p:nvSpPr>
        <p:spPr/>
        <p:txBody>
          <a:bodyPr/>
          <a:lstStyle/>
          <a:p>
            <a:r>
              <a:rPr kumimoji="1" lang="ja-JP" altLang="en-US" dirty="0"/>
              <a:t>話の内容</a:t>
            </a:r>
          </a:p>
        </p:txBody>
      </p:sp>
      <p:sp>
        <p:nvSpPr>
          <p:cNvPr id="3" name="コンテンツ プレースホルダー 2">
            <a:extLst>
              <a:ext uri="{FF2B5EF4-FFF2-40B4-BE49-F238E27FC236}">
                <a16:creationId xmlns:a16="http://schemas.microsoft.com/office/drawing/2014/main" id="{0430E0C3-1B3A-4D25-928C-4AAD1396802D}"/>
              </a:ext>
            </a:extLst>
          </p:cNvPr>
          <p:cNvSpPr>
            <a:spLocks noGrp="1"/>
          </p:cNvSpPr>
          <p:nvPr>
            <p:ph idx="1"/>
          </p:nvPr>
        </p:nvSpPr>
        <p:spPr/>
        <p:txBody>
          <a:bodyPr/>
          <a:lstStyle/>
          <a:p>
            <a:pPr marL="514350" indent="-514350">
              <a:buFont typeface="+mj-lt"/>
              <a:buAutoNum type="arabicPeriod"/>
            </a:pPr>
            <a:r>
              <a:rPr kumimoji="1" lang="ja-JP" altLang="en-US" b="1" dirty="0"/>
              <a:t>組織 </a:t>
            </a:r>
            <a:r>
              <a:rPr kumimoji="1" lang="en-US" altLang="ja-JP" b="1" dirty="0"/>
              <a:t>(JAXA, ISAS, C-SODA)</a:t>
            </a:r>
          </a:p>
          <a:p>
            <a:pPr marL="514350" indent="-514350">
              <a:buFont typeface="+mj-lt"/>
              <a:buAutoNum type="arabicPeriod"/>
            </a:pPr>
            <a:r>
              <a:rPr kumimoji="1" lang="ja-JP" altLang="en-US" dirty="0"/>
              <a:t>データポリシー</a:t>
            </a:r>
            <a:endParaRPr kumimoji="1" lang="en-US" altLang="ja-JP" dirty="0"/>
          </a:p>
          <a:p>
            <a:pPr marL="514350" indent="-514350">
              <a:buFont typeface="+mj-lt"/>
              <a:buAutoNum type="arabicPeriod"/>
            </a:pPr>
            <a:r>
              <a:rPr lang="en-US" altLang="ja-JP" dirty="0"/>
              <a:t>DARTS</a:t>
            </a:r>
            <a:r>
              <a:rPr lang="ja-JP" altLang="en-US" dirty="0"/>
              <a:t>の役割</a:t>
            </a:r>
            <a:endParaRPr lang="en-US" altLang="ja-JP" dirty="0"/>
          </a:p>
          <a:p>
            <a:pPr marL="514350" indent="-514350">
              <a:buFont typeface="+mj-lt"/>
              <a:buAutoNum type="arabicPeriod"/>
            </a:pPr>
            <a:r>
              <a:rPr lang="ja-JP" altLang="en-US" dirty="0"/>
              <a:t>「プロジェクト」との関係</a:t>
            </a:r>
            <a:endParaRPr lang="en-US" altLang="ja-JP" dirty="0"/>
          </a:p>
          <a:p>
            <a:pPr marL="514350" indent="-514350">
              <a:buFont typeface="+mj-lt"/>
              <a:buAutoNum type="arabicPeriod"/>
            </a:pPr>
            <a:r>
              <a:rPr lang="en-US" altLang="ja-JP" dirty="0"/>
              <a:t>DARTS</a:t>
            </a:r>
            <a:r>
              <a:rPr lang="ja-JP" altLang="en-US" dirty="0"/>
              <a:t>が利用する計算機群</a:t>
            </a:r>
            <a:endParaRPr lang="en-US" altLang="ja-JP" dirty="0"/>
          </a:p>
          <a:p>
            <a:pPr marL="514350" indent="-514350">
              <a:buFont typeface="+mj-lt"/>
              <a:buAutoNum type="arabicPeriod"/>
            </a:pPr>
            <a:r>
              <a:rPr lang="en-US" altLang="ja-JP" dirty="0"/>
              <a:t>DARTS</a:t>
            </a:r>
            <a:r>
              <a:rPr lang="ja-JP" altLang="en-US" dirty="0"/>
              <a:t>の長期計画</a:t>
            </a:r>
            <a:endParaRPr lang="en-US" altLang="ja-JP" dirty="0"/>
          </a:p>
          <a:p>
            <a:pPr marL="514350" indent="-514350">
              <a:buFont typeface="+mj-lt"/>
              <a:buAutoNum type="arabicPeriod"/>
            </a:pPr>
            <a:r>
              <a:rPr lang="ja-JP" altLang="en-US" dirty="0"/>
              <a:t>アプリケーションの例</a:t>
            </a:r>
            <a:endParaRPr lang="en-US" altLang="ja-JP" dirty="0"/>
          </a:p>
          <a:p>
            <a:pPr marL="514350" indent="-514350">
              <a:buFont typeface="+mj-lt"/>
              <a:buAutoNum type="arabicPeriod"/>
            </a:pPr>
            <a:r>
              <a:rPr lang="ja-JP" altLang="en-US" dirty="0"/>
              <a:t>外部機関との連携</a:t>
            </a:r>
            <a:endParaRPr lang="en-US" altLang="ja-JP" dirty="0"/>
          </a:p>
          <a:p>
            <a:endParaRPr kumimoji="1" lang="ja-JP" altLang="en-US" dirty="0"/>
          </a:p>
        </p:txBody>
      </p:sp>
    </p:spTree>
    <p:extLst>
      <p:ext uri="{BB962C8B-B14F-4D97-AF65-F5344CB8AC3E}">
        <p14:creationId xmlns:p14="http://schemas.microsoft.com/office/powerpoint/2010/main" val="859587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B889C8-0959-4186-B03F-772D7BDC01FF}"/>
              </a:ext>
            </a:extLst>
          </p:cNvPr>
          <p:cNvSpPr>
            <a:spLocks noGrp="1"/>
          </p:cNvSpPr>
          <p:nvPr>
            <p:ph type="title"/>
          </p:nvPr>
        </p:nvSpPr>
        <p:spPr/>
        <p:txBody>
          <a:bodyPr/>
          <a:lstStyle/>
          <a:p>
            <a:r>
              <a:rPr kumimoji="1" lang="en-US" altLang="ja-JP" dirty="0"/>
              <a:t>UDON2</a:t>
            </a:r>
            <a:endParaRPr kumimoji="1" lang="ja-JP" altLang="en-US" dirty="0"/>
          </a:p>
        </p:txBody>
      </p:sp>
      <p:sp>
        <p:nvSpPr>
          <p:cNvPr id="3" name="コンテンツ プレースホルダー 2">
            <a:extLst>
              <a:ext uri="{FF2B5EF4-FFF2-40B4-BE49-F238E27FC236}">
                <a16:creationId xmlns:a16="http://schemas.microsoft.com/office/drawing/2014/main" id="{A1311269-3DC2-4893-8E6B-8BF48AE500C2}"/>
              </a:ext>
            </a:extLst>
          </p:cNvPr>
          <p:cNvSpPr>
            <a:spLocks noGrp="1"/>
          </p:cNvSpPr>
          <p:nvPr>
            <p:ph idx="1"/>
          </p:nvPr>
        </p:nvSpPr>
        <p:spPr>
          <a:xfrm>
            <a:off x="514814" y="1487100"/>
            <a:ext cx="2105722" cy="3883799"/>
          </a:xfrm>
        </p:spPr>
        <p:txBody>
          <a:bodyPr/>
          <a:lstStyle/>
          <a:p>
            <a:r>
              <a:rPr lang="en-US" altLang="ja-JP" dirty="0"/>
              <a:t>X</a:t>
            </a:r>
            <a:r>
              <a:rPr lang="ja-JP" altLang="en-US" dirty="0"/>
              <a:t>線天文衛星データ</a:t>
            </a:r>
            <a:r>
              <a:rPr lang="en-US" altLang="ja-JP" dirty="0"/>
              <a:t>(</a:t>
            </a:r>
            <a:r>
              <a:rPr lang="ja-JP" altLang="en-US" dirty="0"/>
              <a:t>あかり、すざく、ひとみ</a:t>
            </a:r>
            <a:r>
              <a:rPr lang="en-US" altLang="ja-JP" dirty="0"/>
              <a:t>)</a:t>
            </a:r>
            <a:r>
              <a:rPr lang="ja-JP" altLang="en-US" dirty="0"/>
              <a:t>の早見ツール</a:t>
            </a:r>
            <a:endParaRPr kumimoji="1" lang="ja-JP" altLang="en-US" dirty="0"/>
          </a:p>
        </p:txBody>
      </p:sp>
      <p:pic>
        <p:nvPicPr>
          <p:cNvPr id="4" name="図 3">
            <a:extLst>
              <a:ext uri="{FF2B5EF4-FFF2-40B4-BE49-F238E27FC236}">
                <a16:creationId xmlns:a16="http://schemas.microsoft.com/office/drawing/2014/main" id="{770F224A-A8AE-433D-AE1B-E56416A2A87A}"/>
              </a:ext>
            </a:extLst>
          </p:cNvPr>
          <p:cNvPicPr>
            <a:picLocks noChangeAspect="1"/>
          </p:cNvPicPr>
          <p:nvPr/>
        </p:nvPicPr>
        <p:blipFill>
          <a:blip r:embed="rId2"/>
          <a:stretch>
            <a:fillRect/>
          </a:stretch>
        </p:blipFill>
        <p:spPr>
          <a:xfrm>
            <a:off x="2943922" y="365125"/>
            <a:ext cx="6022345" cy="3466555"/>
          </a:xfrm>
          <a:prstGeom prst="rect">
            <a:avLst/>
          </a:prstGeom>
          <a:ln>
            <a:solidFill>
              <a:schemeClr val="accent1">
                <a:shade val="50000"/>
              </a:schemeClr>
            </a:solidFill>
          </a:ln>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418624F1-FDED-4D6C-A41C-1F8FFAC299D1}"/>
              </a:ext>
            </a:extLst>
          </p:cNvPr>
          <p:cNvPicPr>
            <a:picLocks noChangeAspect="1"/>
          </p:cNvPicPr>
          <p:nvPr/>
        </p:nvPicPr>
        <p:blipFill>
          <a:blip r:embed="rId3"/>
          <a:stretch>
            <a:fillRect/>
          </a:stretch>
        </p:blipFill>
        <p:spPr>
          <a:xfrm>
            <a:off x="7274442" y="2542477"/>
            <a:ext cx="4646117" cy="4254189"/>
          </a:xfrm>
          <a:prstGeom prst="rect">
            <a:avLst/>
          </a:prstGeom>
        </p:spPr>
      </p:pic>
      <p:sp>
        <p:nvSpPr>
          <p:cNvPr id="7" name="テキスト ボックス 6">
            <a:extLst>
              <a:ext uri="{FF2B5EF4-FFF2-40B4-BE49-F238E27FC236}">
                <a16:creationId xmlns:a16="http://schemas.microsoft.com/office/drawing/2014/main" id="{0957AADF-9E6A-4714-B493-CBB0E467E6E0}"/>
              </a:ext>
            </a:extLst>
          </p:cNvPr>
          <p:cNvSpPr txBox="1"/>
          <p:nvPr/>
        </p:nvSpPr>
        <p:spPr>
          <a:xfrm>
            <a:off x="2777664" y="4300239"/>
            <a:ext cx="4339650" cy="369332"/>
          </a:xfrm>
          <a:prstGeom prst="rect">
            <a:avLst/>
          </a:prstGeom>
          <a:noFill/>
        </p:spPr>
        <p:txBody>
          <a:bodyPr wrap="none" rtlCol="0">
            <a:spAutoFit/>
          </a:bodyPr>
          <a:lstStyle/>
          <a:p>
            <a:r>
              <a:rPr kumimoji="1" lang="ja-JP" altLang="en-US" dirty="0"/>
              <a:t>「ひとみ」によるペルセウス銀河団観測</a:t>
            </a:r>
          </a:p>
        </p:txBody>
      </p:sp>
    </p:spTree>
    <p:extLst>
      <p:ext uri="{BB962C8B-B14F-4D97-AF65-F5344CB8AC3E}">
        <p14:creationId xmlns:p14="http://schemas.microsoft.com/office/powerpoint/2010/main" val="274843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E01E4-A51B-4A3F-85CB-34B1547EC3A2}"/>
              </a:ext>
            </a:extLst>
          </p:cNvPr>
          <p:cNvSpPr>
            <a:spLocks noGrp="1"/>
          </p:cNvSpPr>
          <p:nvPr>
            <p:ph type="title"/>
          </p:nvPr>
        </p:nvSpPr>
        <p:spPr/>
        <p:txBody>
          <a:bodyPr/>
          <a:lstStyle/>
          <a:p>
            <a:r>
              <a:rPr kumimoji="1" lang="ja-JP" altLang="en-US" dirty="0"/>
              <a:t>話の内容</a:t>
            </a:r>
          </a:p>
        </p:txBody>
      </p:sp>
      <p:sp>
        <p:nvSpPr>
          <p:cNvPr id="3" name="コンテンツ プレースホルダー 2">
            <a:extLst>
              <a:ext uri="{FF2B5EF4-FFF2-40B4-BE49-F238E27FC236}">
                <a16:creationId xmlns:a16="http://schemas.microsoft.com/office/drawing/2014/main" id="{0430E0C3-1B3A-4D25-928C-4AAD1396802D}"/>
              </a:ext>
            </a:extLst>
          </p:cNvPr>
          <p:cNvSpPr>
            <a:spLocks noGrp="1"/>
          </p:cNvSpPr>
          <p:nvPr>
            <p:ph idx="1"/>
          </p:nvPr>
        </p:nvSpPr>
        <p:spPr/>
        <p:txBody>
          <a:bodyPr/>
          <a:lstStyle/>
          <a:p>
            <a:pPr marL="514350" indent="-514350">
              <a:buFont typeface="+mj-lt"/>
              <a:buAutoNum type="arabicPeriod"/>
            </a:pPr>
            <a:r>
              <a:rPr kumimoji="1" lang="ja-JP" altLang="en-US" dirty="0"/>
              <a:t>組織 </a:t>
            </a:r>
            <a:r>
              <a:rPr kumimoji="1" lang="en-US" altLang="ja-JP" dirty="0"/>
              <a:t>(JAXA, ISAS, C-SODA)</a:t>
            </a:r>
          </a:p>
          <a:p>
            <a:pPr marL="514350" indent="-514350">
              <a:buFont typeface="+mj-lt"/>
              <a:buAutoNum type="arabicPeriod"/>
            </a:pPr>
            <a:r>
              <a:rPr kumimoji="1" lang="ja-JP" altLang="en-US" dirty="0"/>
              <a:t>データポリシー</a:t>
            </a:r>
            <a:endParaRPr kumimoji="1" lang="en-US" altLang="ja-JP" dirty="0"/>
          </a:p>
          <a:p>
            <a:pPr marL="514350" indent="-514350">
              <a:buFont typeface="+mj-lt"/>
              <a:buAutoNum type="arabicPeriod"/>
            </a:pPr>
            <a:r>
              <a:rPr lang="en-US" altLang="ja-JP" dirty="0"/>
              <a:t>DARTS</a:t>
            </a:r>
            <a:r>
              <a:rPr lang="ja-JP" altLang="en-US" dirty="0"/>
              <a:t>の役割</a:t>
            </a:r>
            <a:endParaRPr lang="en-US" altLang="ja-JP" dirty="0"/>
          </a:p>
          <a:p>
            <a:pPr marL="514350" indent="-514350">
              <a:buFont typeface="+mj-lt"/>
              <a:buAutoNum type="arabicPeriod"/>
            </a:pPr>
            <a:r>
              <a:rPr lang="ja-JP" altLang="en-US" dirty="0"/>
              <a:t>「プロジェクト」との関係</a:t>
            </a:r>
            <a:endParaRPr lang="en-US" altLang="ja-JP" dirty="0"/>
          </a:p>
          <a:p>
            <a:pPr marL="514350" indent="-514350">
              <a:buFont typeface="+mj-lt"/>
              <a:buAutoNum type="arabicPeriod"/>
            </a:pPr>
            <a:r>
              <a:rPr lang="en-US" altLang="ja-JP" dirty="0"/>
              <a:t>DARTS</a:t>
            </a:r>
            <a:r>
              <a:rPr lang="ja-JP" altLang="en-US" dirty="0"/>
              <a:t>が利用する計算機群</a:t>
            </a:r>
            <a:endParaRPr lang="en-US" altLang="ja-JP" dirty="0"/>
          </a:p>
          <a:p>
            <a:pPr marL="514350" indent="-514350">
              <a:buFont typeface="+mj-lt"/>
              <a:buAutoNum type="arabicPeriod"/>
            </a:pPr>
            <a:r>
              <a:rPr lang="en-US" altLang="ja-JP" dirty="0"/>
              <a:t>DARTS</a:t>
            </a:r>
            <a:r>
              <a:rPr lang="ja-JP" altLang="en-US" dirty="0"/>
              <a:t>の長期計画</a:t>
            </a:r>
            <a:endParaRPr lang="en-US" altLang="ja-JP" dirty="0"/>
          </a:p>
          <a:p>
            <a:pPr marL="514350" indent="-514350">
              <a:buFont typeface="+mj-lt"/>
              <a:buAutoNum type="arabicPeriod"/>
            </a:pPr>
            <a:r>
              <a:rPr lang="ja-JP" altLang="en-US" dirty="0"/>
              <a:t>アプリケーションの例</a:t>
            </a:r>
            <a:endParaRPr lang="en-US" altLang="ja-JP" dirty="0"/>
          </a:p>
          <a:p>
            <a:pPr marL="514350" indent="-514350">
              <a:buFont typeface="+mj-lt"/>
              <a:buAutoNum type="arabicPeriod"/>
            </a:pPr>
            <a:r>
              <a:rPr lang="ja-JP" altLang="en-US" b="1" dirty="0"/>
              <a:t>外部機関との連携</a:t>
            </a:r>
            <a:endParaRPr lang="en-US" altLang="ja-JP" b="1" dirty="0"/>
          </a:p>
          <a:p>
            <a:endParaRPr kumimoji="1" lang="ja-JP" altLang="en-US" dirty="0"/>
          </a:p>
        </p:txBody>
      </p:sp>
    </p:spTree>
    <p:extLst>
      <p:ext uri="{BB962C8B-B14F-4D97-AF65-F5344CB8AC3E}">
        <p14:creationId xmlns:p14="http://schemas.microsoft.com/office/powerpoint/2010/main" val="1287293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237EDC-A9B8-4DC8-9DE9-17AF4D70F7AB}"/>
              </a:ext>
            </a:extLst>
          </p:cNvPr>
          <p:cNvSpPr>
            <a:spLocks noGrp="1"/>
          </p:cNvSpPr>
          <p:nvPr>
            <p:ph type="title"/>
          </p:nvPr>
        </p:nvSpPr>
        <p:spPr/>
        <p:txBody>
          <a:bodyPr/>
          <a:lstStyle/>
          <a:p>
            <a:r>
              <a:rPr kumimoji="1" lang="en-US" altLang="ja-JP" dirty="0"/>
              <a:t>8. </a:t>
            </a:r>
            <a:r>
              <a:rPr kumimoji="1" lang="ja-JP" altLang="en-US" dirty="0"/>
              <a:t>外部機関との連携</a:t>
            </a:r>
          </a:p>
        </p:txBody>
      </p:sp>
      <p:sp>
        <p:nvSpPr>
          <p:cNvPr id="3" name="コンテンツ プレースホルダー 2">
            <a:extLst>
              <a:ext uri="{FF2B5EF4-FFF2-40B4-BE49-F238E27FC236}">
                <a16:creationId xmlns:a16="http://schemas.microsoft.com/office/drawing/2014/main" id="{5BC65C0D-7FF2-4306-9E01-1B9F94217891}"/>
              </a:ext>
            </a:extLst>
          </p:cNvPr>
          <p:cNvSpPr>
            <a:spLocks noGrp="1"/>
          </p:cNvSpPr>
          <p:nvPr>
            <p:ph idx="1"/>
          </p:nvPr>
        </p:nvSpPr>
        <p:spPr>
          <a:xfrm>
            <a:off x="591944" y="1572322"/>
            <a:ext cx="11008112" cy="5140713"/>
          </a:xfrm>
        </p:spPr>
        <p:txBody>
          <a:bodyPr>
            <a:normAutofit fontScale="85000" lnSpcReduction="20000"/>
          </a:bodyPr>
          <a:lstStyle/>
          <a:p>
            <a:r>
              <a:rPr kumimoji="1" lang="en-US" altLang="ja-JP" dirty="0"/>
              <a:t>Chandra, XMM, </a:t>
            </a:r>
            <a:r>
              <a:rPr kumimoji="1" lang="en-US" altLang="ja-JP" dirty="0" err="1"/>
              <a:t>NuSTAR</a:t>
            </a:r>
            <a:r>
              <a:rPr kumimoji="1" lang="en-US" altLang="ja-JP" dirty="0"/>
              <a:t>, NICER</a:t>
            </a:r>
          </a:p>
          <a:p>
            <a:pPr lvl="1"/>
            <a:r>
              <a:rPr kumimoji="1" lang="en-US" altLang="ja-JP" dirty="0"/>
              <a:t>JUDO2</a:t>
            </a:r>
            <a:r>
              <a:rPr kumimoji="1" lang="ja-JP" altLang="en-US" dirty="0"/>
              <a:t>で、</a:t>
            </a:r>
            <a:r>
              <a:rPr lang="ja-JP" altLang="en-US" dirty="0"/>
              <a:t>これらの衛星の各視野がアーカイブのデータ</a:t>
            </a:r>
            <a:r>
              <a:rPr lang="en-US" altLang="ja-JP" dirty="0"/>
              <a:t>URL</a:t>
            </a:r>
            <a:r>
              <a:rPr lang="ja-JP" altLang="en-US" dirty="0"/>
              <a:t>にリンクされている</a:t>
            </a:r>
            <a:endParaRPr kumimoji="1" lang="en-US" altLang="ja-JP" dirty="0"/>
          </a:p>
          <a:p>
            <a:r>
              <a:rPr kumimoji="1" lang="en-US" altLang="ja-JP" dirty="0"/>
              <a:t>ESA-SKY</a:t>
            </a:r>
          </a:p>
          <a:p>
            <a:pPr lvl="1"/>
            <a:r>
              <a:rPr kumimoji="1" lang="ja-JP" altLang="en-US" dirty="0"/>
              <a:t>あかり、すざくの</a:t>
            </a:r>
            <a:r>
              <a:rPr kumimoji="1" lang="en-US" altLang="ja-JP" dirty="0" err="1"/>
              <a:t>HiPS</a:t>
            </a:r>
            <a:r>
              <a:rPr lang="ja-JP" altLang="en-US" dirty="0"/>
              <a:t>画像、あかりカタログを表示可能</a:t>
            </a:r>
            <a:endParaRPr lang="en-US" altLang="ja-JP" dirty="0"/>
          </a:p>
          <a:p>
            <a:pPr lvl="1"/>
            <a:r>
              <a:rPr kumimoji="1" lang="ja-JP" altLang="en-US" dirty="0"/>
              <a:t>すざくの視野が</a:t>
            </a:r>
            <a:r>
              <a:rPr kumimoji="1" lang="en-US" altLang="ja-JP" dirty="0"/>
              <a:t>DARTS</a:t>
            </a:r>
            <a:r>
              <a:rPr kumimoji="1" lang="ja-JP" altLang="en-US" dirty="0"/>
              <a:t>にリンクされている</a:t>
            </a:r>
            <a:endParaRPr kumimoji="1" lang="en-US" altLang="ja-JP" dirty="0"/>
          </a:p>
          <a:p>
            <a:r>
              <a:rPr lang="en-US" altLang="ja-JP" dirty="0"/>
              <a:t>CDS</a:t>
            </a:r>
          </a:p>
          <a:p>
            <a:pPr lvl="1"/>
            <a:r>
              <a:rPr lang="en-US" altLang="ja-JP" dirty="0"/>
              <a:t>JAXA</a:t>
            </a:r>
            <a:r>
              <a:rPr lang="ja-JP" altLang="en-US" dirty="0"/>
              <a:t>が</a:t>
            </a:r>
            <a:r>
              <a:rPr lang="en-US" altLang="ja-JP" dirty="0" err="1"/>
              <a:t>HiPS</a:t>
            </a:r>
            <a:r>
              <a:rPr lang="ja-JP" altLang="en-US" dirty="0"/>
              <a:t>ノードとしてリストされている</a:t>
            </a:r>
            <a:endParaRPr lang="en-US" altLang="ja-JP" dirty="0"/>
          </a:p>
          <a:p>
            <a:r>
              <a:rPr kumimoji="1" lang="en-US" altLang="ja-JP" dirty="0"/>
              <a:t>JVO( VO)</a:t>
            </a:r>
          </a:p>
          <a:p>
            <a:pPr lvl="1"/>
            <a:r>
              <a:rPr kumimoji="1" lang="en-US" altLang="ja-JP" dirty="0"/>
              <a:t>VO</a:t>
            </a:r>
            <a:r>
              <a:rPr kumimoji="1" lang="ja-JP" altLang="en-US" dirty="0"/>
              <a:t>プロトコルで</a:t>
            </a:r>
            <a:r>
              <a:rPr kumimoji="1" lang="en-US" altLang="ja-JP" dirty="0"/>
              <a:t>DARTS</a:t>
            </a:r>
            <a:r>
              <a:rPr kumimoji="1" lang="ja-JP" altLang="en-US" dirty="0"/>
              <a:t>の「ひとみ」データにアクセスできる</a:t>
            </a:r>
            <a:endParaRPr kumimoji="1" lang="en-US" altLang="ja-JP" dirty="0"/>
          </a:p>
          <a:p>
            <a:pPr lvl="1"/>
            <a:r>
              <a:rPr kumimoji="1" lang="en-US" altLang="ja-JP" dirty="0"/>
              <a:t>DARTS</a:t>
            </a:r>
            <a:r>
              <a:rPr kumimoji="1" lang="ja-JP" altLang="en-US" dirty="0"/>
              <a:t>独自で</a:t>
            </a:r>
            <a:r>
              <a:rPr kumimoji="1" lang="en-US" altLang="ja-JP" dirty="0"/>
              <a:t>VO</a:t>
            </a:r>
            <a:r>
              <a:rPr lang="ja-JP" altLang="en-US" dirty="0"/>
              <a:t>サービス</a:t>
            </a:r>
            <a:r>
              <a:rPr kumimoji="1" lang="ja-JP" altLang="en-US" dirty="0"/>
              <a:t>を持つ予定はない。天文台</a:t>
            </a:r>
            <a:r>
              <a:rPr kumimoji="1" lang="en-US" altLang="ja-JP" dirty="0"/>
              <a:t>(JVO)</a:t>
            </a:r>
            <a:r>
              <a:rPr kumimoji="1" lang="ja-JP" altLang="en-US"/>
              <a:t>に協力する。</a:t>
            </a:r>
            <a:endParaRPr kumimoji="1" lang="en-US" altLang="ja-JP" dirty="0"/>
          </a:p>
          <a:p>
            <a:r>
              <a:rPr kumimoji="1" lang="en-US" altLang="ja-JP" dirty="0"/>
              <a:t>DOI</a:t>
            </a:r>
          </a:p>
          <a:p>
            <a:pPr lvl="1"/>
            <a:r>
              <a:rPr lang="ja-JP" altLang="en-US" dirty="0"/>
              <a:t>プロジェクトからの申請に基づき、</a:t>
            </a:r>
            <a:r>
              <a:rPr lang="en-US" altLang="ja-JP" dirty="0"/>
              <a:t>DARTS</a:t>
            </a:r>
            <a:r>
              <a:rPr lang="ja-JP" altLang="en-US" dirty="0"/>
              <a:t>から公開されているデータに</a:t>
            </a:r>
            <a:r>
              <a:rPr lang="en-US" altLang="ja-JP" dirty="0"/>
              <a:t>DOI</a:t>
            </a:r>
            <a:r>
              <a:rPr lang="ja-JP" altLang="en-US" dirty="0"/>
              <a:t>を付与している</a:t>
            </a:r>
            <a:endParaRPr lang="en-US" altLang="ja-JP" dirty="0"/>
          </a:p>
          <a:p>
            <a:pPr lvl="1"/>
            <a:r>
              <a:rPr kumimoji="1" lang="ja-JP" altLang="en-US" dirty="0"/>
              <a:t>例：</a:t>
            </a:r>
            <a:endParaRPr kumimoji="1" lang="en-US" altLang="ja-JP" dirty="0"/>
          </a:p>
          <a:p>
            <a:pPr lvl="2"/>
            <a:r>
              <a:rPr lang="en-US" altLang="ja-JP" dirty="0"/>
              <a:t>DOI: 10.17597/ISAS.DARTS/VCO-00002</a:t>
            </a:r>
          </a:p>
          <a:p>
            <a:pPr lvl="2"/>
            <a:r>
              <a:rPr kumimoji="1" lang="ja-JP" altLang="en-US" dirty="0"/>
              <a:t>ランディングページは</a:t>
            </a:r>
            <a:r>
              <a:rPr lang="en-US" altLang="ja-JP" dirty="0">
                <a:hlinkClick r:id="rId2"/>
              </a:rPr>
              <a:t>http://darts.isas.jaxa.jp/pub/doi/VCO-00002.html</a:t>
            </a:r>
            <a:endParaRPr kumimoji="1" lang="ja-JP" altLang="en-US" dirty="0"/>
          </a:p>
        </p:txBody>
      </p:sp>
    </p:spTree>
    <p:extLst>
      <p:ext uri="{BB962C8B-B14F-4D97-AF65-F5344CB8AC3E}">
        <p14:creationId xmlns:p14="http://schemas.microsoft.com/office/powerpoint/2010/main" val="279758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9780" y="377260"/>
            <a:ext cx="10515600" cy="1325563"/>
          </a:xfrm>
        </p:spPr>
        <p:txBody>
          <a:bodyPr/>
          <a:lstStyle/>
          <a:p>
            <a:r>
              <a:rPr kumimoji="1" lang="en-US" altLang="ja-JP" dirty="0"/>
              <a:t>1. </a:t>
            </a:r>
            <a:r>
              <a:rPr kumimoji="1" lang="ja-JP" altLang="en-US" dirty="0"/>
              <a:t>組織</a:t>
            </a:r>
          </a:p>
        </p:txBody>
      </p:sp>
      <p:sp>
        <p:nvSpPr>
          <p:cNvPr id="4" name="正方形/長方形 3"/>
          <p:cNvSpPr/>
          <p:nvPr/>
        </p:nvSpPr>
        <p:spPr>
          <a:xfrm>
            <a:off x="1385888" y="1443038"/>
            <a:ext cx="9967912" cy="4957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571625" y="1562096"/>
            <a:ext cx="2797561" cy="461665"/>
          </a:xfrm>
          <a:prstGeom prst="rect">
            <a:avLst/>
          </a:prstGeom>
          <a:noFill/>
        </p:spPr>
        <p:txBody>
          <a:bodyPr wrap="none" rtlCol="0">
            <a:spAutoFit/>
          </a:bodyPr>
          <a:lstStyle/>
          <a:p>
            <a:r>
              <a:rPr kumimoji="1" lang="en-US" altLang="ja-JP" sz="2400" dirty="0"/>
              <a:t>JAXA (~2000 FTE)</a:t>
            </a:r>
            <a:endParaRPr kumimoji="1" lang="ja-JP" altLang="en-US" sz="2400" dirty="0"/>
          </a:p>
        </p:txBody>
      </p:sp>
      <p:sp>
        <p:nvSpPr>
          <p:cNvPr id="6" name="正方形/長方形 5"/>
          <p:cNvSpPr/>
          <p:nvPr/>
        </p:nvSpPr>
        <p:spPr>
          <a:xfrm>
            <a:off x="4900615" y="2954341"/>
            <a:ext cx="6148386" cy="3209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043489" y="3071318"/>
            <a:ext cx="2581156" cy="461665"/>
          </a:xfrm>
          <a:prstGeom prst="rect">
            <a:avLst/>
          </a:prstGeom>
          <a:noFill/>
        </p:spPr>
        <p:txBody>
          <a:bodyPr wrap="none" rtlCol="0">
            <a:spAutoFit/>
          </a:bodyPr>
          <a:lstStyle/>
          <a:p>
            <a:r>
              <a:rPr kumimoji="1" lang="en-US" altLang="ja-JP" sz="2400" dirty="0"/>
              <a:t>ISAS (~200 FTE)</a:t>
            </a:r>
            <a:endParaRPr kumimoji="1" lang="ja-JP" altLang="en-US" sz="2400" dirty="0"/>
          </a:p>
        </p:txBody>
      </p:sp>
      <p:sp>
        <p:nvSpPr>
          <p:cNvPr id="10" name="テキスト ボックス 9"/>
          <p:cNvSpPr txBox="1"/>
          <p:nvPr/>
        </p:nvSpPr>
        <p:spPr>
          <a:xfrm>
            <a:off x="7009242" y="557730"/>
            <a:ext cx="3499676" cy="369332"/>
          </a:xfrm>
          <a:prstGeom prst="rect">
            <a:avLst/>
          </a:prstGeom>
          <a:noFill/>
          <a:ln>
            <a:solidFill>
              <a:schemeClr val="accent1">
                <a:shade val="50000"/>
              </a:schemeClr>
            </a:solidFill>
          </a:ln>
        </p:spPr>
        <p:txBody>
          <a:bodyPr wrap="none" rtlCol="0">
            <a:spAutoFit/>
          </a:bodyPr>
          <a:lstStyle/>
          <a:p>
            <a:r>
              <a:rPr kumimoji="1" lang="en-US" altLang="ja-JP" dirty="0" err="1"/>
              <a:t>Universites</a:t>
            </a:r>
            <a:r>
              <a:rPr kumimoji="1" lang="en-US" altLang="ja-JP" dirty="0"/>
              <a:t> (UT, </a:t>
            </a:r>
            <a:r>
              <a:rPr kumimoji="1" lang="en-US" altLang="ja-JP" dirty="0" err="1"/>
              <a:t>Sokendai</a:t>
            </a:r>
            <a:r>
              <a:rPr kumimoji="1" lang="en-US" altLang="ja-JP" dirty="0"/>
              <a:t>, </a:t>
            </a:r>
            <a:r>
              <a:rPr kumimoji="1" lang="en-US" altLang="ja-JP" dirty="0" err="1"/>
              <a:t>etc</a:t>
            </a:r>
            <a:r>
              <a:rPr kumimoji="1" lang="en-US" altLang="ja-JP" dirty="0"/>
              <a:t>)</a:t>
            </a:r>
            <a:endParaRPr kumimoji="1" lang="ja-JP" altLang="en-US" dirty="0"/>
          </a:p>
        </p:txBody>
      </p:sp>
      <p:sp>
        <p:nvSpPr>
          <p:cNvPr id="11" name="上矢印 10"/>
          <p:cNvSpPr/>
          <p:nvPr/>
        </p:nvSpPr>
        <p:spPr>
          <a:xfrm>
            <a:off x="8216711" y="927062"/>
            <a:ext cx="448390" cy="2694835"/>
          </a:xfrm>
          <a:prstGeom prst="upArrow">
            <a:avLst>
              <a:gd name="adj1" fmla="val 50000"/>
              <a:gd name="adj2" fmla="val 83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308131" y="1056441"/>
            <a:ext cx="776175" cy="369332"/>
          </a:xfrm>
          <a:prstGeom prst="rect">
            <a:avLst/>
          </a:prstGeom>
          <a:noFill/>
        </p:spPr>
        <p:txBody>
          <a:bodyPr wrap="none" rtlCol="0">
            <a:spAutoFit/>
          </a:bodyPr>
          <a:lstStyle/>
          <a:p>
            <a:r>
              <a:rPr kumimoji="1" lang="en-US" altLang="ja-JP" dirty="0"/>
              <a:t>teach</a:t>
            </a:r>
            <a:endParaRPr kumimoji="1" lang="ja-JP" altLang="en-US" dirty="0"/>
          </a:p>
        </p:txBody>
      </p:sp>
      <p:sp>
        <p:nvSpPr>
          <p:cNvPr id="14" name="上矢印 13"/>
          <p:cNvSpPr/>
          <p:nvPr/>
        </p:nvSpPr>
        <p:spPr>
          <a:xfrm rot="10800000">
            <a:off x="8812649" y="1044039"/>
            <a:ext cx="448390" cy="2673118"/>
          </a:xfrm>
          <a:prstGeom prst="upArrow">
            <a:avLst>
              <a:gd name="adj1" fmla="val 50000"/>
              <a:gd name="adj2" fmla="val 83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157294" y="1034882"/>
            <a:ext cx="1649811" cy="369332"/>
          </a:xfrm>
          <a:prstGeom prst="rect">
            <a:avLst/>
          </a:prstGeom>
          <a:noFill/>
        </p:spPr>
        <p:txBody>
          <a:bodyPr wrap="none" rtlCol="0">
            <a:spAutoFit/>
          </a:bodyPr>
          <a:lstStyle/>
          <a:p>
            <a:r>
              <a:rPr lang="en-US" altLang="ja-JP" dirty="0"/>
              <a:t>g</a:t>
            </a:r>
            <a:r>
              <a:rPr kumimoji="1" lang="en-US" altLang="ja-JP" dirty="0"/>
              <a:t>rad students</a:t>
            </a:r>
            <a:endParaRPr kumimoji="1" lang="ja-JP" altLang="en-US" dirty="0"/>
          </a:p>
        </p:txBody>
      </p:sp>
      <p:sp>
        <p:nvSpPr>
          <p:cNvPr id="18" name="テキスト ボックス 17"/>
          <p:cNvSpPr txBox="1"/>
          <p:nvPr/>
        </p:nvSpPr>
        <p:spPr>
          <a:xfrm>
            <a:off x="1802032" y="3787267"/>
            <a:ext cx="1914525" cy="369332"/>
          </a:xfrm>
          <a:prstGeom prst="rect">
            <a:avLst/>
          </a:prstGeom>
          <a:noFill/>
          <a:ln>
            <a:solidFill>
              <a:schemeClr val="accent1">
                <a:shade val="50000"/>
              </a:schemeClr>
            </a:solidFill>
          </a:ln>
        </p:spPr>
        <p:txBody>
          <a:bodyPr wrap="square" rtlCol="0">
            <a:spAutoFit/>
          </a:bodyPr>
          <a:lstStyle/>
          <a:p>
            <a:r>
              <a:rPr kumimoji="1" lang="en-US" altLang="ja-JP" dirty="0"/>
              <a:t>Tsukuba(TKSC)</a:t>
            </a:r>
            <a:endParaRPr kumimoji="1" lang="ja-JP" altLang="en-US" dirty="0"/>
          </a:p>
        </p:txBody>
      </p:sp>
      <p:sp>
        <p:nvSpPr>
          <p:cNvPr id="19" name="テキスト ボックス 18"/>
          <p:cNvSpPr txBox="1"/>
          <p:nvPr/>
        </p:nvSpPr>
        <p:spPr>
          <a:xfrm>
            <a:off x="1811558" y="4505831"/>
            <a:ext cx="1914525" cy="369332"/>
          </a:xfrm>
          <a:prstGeom prst="rect">
            <a:avLst/>
          </a:prstGeom>
          <a:noFill/>
          <a:ln>
            <a:solidFill>
              <a:schemeClr val="accent1">
                <a:shade val="50000"/>
              </a:schemeClr>
            </a:solidFill>
          </a:ln>
        </p:spPr>
        <p:txBody>
          <a:bodyPr wrap="square" rtlCol="0">
            <a:spAutoFit/>
          </a:bodyPr>
          <a:lstStyle/>
          <a:p>
            <a:r>
              <a:rPr kumimoji="1" lang="en-US" altLang="ja-JP" dirty="0" err="1"/>
              <a:t>Chofu</a:t>
            </a:r>
            <a:endParaRPr kumimoji="1" lang="ja-JP" altLang="en-US" dirty="0"/>
          </a:p>
        </p:txBody>
      </p:sp>
      <p:sp>
        <p:nvSpPr>
          <p:cNvPr id="20" name="テキスト ボックス 19"/>
          <p:cNvSpPr txBox="1"/>
          <p:nvPr/>
        </p:nvSpPr>
        <p:spPr>
          <a:xfrm>
            <a:off x="1802032" y="5369128"/>
            <a:ext cx="1914525" cy="369332"/>
          </a:xfrm>
          <a:prstGeom prst="rect">
            <a:avLst/>
          </a:prstGeom>
          <a:noFill/>
          <a:ln>
            <a:solidFill>
              <a:schemeClr val="accent1">
                <a:shade val="50000"/>
              </a:schemeClr>
            </a:solidFill>
          </a:ln>
        </p:spPr>
        <p:txBody>
          <a:bodyPr wrap="square" rtlCol="0">
            <a:spAutoFit/>
          </a:bodyPr>
          <a:lstStyle/>
          <a:p>
            <a:r>
              <a:rPr kumimoji="1" lang="en-US" altLang="ja-JP" dirty="0"/>
              <a:t>Tokyo</a:t>
            </a:r>
            <a:endParaRPr kumimoji="1" lang="ja-JP" altLang="en-US" dirty="0"/>
          </a:p>
        </p:txBody>
      </p:sp>
      <p:sp>
        <p:nvSpPr>
          <p:cNvPr id="21" name="テキスト ボックス 20"/>
          <p:cNvSpPr txBox="1"/>
          <p:nvPr/>
        </p:nvSpPr>
        <p:spPr>
          <a:xfrm>
            <a:off x="3043241" y="5849939"/>
            <a:ext cx="1704313" cy="369332"/>
          </a:xfrm>
          <a:prstGeom prst="rect">
            <a:avLst/>
          </a:prstGeom>
          <a:noFill/>
        </p:spPr>
        <p:txBody>
          <a:bodyPr wrap="none" rtlCol="0">
            <a:spAutoFit/>
          </a:bodyPr>
          <a:lstStyle/>
          <a:p>
            <a:r>
              <a:rPr kumimoji="1" lang="en-US" altLang="ja-JP" dirty="0">
                <a:solidFill>
                  <a:srgbClr val="FF0000"/>
                </a:solidFill>
              </a:rPr>
              <a:t>Move by order</a:t>
            </a:r>
            <a:endParaRPr kumimoji="1" lang="ja-JP" altLang="en-US" dirty="0">
              <a:solidFill>
                <a:srgbClr val="FF0000"/>
              </a:solidFill>
            </a:endParaRPr>
          </a:p>
        </p:txBody>
      </p:sp>
      <p:sp>
        <p:nvSpPr>
          <p:cNvPr id="24" name="テキスト ボックス 23"/>
          <p:cNvSpPr txBox="1"/>
          <p:nvPr/>
        </p:nvSpPr>
        <p:spPr>
          <a:xfrm>
            <a:off x="8797255" y="4535615"/>
            <a:ext cx="2126918" cy="1200329"/>
          </a:xfrm>
          <a:prstGeom prst="rect">
            <a:avLst/>
          </a:prstGeom>
          <a:solidFill>
            <a:srgbClr val="FFFF00"/>
          </a:solidFill>
          <a:ln>
            <a:solidFill>
              <a:schemeClr val="accent1">
                <a:shade val="50000"/>
              </a:schemeClr>
            </a:solidFill>
          </a:ln>
        </p:spPr>
        <p:txBody>
          <a:bodyPr wrap="square" rtlCol="0">
            <a:spAutoFit/>
          </a:bodyPr>
          <a:lstStyle/>
          <a:p>
            <a:endParaRPr lang="en-US" altLang="ja-JP" dirty="0"/>
          </a:p>
          <a:p>
            <a:endParaRPr kumimoji="1" lang="en-US" altLang="ja-JP" dirty="0"/>
          </a:p>
          <a:p>
            <a:endParaRPr lang="en-US" altLang="ja-JP" dirty="0"/>
          </a:p>
          <a:p>
            <a:r>
              <a:rPr lang="en-US" altLang="ja-JP" dirty="0"/>
              <a:t>            C-SODA</a:t>
            </a:r>
            <a:endParaRPr kumimoji="1" lang="ja-JP" altLang="en-US" dirty="0"/>
          </a:p>
        </p:txBody>
      </p:sp>
      <p:sp>
        <p:nvSpPr>
          <p:cNvPr id="22" name="テキスト ボックス 21"/>
          <p:cNvSpPr txBox="1"/>
          <p:nvPr/>
        </p:nvSpPr>
        <p:spPr>
          <a:xfrm>
            <a:off x="5689729" y="3481535"/>
            <a:ext cx="1191968" cy="1200329"/>
          </a:xfrm>
          <a:prstGeom prst="rect">
            <a:avLst/>
          </a:prstGeom>
          <a:noFill/>
        </p:spPr>
        <p:txBody>
          <a:bodyPr wrap="square" rtlCol="0">
            <a:spAutoFit/>
          </a:bodyPr>
          <a:lstStyle/>
          <a:p>
            <a:r>
              <a:rPr kumimoji="1" lang="en-US" altLang="ja-JP" dirty="0">
                <a:solidFill>
                  <a:srgbClr val="FF0000"/>
                </a:solidFill>
              </a:rPr>
              <a:t>Do not move unless own-will</a:t>
            </a:r>
            <a:endParaRPr kumimoji="1" lang="ja-JP" altLang="en-US" dirty="0">
              <a:solidFill>
                <a:srgbClr val="FF0000"/>
              </a:solidFill>
            </a:endParaRPr>
          </a:p>
        </p:txBody>
      </p:sp>
      <p:sp>
        <p:nvSpPr>
          <p:cNvPr id="25" name="スライド番号プレースホルダー 24"/>
          <p:cNvSpPr>
            <a:spLocks noGrp="1"/>
          </p:cNvSpPr>
          <p:nvPr>
            <p:ph type="sldNum" sz="quarter" idx="12"/>
          </p:nvPr>
        </p:nvSpPr>
        <p:spPr/>
        <p:txBody>
          <a:bodyPr/>
          <a:lstStyle/>
          <a:p>
            <a:fld id="{C18A3AD4-2C4E-CC46-95AC-8736C52C59B2}" type="slidenum">
              <a:rPr kumimoji="1" lang="ja-JP" altLang="en-US" smtClean="0"/>
              <a:t>4</a:t>
            </a:fld>
            <a:endParaRPr kumimoji="1" lang="ja-JP" altLang="en-US"/>
          </a:p>
        </p:txBody>
      </p:sp>
      <p:cxnSp>
        <p:nvCxnSpPr>
          <p:cNvPr id="12" name="コネクタ: カギ線 11">
            <a:extLst>
              <a:ext uri="{FF2B5EF4-FFF2-40B4-BE49-F238E27FC236}">
                <a16:creationId xmlns:a16="http://schemas.microsoft.com/office/drawing/2014/main" id="{246A4F7F-A2E2-42DA-AC29-AB4F8147E8B2}"/>
              </a:ext>
            </a:extLst>
          </p:cNvPr>
          <p:cNvCxnSpPr>
            <a:cxnSpLocks/>
            <a:stCxn id="18" idx="3"/>
            <a:endCxn id="9" idx="1"/>
          </p:cNvCxnSpPr>
          <p:nvPr/>
        </p:nvCxnSpPr>
        <p:spPr>
          <a:xfrm>
            <a:off x="3716557" y="3971933"/>
            <a:ext cx="2235536" cy="1497567"/>
          </a:xfrm>
          <a:prstGeom prst="bentConnector3">
            <a:avLst/>
          </a:prstGeom>
          <a:ln w="381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7" name="コネクタ: カギ線 26">
            <a:extLst>
              <a:ext uri="{FF2B5EF4-FFF2-40B4-BE49-F238E27FC236}">
                <a16:creationId xmlns:a16="http://schemas.microsoft.com/office/drawing/2014/main" id="{809C2C2E-CD11-4254-A1D6-F5D329F254E2}"/>
              </a:ext>
            </a:extLst>
          </p:cNvPr>
          <p:cNvCxnSpPr>
            <a:cxnSpLocks/>
            <a:stCxn id="19" idx="3"/>
          </p:cNvCxnSpPr>
          <p:nvPr/>
        </p:nvCxnSpPr>
        <p:spPr>
          <a:xfrm>
            <a:off x="3726083" y="4690497"/>
            <a:ext cx="2178596" cy="890482"/>
          </a:xfrm>
          <a:prstGeom prst="bentConnector3">
            <a:avLst>
              <a:gd name="adj1" fmla="val 37244"/>
            </a:avLst>
          </a:prstGeom>
          <a:ln w="381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A8D534B7-7B32-4A8A-A0CB-CBD65BBFC540}"/>
              </a:ext>
            </a:extLst>
          </p:cNvPr>
          <p:cNvCxnSpPr>
            <a:cxnSpLocks/>
          </p:cNvCxnSpPr>
          <p:nvPr/>
        </p:nvCxnSpPr>
        <p:spPr>
          <a:xfrm>
            <a:off x="3744063" y="5652405"/>
            <a:ext cx="2208030" cy="95470"/>
          </a:xfrm>
          <a:prstGeom prst="bentConnector3">
            <a:avLst>
              <a:gd name="adj1" fmla="val 50000"/>
            </a:avLst>
          </a:prstGeom>
          <a:ln w="38100">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897833" y="3649960"/>
            <a:ext cx="2946255" cy="1200329"/>
          </a:xfrm>
          <a:prstGeom prst="rect">
            <a:avLst/>
          </a:prstGeom>
          <a:noFill/>
          <a:ln>
            <a:solidFill>
              <a:schemeClr val="accent1">
                <a:shade val="50000"/>
              </a:schemeClr>
            </a:solidFill>
          </a:ln>
        </p:spPr>
        <p:txBody>
          <a:bodyPr wrap="square" rtlCol="0">
            <a:spAutoFit/>
          </a:bodyPr>
          <a:lstStyle/>
          <a:p>
            <a:r>
              <a:rPr kumimoji="1" lang="en-US" altLang="ja-JP" dirty="0">
                <a:solidFill>
                  <a:srgbClr val="FF0000"/>
                </a:solidFill>
              </a:rPr>
              <a:t>~100 </a:t>
            </a:r>
            <a:r>
              <a:rPr lang="ja-JP" altLang="en-US" dirty="0">
                <a:solidFill>
                  <a:srgbClr val="FF0000"/>
                </a:solidFill>
              </a:rPr>
              <a:t>教育職</a:t>
            </a:r>
            <a:br>
              <a:rPr lang="en-US" altLang="ja-JP" dirty="0"/>
            </a:br>
            <a:r>
              <a:rPr lang="ja-JP" altLang="en-US" dirty="0"/>
              <a:t>教授、准教授、助教</a:t>
            </a:r>
            <a:endParaRPr lang="en-US" altLang="ja-JP" dirty="0"/>
          </a:p>
          <a:p>
            <a:endParaRPr kumimoji="1" lang="en-US" altLang="ja-JP" dirty="0"/>
          </a:p>
          <a:p>
            <a:endParaRPr kumimoji="1" lang="ja-JP" altLang="en-US" dirty="0"/>
          </a:p>
        </p:txBody>
      </p:sp>
      <p:sp>
        <p:nvSpPr>
          <p:cNvPr id="9" name="テキスト ボックス 8"/>
          <p:cNvSpPr txBox="1"/>
          <p:nvPr/>
        </p:nvSpPr>
        <p:spPr>
          <a:xfrm>
            <a:off x="5952093" y="5007835"/>
            <a:ext cx="3416320" cy="923330"/>
          </a:xfrm>
          <a:prstGeom prst="rect">
            <a:avLst/>
          </a:prstGeom>
          <a:noFill/>
          <a:ln>
            <a:solidFill>
              <a:schemeClr val="accent1">
                <a:shade val="50000"/>
              </a:schemeClr>
            </a:solidFill>
          </a:ln>
        </p:spPr>
        <p:txBody>
          <a:bodyPr wrap="none" rtlCol="0">
            <a:spAutoFit/>
          </a:bodyPr>
          <a:lstStyle/>
          <a:p>
            <a:r>
              <a:rPr kumimoji="1" lang="en-US" altLang="ja-JP" dirty="0">
                <a:solidFill>
                  <a:srgbClr val="FF0000"/>
                </a:solidFill>
              </a:rPr>
              <a:t>~100 </a:t>
            </a:r>
            <a:r>
              <a:rPr kumimoji="1" lang="ja-JP" altLang="en-US" dirty="0">
                <a:solidFill>
                  <a:srgbClr val="FF0000"/>
                </a:solidFill>
              </a:rPr>
              <a:t>一般職</a:t>
            </a:r>
            <a:endParaRPr kumimoji="1" lang="en-US" altLang="ja-JP" dirty="0">
              <a:solidFill>
                <a:srgbClr val="FF0000"/>
              </a:solidFill>
            </a:endParaRPr>
          </a:p>
          <a:p>
            <a:r>
              <a:rPr kumimoji="1" lang="ja-JP" altLang="en-US" dirty="0"/>
              <a:t>マネージャー、開発員、予算、</a:t>
            </a:r>
            <a:endParaRPr kumimoji="1" lang="en-US" altLang="ja-JP" dirty="0"/>
          </a:p>
          <a:p>
            <a:r>
              <a:rPr lang="ja-JP" altLang="en-US" dirty="0"/>
              <a:t>運営</a:t>
            </a:r>
            <a:endParaRPr kumimoji="1" lang="ja-JP" altLang="en-US" dirty="0"/>
          </a:p>
        </p:txBody>
      </p:sp>
    </p:spTree>
    <p:extLst>
      <p:ext uri="{BB962C8B-B14F-4D97-AF65-F5344CB8AC3E}">
        <p14:creationId xmlns:p14="http://schemas.microsoft.com/office/powerpoint/2010/main" val="101945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E01E4-A51B-4A3F-85CB-34B1547EC3A2}"/>
              </a:ext>
            </a:extLst>
          </p:cNvPr>
          <p:cNvSpPr>
            <a:spLocks noGrp="1"/>
          </p:cNvSpPr>
          <p:nvPr>
            <p:ph type="title"/>
          </p:nvPr>
        </p:nvSpPr>
        <p:spPr/>
        <p:txBody>
          <a:bodyPr/>
          <a:lstStyle/>
          <a:p>
            <a:r>
              <a:rPr kumimoji="1" lang="ja-JP" altLang="en-US" dirty="0"/>
              <a:t>話の内容</a:t>
            </a:r>
          </a:p>
        </p:txBody>
      </p:sp>
      <p:sp>
        <p:nvSpPr>
          <p:cNvPr id="3" name="コンテンツ プレースホルダー 2">
            <a:extLst>
              <a:ext uri="{FF2B5EF4-FFF2-40B4-BE49-F238E27FC236}">
                <a16:creationId xmlns:a16="http://schemas.microsoft.com/office/drawing/2014/main" id="{0430E0C3-1B3A-4D25-928C-4AAD1396802D}"/>
              </a:ext>
            </a:extLst>
          </p:cNvPr>
          <p:cNvSpPr>
            <a:spLocks noGrp="1"/>
          </p:cNvSpPr>
          <p:nvPr>
            <p:ph idx="1"/>
          </p:nvPr>
        </p:nvSpPr>
        <p:spPr/>
        <p:txBody>
          <a:bodyPr/>
          <a:lstStyle/>
          <a:p>
            <a:pPr marL="514350" indent="-514350">
              <a:buFont typeface="+mj-lt"/>
              <a:buAutoNum type="arabicPeriod"/>
            </a:pPr>
            <a:r>
              <a:rPr kumimoji="1" lang="ja-JP" altLang="en-US" dirty="0"/>
              <a:t>組織 </a:t>
            </a:r>
            <a:r>
              <a:rPr kumimoji="1" lang="en-US" altLang="ja-JP" dirty="0"/>
              <a:t>(JAXA, ISAS, C-SODA)</a:t>
            </a:r>
          </a:p>
          <a:p>
            <a:pPr marL="514350" indent="-514350">
              <a:buFont typeface="+mj-lt"/>
              <a:buAutoNum type="arabicPeriod"/>
            </a:pPr>
            <a:r>
              <a:rPr kumimoji="1" lang="ja-JP" altLang="en-US" b="1" dirty="0"/>
              <a:t>データポリシー</a:t>
            </a:r>
            <a:endParaRPr kumimoji="1" lang="en-US" altLang="ja-JP" b="1" dirty="0"/>
          </a:p>
          <a:p>
            <a:pPr marL="514350" indent="-514350">
              <a:buFont typeface="+mj-lt"/>
              <a:buAutoNum type="arabicPeriod"/>
            </a:pPr>
            <a:r>
              <a:rPr lang="en-US" altLang="ja-JP" dirty="0"/>
              <a:t>DARTS</a:t>
            </a:r>
            <a:r>
              <a:rPr lang="ja-JP" altLang="en-US" dirty="0"/>
              <a:t>の役割</a:t>
            </a:r>
            <a:endParaRPr lang="en-US" altLang="ja-JP" dirty="0"/>
          </a:p>
          <a:p>
            <a:pPr marL="514350" indent="-514350">
              <a:buFont typeface="+mj-lt"/>
              <a:buAutoNum type="arabicPeriod"/>
            </a:pPr>
            <a:r>
              <a:rPr lang="ja-JP" altLang="en-US" dirty="0"/>
              <a:t>「プロジェクト」との関係</a:t>
            </a:r>
            <a:endParaRPr lang="en-US" altLang="ja-JP" dirty="0"/>
          </a:p>
          <a:p>
            <a:pPr marL="514350" indent="-514350">
              <a:buFont typeface="+mj-lt"/>
              <a:buAutoNum type="arabicPeriod"/>
            </a:pPr>
            <a:r>
              <a:rPr lang="en-US" altLang="ja-JP" dirty="0"/>
              <a:t>DARTS</a:t>
            </a:r>
            <a:r>
              <a:rPr lang="ja-JP" altLang="en-US" dirty="0"/>
              <a:t>が利用する計算機群</a:t>
            </a:r>
            <a:endParaRPr lang="en-US" altLang="ja-JP" dirty="0"/>
          </a:p>
          <a:p>
            <a:pPr marL="514350" indent="-514350">
              <a:buFont typeface="+mj-lt"/>
              <a:buAutoNum type="arabicPeriod"/>
            </a:pPr>
            <a:r>
              <a:rPr lang="en-US" altLang="ja-JP" dirty="0"/>
              <a:t>DARTS</a:t>
            </a:r>
            <a:r>
              <a:rPr lang="ja-JP" altLang="en-US" dirty="0"/>
              <a:t>の長期計画</a:t>
            </a:r>
            <a:endParaRPr lang="en-US" altLang="ja-JP" dirty="0"/>
          </a:p>
          <a:p>
            <a:pPr marL="514350" indent="-514350">
              <a:buFont typeface="+mj-lt"/>
              <a:buAutoNum type="arabicPeriod"/>
            </a:pPr>
            <a:r>
              <a:rPr lang="ja-JP" altLang="en-US" dirty="0"/>
              <a:t>アプリケーションの例</a:t>
            </a:r>
            <a:endParaRPr lang="en-US" altLang="ja-JP" dirty="0"/>
          </a:p>
          <a:p>
            <a:pPr marL="514350" indent="-514350">
              <a:buFont typeface="+mj-lt"/>
              <a:buAutoNum type="arabicPeriod"/>
            </a:pPr>
            <a:r>
              <a:rPr lang="ja-JP" altLang="en-US" dirty="0"/>
              <a:t>外部機関との連携</a:t>
            </a:r>
            <a:endParaRPr lang="en-US" altLang="ja-JP" dirty="0"/>
          </a:p>
          <a:p>
            <a:endParaRPr kumimoji="1" lang="ja-JP" altLang="en-US" dirty="0"/>
          </a:p>
        </p:txBody>
      </p:sp>
    </p:spTree>
    <p:extLst>
      <p:ext uri="{BB962C8B-B14F-4D97-AF65-F5344CB8AC3E}">
        <p14:creationId xmlns:p14="http://schemas.microsoft.com/office/powerpoint/2010/main" val="282398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F6EB6-4C42-4F89-89D1-C978F4B52A31}"/>
              </a:ext>
            </a:extLst>
          </p:cNvPr>
          <p:cNvSpPr>
            <a:spLocks noGrp="1"/>
          </p:cNvSpPr>
          <p:nvPr>
            <p:ph type="title"/>
          </p:nvPr>
        </p:nvSpPr>
        <p:spPr/>
        <p:txBody>
          <a:bodyPr/>
          <a:lstStyle/>
          <a:p>
            <a:r>
              <a:rPr kumimoji="1" lang="en-US" altLang="ja-JP" dirty="0"/>
              <a:t>2. </a:t>
            </a:r>
            <a:r>
              <a:rPr kumimoji="1" lang="ja-JP" altLang="en-US" dirty="0"/>
              <a:t>データポリシー</a:t>
            </a:r>
          </a:p>
        </p:txBody>
      </p:sp>
      <p:sp>
        <p:nvSpPr>
          <p:cNvPr id="3" name="コンテンツ プレースホルダー 2">
            <a:extLst>
              <a:ext uri="{FF2B5EF4-FFF2-40B4-BE49-F238E27FC236}">
                <a16:creationId xmlns:a16="http://schemas.microsoft.com/office/drawing/2014/main" id="{74747ED4-67E1-4958-A21C-5775AB2D9931}"/>
              </a:ext>
            </a:extLst>
          </p:cNvPr>
          <p:cNvSpPr>
            <a:spLocks noGrp="1"/>
          </p:cNvSpPr>
          <p:nvPr>
            <p:ph idx="1"/>
          </p:nvPr>
        </p:nvSpPr>
        <p:spPr>
          <a:xfrm>
            <a:off x="838200" y="1690688"/>
            <a:ext cx="10515600" cy="1616927"/>
          </a:xfrm>
        </p:spPr>
        <p:txBody>
          <a:bodyPr>
            <a:normAutofit/>
          </a:bodyPr>
          <a:lstStyle/>
          <a:p>
            <a:r>
              <a:rPr kumimoji="1" lang="ja-JP" altLang="en-US" dirty="0"/>
              <a:t>「宇宙科学研究所のデータポリシー </a:t>
            </a:r>
            <a:r>
              <a:rPr kumimoji="1" lang="en-US" altLang="ja-JP" dirty="0"/>
              <a:t>(ISAS Data Policy)</a:t>
            </a:r>
            <a:r>
              <a:rPr kumimoji="1" lang="ja-JP" altLang="en-US" dirty="0"/>
              <a:t>」</a:t>
            </a:r>
            <a:endParaRPr kumimoji="1" lang="en-US" altLang="ja-JP" dirty="0"/>
          </a:p>
          <a:p>
            <a:r>
              <a:rPr lang="ja-JP" altLang="en-US" dirty="0"/>
              <a:t>「科学データ専門委員会」で策定、</a:t>
            </a:r>
            <a:r>
              <a:rPr lang="en-US" altLang="ja-JP" dirty="0"/>
              <a:t>2018</a:t>
            </a:r>
            <a:r>
              <a:rPr lang="ja-JP" altLang="en-US" dirty="0"/>
              <a:t>年</a:t>
            </a:r>
            <a:r>
              <a:rPr lang="en-US" altLang="ja-JP" dirty="0"/>
              <a:t>3</a:t>
            </a:r>
            <a:r>
              <a:rPr lang="ja-JP" altLang="en-US" dirty="0"/>
              <a:t>月の研究所会議で承認</a:t>
            </a:r>
            <a:endParaRPr lang="en-US" altLang="ja-JP" dirty="0"/>
          </a:p>
          <a:p>
            <a:pPr marL="0" indent="0">
              <a:buNone/>
            </a:pPr>
            <a:endParaRPr kumimoji="1" lang="ja-JP" altLang="en-US" dirty="0"/>
          </a:p>
        </p:txBody>
      </p:sp>
      <p:sp>
        <p:nvSpPr>
          <p:cNvPr id="4" name="テキスト ボックス 3">
            <a:extLst>
              <a:ext uri="{FF2B5EF4-FFF2-40B4-BE49-F238E27FC236}">
                <a16:creationId xmlns:a16="http://schemas.microsoft.com/office/drawing/2014/main" id="{BF55B91F-B8D2-4D19-B3C6-76E6EBB1A1D5}"/>
              </a:ext>
            </a:extLst>
          </p:cNvPr>
          <p:cNvSpPr txBox="1"/>
          <p:nvPr/>
        </p:nvSpPr>
        <p:spPr>
          <a:xfrm>
            <a:off x="5938025" y="5666383"/>
            <a:ext cx="6607098" cy="646331"/>
          </a:xfrm>
          <a:prstGeom prst="rect">
            <a:avLst/>
          </a:prstGeom>
          <a:noFill/>
        </p:spPr>
        <p:txBody>
          <a:bodyPr wrap="square" rtlCol="0">
            <a:spAutoFit/>
          </a:bodyPr>
          <a:lstStyle/>
          <a:p>
            <a:r>
              <a:rPr lang="en-US" altLang="ja-JP" dirty="0">
                <a:hlinkClick r:id="rId2"/>
              </a:rPr>
              <a:t>http://www.isas.jaxa.jp/researchers/data-policy/</a:t>
            </a:r>
            <a:br>
              <a:rPr lang="en-US" altLang="ja-JP" dirty="0"/>
            </a:br>
            <a:r>
              <a:rPr lang="en-US" altLang="ja-JP" dirty="0">
                <a:hlinkClick r:id="rId3"/>
              </a:rPr>
              <a:t>http://www.isas.jaxa.jp/en/researchers/data-policy/</a:t>
            </a:r>
            <a:endParaRPr kumimoji="1" lang="ja-JP" altLang="en-US" dirty="0"/>
          </a:p>
        </p:txBody>
      </p:sp>
    </p:spTree>
    <p:extLst>
      <p:ext uri="{BB962C8B-B14F-4D97-AF65-F5344CB8AC3E}">
        <p14:creationId xmlns:p14="http://schemas.microsoft.com/office/powerpoint/2010/main" val="311665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F6EB6-4C42-4F89-89D1-C978F4B52A31}"/>
              </a:ext>
            </a:extLst>
          </p:cNvPr>
          <p:cNvSpPr>
            <a:spLocks noGrp="1"/>
          </p:cNvSpPr>
          <p:nvPr>
            <p:ph type="title"/>
          </p:nvPr>
        </p:nvSpPr>
        <p:spPr/>
        <p:txBody>
          <a:bodyPr/>
          <a:lstStyle/>
          <a:p>
            <a:r>
              <a:rPr kumimoji="1" lang="ja-JP" altLang="en-US" dirty="0"/>
              <a:t>データポリシーから抜粋</a:t>
            </a:r>
          </a:p>
        </p:txBody>
      </p:sp>
      <p:sp>
        <p:nvSpPr>
          <p:cNvPr id="3" name="コンテンツ プレースホルダー 2">
            <a:extLst>
              <a:ext uri="{FF2B5EF4-FFF2-40B4-BE49-F238E27FC236}">
                <a16:creationId xmlns:a16="http://schemas.microsoft.com/office/drawing/2014/main" id="{74747ED4-67E1-4958-A21C-5775AB2D9931}"/>
              </a:ext>
            </a:extLst>
          </p:cNvPr>
          <p:cNvSpPr>
            <a:spLocks noGrp="1"/>
          </p:cNvSpPr>
          <p:nvPr>
            <p:ph idx="1"/>
          </p:nvPr>
        </p:nvSpPr>
        <p:spPr>
          <a:xfrm>
            <a:off x="838200" y="1371600"/>
            <a:ext cx="10515600" cy="4850780"/>
          </a:xfrm>
        </p:spPr>
        <p:txBody>
          <a:bodyPr>
            <a:normAutofit/>
          </a:bodyPr>
          <a:lstStyle/>
          <a:p>
            <a:pPr fontAlgn="base"/>
            <a:r>
              <a:rPr lang="ja-JP" altLang="en-US" dirty="0">
                <a:solidFill>
                  <a:srgbClr val="FF0000"/>
                </a:solidFill>
              </a:rPr>
              <a:t>本ポリシーは、宇宙科学研究所が自ら取得・整備するデータに適用します。</a:t>
            </a:r>
            <a:endParaRPr lang="en-US" altLang="ja-JP" dirty="0">
              <a:solidFill>
                <a:srgbClr val="FF0000"/>
              </a:solidFill>
            </a:endParaRPr>
          </a:p>
          <a:p>
            <a:pPr fontAlgn="base"/>
            <a:r>
              <a:rPr lang="ja-JP" altLang="en-US" dirty="0"/>
              <a:t>その他、データ作成に必要な装置、装置の搭載機会、資金、人的リソース等の一部を宇宙科学研究所が提供することによって他機関が取得・整備するデータについても、当該機関が、必要に応じて宇宙科学研究所と協力して、本ポリシーの趣旨を尊重して対応されることを期待します。</a:t>
            </a:r>
          </a:p>
          <a:p>
            <a:endParaRPr kumimoji="1" lang="ja-JP" altLang="en-US" dirty="0">
              <a:solidFill>
                <a:srgbClr val="FF0000"/>
              </a:solidFill>
            </a:endParaRPr>
          </a:p>
        </p:txBody>
      </p:sp>
    </p:spTree>
    <p:extLst>
      <p:ext uri="{BB962C8B-B14F-4D97-AF65-F5344CB8AC3E}">
        <p14:creationId xmlns:p14="http://schemas.microsoft.com/office/powerpoint/2010/main" val="264784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1512B90-E143-40F4-B651-3316C849A968}"/>
              </a:ext>
            </a:extLst>
          </p:cNvPr>
          <p:cNvSpPr>
            <a:spLocks noGrp="1"/>
          </p:cNvSpPr>
          <p:nvPr>
            <p:ph idx="1"/>
          </p:nvPr>
        </p:nvSpPr>
        <p:spPr>
          <a:xfrm>
            <a:off x="628650" y="1439861"/>
            <a:ext cx="10725150" cy="4818063"/>
          </a:xfrm>
        </p:spPr>
        <p:txBody>
          <a:bodyPr>
            <a:normAutofit/>
          </a:bodyPr>
          <a:lstStyle/>
          <a:p>
            <a:pPr fontAlgn="base"/>
            <a:r>
              <a:rPr lang="ja-JP" altLang="en-US" dirty="0"/>
              <a:t>宇宙科学研究所は、本ポリシーが対象とするデータについて、個別の状況に応じて、データ毎に「非公開」とするか「公開」とするかを定めます。</a:t>
            </a:r>
            <a:r>
              <a:rPr lang="ja-JP" altLang="en-US" dirty="0">
                <a:solidFill>
                  <a:srgbClr val="FF0000"/>
                </a:solidFill>
              </a:rPr>
              <a:t>宇宙科学研究所は、論文や学会等で発表された結果を再現するために必要なデータ等、科学的成果のエビデンスとなるデータを公開します。それ以外のデータについても公開を原則</a:t>
            </a:r>
            <a:r>
              <a:rPr lang="ja-JP" altLang="en-US" dirty="0"/>
              <a:t>としますが、以下の場合に限って、データを「非公開」とします</a:t>
            </a:r>
            <a:r>
              <a:rPr lang="en-US" altLang="ja-JP" dirty="0"/>
              <a:t>:</a:t>
            </a:r>
          </a:p>
          <a:p>
            <a:pPr lvl="1" fontAlgn="base"/>
            <a:r>
              <a:rPr lang="ja-JP" altLang="en-US" dirty="0"/>
              <a:t>データを公開すると、個人情報の保護や公共の安全等に支障がある場合。</a:t>
            </a:r>
          </a:p>
          <a:p>
            <a:pPr lvl="1" fontAlgn="base"/>
            <a:r>
              <a:rPr lang="ja-JP" altLang="en-US" dirty="0"/>
              <a:t>データ処理が不完全であることが明示されておらず、データを公開すると間違った結果が発表される可能性がある場合。</a:t>
            </a:r>
          </a:p>
          <a:p>
            <a:pPr lvl="1" fontAlgn="base"/>
            <a:r>
              <a:rPr lang="ja-JP" altLang="en-US" dirty="0"/>
              <a:t>データの取得や作成を行った研究チームが、一定期間占有利用する場合。</a:t>
            </a:r>
          </a:p>
          <a:p>
            <a:pPr lvl="1" fontAlgn="base"/>
            <a:r>
              <a:rPr lang="ja-JP" altLang="en-US" dirty="0"/>
              <a:t>データの利用権を特定の他機関等に付与する場合。</a:t>
            </a:r>
          </a:p>
          <a:p>
            <a:endParaRPr kumimoji="1" lang="ja-JP" altLang="en-US" dirty="0"/>
          </a:p>
        </p:txBody>
      </p:sp>
      <p:sp>
        <p:nvSpPr>
          <p:cNvPr id="4" name="タイトル 1">
            <a:extLst>
              <a:ext uri="{FF2B5EF4-FFF2-40B4-BE49-F238E27FC236}">
                <a16:creationId xmlns:a16="http://schemas.microsoft.com/office/drawing/2014/main" id="{F54344AF-720C-4E19-84E8-DC8F84DE34F4}"/>
              </a:ext>
            </a:extLst>
          </p:cNvPr>
          <p:cNvSpPr>
            <a:spLocks noGrp="1"/>
          </p:cNvSpPr>
          <p:nvPr>
            <p:ph type="title"/>
          </p:nvPr>
        </p:nvSpPr>
        <p:spPr>
          <a:xfrm>
            <a:off x="838200" y="365125"/>
            <a:ext cx="10515600" cy="1325563"/>
          </a:xfrm>
        </p:spPr>
        <p:txBody>
          <a:bodyPr/>
          <a:lstStyle/>
          <a:p>
            <a:r>
              <a:rPr kumimoji="1" lang="ja-JP" altLang="en-US" dirty="0"/>
              <a:t>データポリシーから抜粋</a:t>
            </a:r>
          </a:p>
        </p:txBody>
      </p:sp>
    </p:spTree>
    <p:extLst>
      <p:ext uri="{BB962C8B-B14F-4D97-AF65-F5344CB8AC3E}">
        <p14:creationId xmlns:p14="http://schemas.microsoft.com/office/powerpoint/2010/main" val="221275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F6EB6-4C42-4F89-89D1-C978F4B52A31}"/>
              </a:ext>
            </a:extLst>
          </p:cNvPr>
          <p:cNvSpPr>
            <a:spLocks noGrp="1"/>
          </p:cNvSpPr>
          <p:nvPr>
            <p:ph type="title"/>
          </p:nvPr>
        </p:nvSpPr>
        <p:spPr/>
        <p:txBody>
          <a:bodyPr/>
          <a:lstStyle/>
          <a:p>
            <a:r>
              <a:rPr kumimoji="1" lang="ja-JP" altLang="en-US" dirty="0"/>
              <a:t>データポリシーから抜粋</a:t>
            </a:r>
          </a:p>
        </p:txBody>
      </p:sp>
      <p:sp>
        <p:nvSpPr>
          <p:cNvPr id="3" name="コンテンツ プレースホルダー 2">
            <a:extLst>
              <a:ext uri="{FF2B5EF4-FFF2-40B4-BE49-F238E27FC236}">
                <a16:creationId xmlns:a16="http://schemas.microsoft.com/office/drawing/2014/main" id="{74747ED4-67E1-4958-A21C-5775AB2D9931}"/>
              </a:ext>
            </a:extLst>
          </p:cNvPr>
          <p:cNvSpPr>
            <a:spLocks noGrp="1"/>
          </p:cNvSpPr>
          <p:nvPr>
            <p:ph idx="1"/>
          </p:nvPr>
        </p:nvSpPr>
        <p:spPr>
          <a:xfrm>
            <a:off x="838200" y="1371600"/>
            <a:ext cx="10515600" cy="4850780"/>
          </a:xfrm>
        </p:spPr>
        <p:txBody>
          <a:bodyPr>
            <a:normAutofit/>
          </a:bodyPr>
          <a:lstStyle/>
          <a:p>
            <a:r>
              <a:rPr lang="ja-JP" altLang="en-US" dirty="0"/>
              <a:t>公開データのポリシー</a:t>
            </a:r>
          </a:p>
          <a:p>
            <a:pPr lvl="1"/>
            <a:r>
              <a:rPr lang="ja-JP" altLang="en-US" dirty="0"/>
              <a:t>宇宙科学研究所は、公開データが広く利用されることが科学の進歩につながるとの信念に基づき、以下の方策を実施します</a:t>
            </a:r>
            <a:r>
              <a:rPr lang="en-US" altLang="ja-JP" dirty="0"/>
              <a:t>:</a:t>
            </a:r>
            <a:br>
              <a:rPr lang="en-US" altLang="ja-JP" dirty="0"/>
            </a:br>
            <a:endParaRPr lang="en-US" altLang="ja-JP" dirty="0"/>
          </a:p>
          <a:p>
            <a:pPr lvl="1"/>
            <a:r>
              <a:rPr lang="ja-JP" altLang="en-US" dirty="0">
                <a:solidFill>
                  <a:srgbClr val="0000FF"/>
                </a:solidFill>
              </a:rPr>
              <a:t>公知の知識のみで公開データを利用できるように、適切なデータ処理やデータの説明を行います。</a:t>
            </a:r>
            <a:br>
              <a:rPr lang="en-US" altLang="ja-JP" dirty="0">
                <a:solidFill>
                  <a:srgbClr val="003399"/>
                </a:solidFill>
              </a:rPr>
            </a:br>
            <a:endParaRPr lang="ja-JP" altLang="en-US" dirty="0">
              <a:solidFill>
                <a:srgbClr val="003399"/>
              </a:solidFill>
            </a:endParaRPr>
          </a:p>
          <a:p>
            <a:pPr lvl="1"/>
            <a:r>
              <a:rPr lang="ja-JP" altLang="en-US" dirty="0">
                <a:solidFill>
                  <a:srgbClr val="FF0000"/>
                </a:solidFill>
              </a:rPr>
              <a:t>公開データは、利用できる状態で、⻑期間保管します。</a:t>
            </a:r>
          </a:p>
          <a:p>
            <a:pPr lvl="1"/>
            <a:r>
              <a:rPr lang="ja-JP" altLang="en-US" dirty="0">
                <a:solidFill>
                  <a:srgbClr val="FF0000"/>
                </a:solidFill>
              </a:rPr>
              <a:t>必要な公開データを簡単に見つけ、使いやすくするためのサービスを無償で提供します。</a:t>
            </a:r>
          </a:p>
          <a:p>
            <a:pPr lvl="1"/>
            <a:r>
              <a:rPr lang="ja-JP" altLang="en-US" dirty="0">
                <a:solidFill>
                  <a:srgbClr val="FF0000"/>
                </a:solidFill>
              </a:rPr>
              <a:t>永続的な識別子を用いるなどして、公開データを引用しやすくします。</a:t>
            </a:r>
            <a:endParaRPr kumimoji="1" lang="ja-JP" altLang="en-US" dirty="0">
              <a:solidFill>
                <a:srgbClr val="FF0000"/>
              </a:solidFill>
            </a:endParaRPr>
          </a:p>
        </p:txBody>
      </p:sp>
      <p:sp>
        <p:nvSpPr>
          <p:cNvPr id="6" name="吹き出し: 四角形 5">
            <a:extLst>
              <a:ext uri="{FF2B5EF4-FFF2-40B4-BE49-F238E27FC236}">
                <a16:creationId xmlns:a16="http://schemas.microsoft.com/office/drawing/2014/main" id="{A746395C-5DC3-480E-A339-BA598CF25DF7}"/>
              </a:ext>
            </a:extLst>
          </p:cNvPr>
          <p:cNvSpPr/>
          <p:nvPr/>
        </p:nvSpPr>
        <p:spPr>
          <a:xfrm>
            <a:off x="8430322" y="5629275"/>
            <a:ext cx="2356741" cy="863600"/>
          </a:xfrm>
          <a:prstGeom prst="wedgeRectCallout">
            <a:avLst>
              <a:gd name="adj1" fmla="val -73945"/>
              <a:gd name="adj2" fmla="val -624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FF0000"/>
                </a:solidFill>
              </a:rPr>
              <a:t>DARTS</a:t>
            </a:r>
            <a:r>
              <a:rPr kumimoji="1" lang="ja-JP" altLang="en-US" sz="2400" dirty="0">
                <a:solidFill>
                  <a:srgbClr val="FF0000"/>
                </a:solidFill>
              </a:rPr>
              <a:t>の役割</a:t>
            </a:r>
          </a:p>
        </p:txBody>
      </p:sp>
      <p:sp>
        <p:nvSpPr>
          <p:cNvPr id="7" name="吹き出し: 四角形 6">
            <a:extLst>
              <a:ext uri="{FF2B5EF4-FFF2-40B4-BE49-F238E27FC236}">
                <a16:creationId xmlns:a16="http://schemas.microsoft.com/office/drawing/2014/main" id="{3AEBF948-6CE2-4FB7-968F-5324DF60790F}"/>
              </a:ext>
            </a:extLst>
          </p:cNvPr>
          <p:cNvSpPr/>
          <p:nvPr/>
        </p:nvSpPr>
        <p:spPr>
          <a:xfrm>
            <a:off x="7643813" y="569098"/>
            <a:ext cx="2914650" cy="1064013"/>
          </a:xfrm>
          <a:prstGeom prst="wedgeRectCallout">
            <a:avLst>
              <a:gd name="adj1" fmla="val -77305"/>
              <a:gd name="adj2" fmla="val 16658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00FF"/>
                </a:solidFill>
              </a:rPr>
              <a:t>「プロジェクト」の役割</a:t>
            </a:r>
          </a:p>
        </p:txBody>
      </p:sp>
    </p:spTree>
    <p:extLst>
      <p:ext uri="{BB962C8B-B14F-4D97-AF65-F5344CB8AC3E}">
        <p14:creationId xmlns:p14="http://schemas.microsoft.com/office/powerpoint/2010/main" val="410187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1707</Words>
  <Application>Microsoft Office PowerPoint</Application>
  <PresentationFormat>ワイド画面</PresentationFormat>
  <Paragraphs>204</Paragraphs>
  <Slides>32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32</vt:i4>
      </vt:variant>
    </vt:vector>
  </HeadingPairs>
  <TitlesOfParts>
    <vt:vector size="36" baseType="lpstr">
      <vt:lpstr>游ゴシック</vt:lpstr>
      <vt:lpstr>游ゴシック Light</vt:lpstr>
      <vt:lpstr>Arial</vt:lpstr>
      <vt:lpstr>Office テーマ</vt:lpstr>
      <vt:lpstr>宇宙研DARTS/C-SODAの紹介</vt:lpstr>
      <vt:lpstr>話の内容</vt:lpstr>
      <vt:lpstr>話の内容</vt:lpstr>
      <vt:lpstr>1. 組織</vt:lpstr>
      <vt:lpstr>話の内容</vt:lpstr>
      <vt:lpstr>2. データポリシー</vt:lpstr>
      <vt:lpstr>データポリシーから抜粋</vt:lpstr>
      <vt:lpstr>データポリシーから抜粋</vt:lpstr>
      <vt:lpstr>データポリシーから抜粋</vt:lpstr>
      <vt:lpstr>データポリシーから抜粋</vt:lpstr>
      <vt:lpstr>話の内容</vt:lpstr>
      <vt:lpstr>3. DARTSの役割</vt:lpstr>
      <vt:lpstr>話の内容</vt:lpstr>
      <vt:lpstr>4. 「プロジェクト」との関係</vt:lpstr>
      <vt:lpstr>4. 「プロジェクト」との関係</vt:lpstr>
      <vt:lpstr>プロジェクトとC-SODAの覚書の例</vt:lpstr>
      <vt:lpstr>話の内容</vt:lpstr>
      <vt:lpstr>5. DARTSが利用する計算機群</vt:lpstr>
      <vt:lpstr>話の内容</vt:lpstr>
      <vt:lpstr>6. DARTSの長期計画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話の内容</vt:lpstr>
      <vt:lpstr>7.アプリケーションの例</vt:lpstr>
      <vt:lpstr>JUDO2 </vt:lpstr>
      <vt:lpstr>UDON2</vt:lpstr>
      <vt:lpstr>話の内容</vt:lpstr>
      <vt:lpstr>8. 外部機関との連携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宇宙研DARTS/C-SODAの紹介</dc:title>
  <dc:creator>ebisawa1962@gmail.com</dc:creator>
  <cp:lastModifiedBy>ebisawa1962@gmail.com</cp:lastModifiedBy>
  <cp:revision>68</cp:revision>
  <dcterms:created xsi:type="dcterms:W3CDTF">2020-01-28T23:55:29Z</dcterms:created>
  <dcterms:modified xsi:type="dcterms:W3CDTF">2020-01-29T05:17:35Z</dcterms:modified>
</cp:coreProperties>
</file>